
<file path=[Content_Types].xml><?xml version="1.0" encoding="utf-8"?>
<Types xmlns="http://schemas.openxmlformats.org/package/2006/content-types">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trictFirstAndLastChars="0" saveSubsetFonts="1" autoCompressPictures="0">
  <p:sldMasterIdLst>
    <p:sldMasterId id="2147483650" r:id="rId1"/>
    <p:sldMasterId id="2147483651" r:id="rId2"/>
  </p:sldMasterIdLst>
  <p:notesMasterIdLst>
    <p:notesMasterId r:id="rId34"/>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6858000" type="screen4x3"/>
  <p:notesSz cx="6791325" cy="9872663"/>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15:clr>
            <a:srgbClr val="A4A3A4"/>
          </p15:clr>
        </p15:guide>
        <p15:guide id="2">
          <p15:clr>
            <a:srgbClr val="A4A3A4"/>
          </p15:clr>
        </p15:guide>
      </p15:sldGuideLst>
    </p:ext>
    <p:ext uri="{2D200454-40CA-4A62-9FC3-DE9A4176ACB9}">
      <p15:notesGuideLst xmlns:p15="http://schemas.microsoft.com/office/powerpoint/2012/main">
        <p15:guide id="1" orient="horz" pos="3110">
          <p15:clr>
            <a:srgbClr val="A4A3A4"/>
          </p15:clr>
        </p15:guide>
        <p15:guide id="2" pos="2139">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1082405-8933-49F0-BBBB-71277FA4A50F}">
  <a:tblStyle styleId="{61082405-8933-49F0-BBBB-71277FA4A50F}"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4F5D888A-68E1-42A4-B8DF-C6062CC4F2C5}" styleName="Table_1">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DEB99B7B-F991-4252-A9CB-8CFBFA993C4D}" styleName="Table_2">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a:tcStyle>
        <a:tcBdr/>
        <a:fill>
          <a:solidFill>
            <a:srgbClr val="CFD7E7"/>
          </a:solidFill>
        </a:fill>
      </a:tcStyle>
    </a:band1H>
    <a:band2H>
      <a:tcTxStyle/>
      <a:tcStyle>
        <a:tcBdr/>
      </a:tcStyle>
    </a:band2H>
    <a:band1V>
      <a:tcTxStyle/>
      <a:tcStyle>
        <a:tcBdr/>
        <a:fill>
          <a:solidFill>
            <a:srgbClr val="CFD7E7"/>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7" d="100"/>
          <a:sy n="107" d="100"/>
        </p:scale>
        <p:origin x="1734" y="96"/>
      </p:cViewPr>
      <p:guideLst>
        <p:guide orient="horz"/>
        <p:guide/>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3110"/>
        <p:guide pos="2139"/>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4" y="1"/>
            <a:ext cx="2966454" cy="531399"/>
          </a:xfrm>
          <a:prstGeom prst="rect">
            <a:avLst/>
          </a:prstGeom>
          <a:noFill/>
          <a:ln>
            <a:noFill/>
          </a:ln>
        </p:spPr>
        <p:txBody>
          <a:bodyPr spcFirstLastPara="1" wrap="square" lIns="90850" tIns="45400" rIns="90850" bIns="45400" anchor="t" anchorCtr="0">
            <a:noAutofit/>
          </a:bodyPr>
          <a:lstStyle>
            <a:lvl1pPr marR="0" lvl="0" algn="l" rtl="0">
              <a:spcBef>
                <a:spcPts val="0"/>
              </a:spcBef>
              <a:spcAft>
                <a:spcPts val="0"/>
              </a:spcAft>
              <a:buSzPts val="1400"/>
              <a:buNone/>
              <a:defRPr sz="1100" b="0" i="0" u="none" strike="noStrike" cap="none">
                <a:solidFill>
                  <a:schemeClr val="dk1"/>
                </a:solidFill>
                <a:latin typeface="Times New Roman"/>
                <a:ea typeface="Times New Roman"/>
                <a:cs typeface="Times New Roman"/>
                <a:sym typeface="Times New Roman"/>
              </a:defRPr>
            </a:lvl1pPr>
            <a:lvl2pPr marR="0" lvl="1" algn="l" rtl="0">
              <a:spcBef>
                <a:spcPts val="0"/>
              </a:spcBef>
              <a:spcAft>
                <a:spcPts val="0"/>
              </a:spcAft>
              <a:buSzPts val="1400"/>
              <a:buNone/>
              <a:defRPr sz="2800" b="0" i="0" u="none" strike="noStrike" cap="none">
                <a:solidFill>
                  <a:schemeClr val="dk1"/>
                </a:solidFill>
                <a:latin typeface="Times New Roman"/>
                <a:ea typeface="Times New Roman"/>
                <a:cs typeface="Times New Roman"/>
                <a:sym typeface="Times New Roman"/>
              </a:defRPr>
            </a:lvl2pPr>
            <a:lvl3pPr marR="0" lvl="2" algn="l" rtl="0">
              <a:spcBef>
                <a:spcPts val="0"/>
              </a:spcBef>
              <a:spcAft>
                <a:spcPts val="0"/>
              </a:spcAft>
              <a:buSzPts val="1400"/>
              <a:buNone/>
              <a:defRPr sz="2800" b="0" i="0" u="none" strike="noStrike" cap="none">
                <a:solidFill>
                  <a:schemeClr val="dk1"/>
                </a:solidFill>
                <a:latin typeface="Times New Roman"/>
                <a:ea typeface="Times New Roman"/>
                <a:cs typeface="Times New Roman"/>
                <a:sym typeface="Times New Roman"/>
              </a:defRPr>
            </a:lvl3pPr>
            <a:lvl4pPr marR="0" lvl="3" algn="l" rtl="0">
              <a:spcBef>
                <a:spcPts val="0"/>
              </a:spcBef>
              <a:spcAft>
                <a:spcPts val="0"/>
              </a:spcAft>
              <a:buSzPts val="1400"/>
              <a:buNone/>
              <a:defRPr sz="2800" b="0" i="0" u="none" strike="noStrike" cap="none">
                <a:solidFill>
                  <a:schemeClr val="dk1"/>
                </a:solidFill>
                <a:latin typeface="Times New Roman"/>
                <a:ea typeface="Times New Roman"/>
                <a:cs typeface="Times New Roman"/>
                <a:sym typeface="Times New Roman"/>
              </a:defRPr>
            </a:lvl4pPr>
            <a:lvl5pPr marR="0" lvl="4" algn="l" rtl="0">
              <a:spcBef>
                <a:spcPts val="0"/>
              </a:spcBef>
              <a:spcAft>
                <a:spcPts val="0"/>
              </a:spcAft>
              <a:buSzPts val="1400"/>
              <a:buNone/>
              <a:defRPr sz="2800" b="0" i="0" u="none" strike="noStrike" cap="none">
                <a:solidFill>
                  <a:schemeClr val="dk1"/>
                </a:solidFill>
                <a:latin typeface="Times New Roman"/>
                <a:ea typeface="Times New Roman"/>
                <a:cs typeface="Times New Roman"/>
                <a:sym typeface="Times New Roman"/>
              </a:defRPr>
            </a:lvl5pPr>
            <a:lvl6pPr marR="0" lvl="5" algn="l" rtl="0">
              <a:spcBef>
                <a:spcPts val="0"/>
              </a:spcBef>
              <a:spcAft>
                <a:spcPts val="0"/>
              </a:spcAft>
              <a:buSzPts val="1400"/>
              <a:buNone/>
              <a:defRPr sz="2800" b="0" i="0" u="none" strike="noStrike" cap="none">
                <a:solidFill>
                  <a:schemeClr val="dk1"/>
                </a:solidFill>
                <a:latin typeface="Times New Roman"/>
                <a:ea typeface="Times New Roman"/>
                <a:cs typeface="Times New Roman"/>
                <a:sym typeface="Times New Roman"/>
              </a:defRPr>
            </a:lvl6pPr>
            <a:lvl7pPr marR="0" lvl="6" algn="l" rtl="0">
              <a:spcBef>
                <a:spcPts val="0"/>
              </a:spcBef>
              <a:spcAft>
                <a:spcPts val="0"/>
              </a:spcAft>
              <a:buSzPts val="1400"/>
              <a:buNone/>
              <a:defRPr sz="2800" b="0" i="0" u="none" strike="noStrike" cap="none">
                <a:solidFill>
                  <a:schemeClr val="dk1"/>
                </a:solidFill>
                <a:latin typeface="Times New Roman"/>
                <a:ea typeface="Times New Roman"/>
                <a:cs typeface="Times New Roman"/>
                <a:sym typeface="Times New Roman"/>
              </a:defRPr>
            </a:lvl7pPr>
            <a:lvl8pPr marR="0" lvl="7" algn="l" rtl="0">
              <a:spcBef>
                <a:spcPts val="0"/>
              </a:spcBef>
              <a:spcAft>
                <a:spcPts val="0"/>
              </a:spcAft>
              <a:buSzPts val="1400"/>
              <a:buNone/>
              <a:defRPr sz="2800" b="0" i="0" u="none" strike="noStrike" cap="none">
                <a:solidFill>
                  <a:schemeClr val="dk1"/>
                </a:solidFill>
                <a:latin typeface="Times New Roman"/>
                <a:ea typeface="Times New Roman"/>
                <a:cs typeface="Times New Roman"/>
                <a:sym typeface="Times New Roman"/>
              </a:defRPr>
            </a:lvl8pPr>
            <a:lvl9pPr marR="0" lvl="8" algn="l" rtl="0">
              <a:spcBef>
                <a:spcPts val="0"/>
              </a:spcBef>
              <a:spcAft>
                <a:spcPts val="0"/>
              </a:spcAft>
              <a:buSzPts val="1400"/>
              <a:buNone/>
              <a:defRPr sz="2800" b="0" i="0" u="none" strike="noStrike" cap="none">
                <a:solidFill>
                  <a:schemeClr val="dk1"/>
                </a:solidFill>
                <a:latin typeface="Times New Roman"/>
                <a:ea typeface="Times New Roman"/>
                <a:cs typeface="Times New Roman"/>
                <a:sym typeface="Times New Roman"/>
              </a:defRPr>
            </a:lvl9pPr>
          </a:lstStyle>
          <a:p>
            <a:endParaRPr/>
          </a:p>
        </p:txBody>
      </p:sp>
      <p:sp>
        <p:nvSpPr>
          <p:cNvPr id="4" name="Google Shape;4;n"/>
          <p:cNvSpPr txBox="1">
            <a:spLocks noGrp="1"/>
          </p:cNvSpPr>
          <p:nvPr>
            <p:ph type="dt" idx="10"/>
          </p:nvPr>
        </p:nvSpPr>
        <p:spPr>
          <a:xfrm>
            <a:off x="3878726" y="1"/>
            <a:ext cx="2890432" cy="531399"/>
          </a:xfrm>
          <a:prstGeom prst="rect">
            <a:avLst/>
          </a:prstGeom>
          <a:noFill/>
          <a:ln>
            <a:noFill/>
          </a:ln>
        </p:spPr>
        <p:txBody>
          <a:bodyPr spcFirstLastPara="1" wrap="square" lIns="90850" tIns="45400" rIns="90850" bIns="45400" anchor="t" anchorCtr="0">
            <a:noAutofit/>
          </a:bodyPr>
          <a:lstStyle>
            <a:lvl1pPr marR="0" lvl="0" algn="r" rtl="0">
              <a:spcBef>
                <a:spcPts val="0"/>
              </a:spcBef>
              <a:spcAft>
                <a:spcPts val="0"/>
              </a:spcAft>
              <a:buSzPts val="1400"/>
              <a:buNone/>
              <a:defRPr sz="1100" b="0" i="0" u="none" strike="noStrike" cap="none">
                <a:solidFill>
                  <a:schemeClr val="dk1"/>
                </a:solidFill>
                <a:latin typeface="Times New Roman"/>
                <a:ea typeface="Times New Roman"/>
                <a:cs typeface="Times New Roman"/>
                <a:sym typeface="Times New Roman"/>
              </a:defRPr>
            </a:lvl1pPr>
            <a:lvl2pPr marR="0" lvl="1" algn="l" rtl="0">
              <a:spcBef>
                <a:spcPts val="0"/>
              </a:spcBef>
              <a:spcAft>
                <a:spcPts val="0"/>
              </a:spcAft>
              <a:buSzPts val="1400"/>
              <a:buNone/>
              <a:defRPr sz="2800" b="0" i="0" u="none" strike="noStrike" cap="none">
                <a:solidFill>
                  <a:schemeClr val="dk1"/>
                </a:solidFill>
                <a:latin typeface="Times New Roman"/>
                <a:ea typeface="Times New Roman"/>
                <a:cs typeface="Times New Roman"/>
                <a:sym typeface="Times New Roman"/>
              </a:defRPr>
            </a:lvl2pPr>
            <a:lvl3pPr marR="0" lvl="2" algn="l" rtl="0">
              <a:spcBef>
                <a:spcPts val="0"/>
              </a:spcBef>
              <a:spcAft>
                <a:spcPts val="0"/>
              </a:spcAft>
              <a:buSzPts val="1400"/>
              <a:buNone/>
              <a:defRPr sz="2800" b="0" i="0" u="none" strike="noStrike" cap="none">
                <a:solidFill>
                  <a:schemeClr val="dk1"/>
                </a:solidFill>
                <a:latin typeface="Times New Roman"/>
                <a:ea typeface="Times New Roman"/>
                <a:cs typeface="Times New Roman"/>
                <a:sym typeface="Times New Roman"/>
              </a:defRPr>
            </a:lvl3pPr>
            <a:lvl4pPr marR="0" lvl="3" algn="l" rtl="0">
              <a:spcBef>
                <a:spcPts val="0"/>
              </a:spcBef>
              <a:spcAft>
                <a:spcPts val="0"/>
              </a:spcAft>
              <a:buSzPts val="1400"/>
              <a:buNone/>
              <a:defRPr sz="2800" b="0" i="0" u="none" strike="noStrike" cap="none">
                <a:solidFill>
                  <a:schemeClr val="dk1"/>
                </a:solidFill>
                <a:latin typeface="Times New Roman"/>
                <a:ea typeface="Times New Roman"/>
                <a:cs typeface="Times New Roman"/>
                <a:sym typeface="Times New Roman"/>
              </a:defRPr>
            </a:lvl4pPr>
            <a:lvl5pPr marR="0" lvl="4" algn="l" rtl="0">
              <a:spcBef>
                <a:spcPts val="0"/>
              </a:spcBef>
              <a:spcAft>
                <a:spcPts val="0"/>
              </a:spcAft>
              <a:buSzPts val="1400"/>
              <a:buNone/>
              <a:defRPr sz="2800" b="0" i="0" u="none" strike="noStrike" cap="none">
                <a:solidFill>
                  <a:schemeClr val="dk1"/>
                </a:solidFill>
                <a:latin typeface="Times New Roman"/>
                <a:ea typeface="Times New Roman"/>
                <a:cs typeface="Times New Roman"/>
                <a:sym typeface="Times New Roman"/>
              </a:defRPr>
            </a:lvl5pPr>
            <a:lvl6pPr marR="0" lvl="5" algn="l" rtl="0">
              <a:spcBef>
                <a:spcPts val="0"/>
              </a:spcBef>
              <a:spcAft>
                <a:spcPts val="0"/>
              </a:spcAft>
              <a:buSzPts val="1400"/>
              <a:buNone/>
              <a:defRPr sz="2800" b="0" i="0" u="none" strike="noStrike" cap="none">
                <a:solidFill>
                  <a:schemeClr val="dk1"/>
                </a:solidFill>
                <a:latin typeface="Times New Roman"/>
                <a:ea typeface="Times New Roman"/>
                <a:cs typeface="Times New Roman"/>
                <a:sym typeface="Times New Roman"/>
              </a:defRPr>
            </a:lvl6pPr>
            <a:lvl7pPr marR="0" lvl="6" algn="l" rtl="0">
              <a:spcBef>
                <a:spcPts val="0"/>
              </a:spcBef>
              <a:spcAft>
                <a:spcPts val="0"/>
              </a:spcAft>
              <a:buSzPts val="1400"/>
              <a:buNone/>
              <a:defRPr sz="2800" b="0" i="0" u="none" strike="noStrike" cap="none">
                <a:solidFill>
                  <a:schemeClr val="dk1"/>
                </a:solidFill>
                <a:latin typeface="Times New Roman"/>
                <a:ea typeface="Times New Roman"/>
                <a:cs typeface="Times New Roman"/>
                <a:sym typeface="Times New Roman"/>
              </a:defRPr>
            </a:lvl7pPr>
            <a:lvl8pPr marR="0" lvl="7" algn="l" rtl="0">
              <a:spcBef>
                <a:spcPts val="0"/>
              </a:spcBef>
              <a:spcAft>
                <a:spcPts val="0"/>
              </a:spcAft>
              <a:buSzPts val="1400"/>
              <a:buNone/>
              <a:defRPr sz="2800" b="0" i="0" u="none" strike="noStrike" cap="none">
                <a:solidFill>
                  <a:schemeClr val="dk1"/>
                </a:solidFill>
                <a:latin typeface="Times New Roman"/>
                <a:ea typeface="Times New Roman"/>
                <a:cs typeface="Times New Roman"/>
                <a:sym typeface="Times New Roman"/>
              </a:defRPr>
            </a:lvl8pPr>
            <a:lvl9pPr marR="0" lvl="8" algn="l" rtl="0">
              <a:spcBef>
                <a:spcPts val="0"/>
              </a:spcBef>
              <a:spcAft>
                <a:spcPts val="0"/>
              </a:spcAft>
              <a:buSzPts val="1400"/>
              <a:buNone/>
              <a:defRPr sz="2800" b="0" i="0" u="none" strike="noStrike" cap="none">
                <a:solidFill>
                  <a:schemeClr val="dk1"/>
                </a:solidFill>
                <a:latin typeface="Times New Roman"/>
                <a:ea typeface="Times New Roman"/>
                <a:cs typeface="Times New Roman"/>
                <a:sym typeface="Times New Roman"/>
              </a:defRPr>
            </a:lvl9pPr>
          </a:lstStyle>
          <a:p>
            <a:endParaRPr/>
          </a:p>
        </p:txBody>
      </p:sp>
      <p:sp>
        <p:nvSpPr>
          <p:cNvPr id="5" name="Google Shape;5;n"/>
          <p:cNvSpPr>
            <a:spLocks noGrp="1" noRot="1" noChangeAspect="1"/>
          </p:cNvSpPr>
          <p:nvPr>
            <p:ph type="sldImg" idx="3"/>
          </p:nvPr>
        </p:nvSpPr>
        <p:spPr>
          <a:xfrm>
            <a:off x="909638" y="757238"/>
            <a:ext cx="4948237" cy="37099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 name="Google Shape;6;n"/>
          <p:cNvSpPr txBox="1">
            <a:spLocks noGrp="1"/>
          </p:cNvSpPr>
          <p:nvPr>
            <p:ph type="body" idx="1"/>
          </p:nvPr>
        </p:nvSpPr>
        <p:spPr>
          <a:xfrm>
            <a:off x="912268" y="4692710"/>
            <a:ext cx="4944618" cy="4464065"/>
          </a:xfrm>
          <a:prstGeom prst="rect">
            <a:avLst/>
          </a:prstGeom>
          <a:noFill/>
          <a:ln>
            <a:noFill/>
          </a:ln>
        </p:spPr>
        <p:txBody>
          <a:bodyPr spcFirstLastPara="1" wrap="square" lIns="90850" tIns="45400" rIns="90850" bIns="45400" anchor="t" anchorCtr="0">
            <a:noAutofit/>
          </a:bodyPr>
          <a:lstStyle>
            <a:lvl1pPr marL="457200" marR="0" lvl="0" indent="-228600" algn="l" rtl="0">
              <a:spcBef>
                <a:spcPts val="360"/>
              </a:spcBef>
              <a:spcAft>
                <a:spcPts val="0"/>
              </a:spcAft>
              <a:buSzPts val="1400"/>
              <a:buNone/>
              <a:defRPr sz="1200" b="0" i="0" u="none" strike="noStrike" cap="none">
                <a:solidFill>
                  <a:schemeClr val="dk1"/>
                </a:solidFill>
                <a:latin typeface="Times New Roman"/>
                <a:ea typeface="Times New Roman"/>
                <a:cs typeface="Times New Roman"/>
                <a:sym typeface="Times New Roman"/>
              </a:defRPr>
            </a:lvl1pPr>
            <a:lvl2pPr marL="914400" marR="0" lvl="1" indent="-228600" algn="l" rtl="0">
              <a:spcBef>
                <a:spcPts val="360"/>
              </a:spcBef>
              <a:spcAft>
                <a:spcPts val="0"/>
              </a:spcAft>
              <a:buSzPts val="1400"/>
              <a:buNone/>
              <a:defRPr sz="1200" b="0" i="0" u="none" strike="noStrike" cap="none">
                <a:solidFill>
                  <a:schemeClr val="dk1"/>
                </a:solidFill>
                <a:latin typeface="Times New Roman"/>
                <a:ea typeface="Times New Roman"/>
                <a:cs typeface="Times New Roman"/>
                <a:sym typeface="Times New Roman"/>
              </a:defRPr>
            </a:lvl2pPr>
            <a:lvl3pPr marL="1371600" marR="0" lvl="2" indent="-228600" algn="l" rtl="0">
              <a:spcBef>
                <a:spcPts val="360"/>
              </a:spcBef>
              <a:spcAft>
                <a:spcPts val="0"/>
              </a:spcAft>
              <a:buSzPts val="1400"/>
              <a:buNone/>
              <a:defRPr sz="1200" b="0" i="0" u="none" strike="noStrike" cap="none">
                <a:solidFill>
                  <a:schemeClr val="dk1"/>
                </a:solidFill>
                <a:latin typeface="Times New Roman"/>
                <a:ea typeface="Times New Roman"/>
                <a:cs typeface="Times New Roman"/>
                <a:sym typeface="Times New Roman"/>
              </a:defRPr>
            </a:lvl3pPr>
            <a:lvl4pPr marL="1828800" marR="0" lvl="3" indent="-228600" algn="l" rtl="0">
              <a:spcBef>
                <a:spcPts val="360"/>
              </a:spcBef>
              <a:spcAft>
                <a:spcPts val="0"/>
              </a:spcAft>
              <a:buSzPts val="1400"/>
              <a:buNone/>
              <a:defRPr sz="1200" b="0" i="0" u="none" strike="noStrike" cap="none">
                <a:solidFill>
                  <a:schemeClr val="dk1"/>
                </a:solidFill>
                <a:latin typeface="Times New Roman"/>
                <a:ea typeface="Times New Roman"/>
                <a:cs typeface="Times New Roman"/>
                <a:sym typeface="Times New Roman"/>
              </a:defRPr>
            </a:lvl4pPr>
            <a:lvl5pPr marL="2286000" marR="0" lvl="4" indent="-228600" algn="l" rtl="0">
              <a:spcBef>
                <a:spcPts val="360"/>
              </a:spcBef>
              <a:spcAft>
                <a:spcPts val="0"/>
              </a:spcAft>
              <a:buSzPts val="1400"/>
              <a:buNone/>
              <a:defRPr sz="1200" b="0" i="0" u="none" strike="noStrike" cap="none">
                <a:solidFill>
                  <a:schemeClr val="dk1"/>
                </a:solidFill>
                <a:latin typeface="Times New Roman"/>
                <a:ea typeface="Times New Roman"/>
                <a:cs typeface="Times New Roman"/>
                <a:sym typeface="Times New Roman"/>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4" y="9382268"/>
            <a:ext cx="2966454" cy="458864"/>
          </a:xfrm>
          <a:prstGeom prst="rect">
            <a:avLst/>
          </a:prstGeom>
          <a:noFill/>
          <a:ln>
            <a:noFill/>
          </a:ln>
        </p:spPr>
        <p:txBody>
          <a:bodyPr spcFirstLastPara="1" wrap="square" lIns="90850" tIns="45400" rIns="90850" bIns="45400" anchor="b" anchorCtr="0">
            <a:noAutofit/>
          </a:bodyPr>
          <a:lstStyle>
            <a:lvl1pPr marR="0" lvl="0" algn="l" rtl="0">
              <a:spcBef>
                <a:spcPts val="0"/>
              </a:spcBef>
              <a:spcAft>
                <a:spcPts val="0"/>
              </a:spcAft>
              <a:buSzPts val="1400"/>
              <a:buNone/>
              <a:defRPr sz="1100" b="0" i="0" u="none" strike="noStrike" cap="none">
                <a:solidFill>
                  <a:schemeClr val="dk1"/>
                </a:solidFill>
                <a:latin typeface="Times New Roman"/>
                <a:ea typeface="Times New Roman"/>
                <a:cs typeface="Times New Roman"/>
                <a:sym typeface="Times New Roman"/>
              </a:defRPr>
            </a:lvl1pPr>
            <a:lvl2pPr marR="0" lvl="1" algn="l" rtl="0">
              <a:spcBef>
                <a:spcPts val="0"/>
              </a:spcBef>
              <a:spcAft>
                <a:spcPts val="0"/>
              </a:spcAft>
              <a:buSzPts val="1400"/>
              <a:buNone/>
              <a:defRPr sz="2800" b="0" i="0" u="none" strike="noStrike" cap="none">
                <a:solidFill>
                  <a:schemeClr val="dk1"/>
                </a:solidFill>
                <a:latin typeface="Times New Roman"/>
                <a:ea typeface="Times New Roman"/>
                <a:cs typeface="Times New Roman"/>
                <a:sym typeface="Times New Roman"/>
              </a:defRPr>
            </a:lvl2pPr>
            <a:lvl3pPr marR="0" lvl="2" algn="l" rtl="0">
              <a:spcBef>
                <a:spcPts val="0"/>
              </a:spcBef>
              <a:spcAft>
                <a:spcPts val="0"/>
              </a:spcAft>
              <a:buSzPts val="1400"/>
              <a:buNone/>
              <a:defRPr sz="2800" b="0" i="0" u="none" strike="noStrike" cap="none">
                <a:solidFill>
                  <a:schemeClr val="dk1"/>
                </a:solidFill>
                <a:latin typeface="Times New Roman"/>
                <a:ea typeface="Times New Roman"/>
                <a:cs typeface="Times New Roman"/>
                <a:sym typeface="Times New Roman"/>
              </a:defRPr>
            </a:lvl3pPr>
            <a:lvl4pPr marR="0" lvl="3" algn="l" rtl="0">
              <a:spcBef>
                <a:spcPts val="0"/>
              </a:spcBef>
              <a:spcAft>
                <a:spcPts val="0"/>
              </a:spcAft>
              <a:buSzPts val="1400"/>
              <a:buNone/>
              <a:defRPr sz="2800" b="0" i="0" u="none" strike="noStrike" cap="none">
                <a:solidFill>
                  <a:schemeClr val="dk1"/>
                </a:solidFill>
                <a:latin typeface="Times New Roman"/>
                <a:ea typeface="Times New Roman"/>
                <a:cs typeface="Times New Roman"/>
                <a:sym typeface="Times New Roman"/>
              </a:defRPr>
            </a:lvl4pPr>
            <a:lvl5pPr marR="0" lvl="4" algn="l" rtl="0">
              <a:spcBef>
                <a:spcPts val="0"/>
              </a:spcBef>
              <a:spcAft>
                <a:spcPts val="0"/>
              </a:spcAft>
              <a:buSzPts val="1400"/>
              <a:buNone/>
              <a:defRPr sz="2800" b="0" i="0" u="none" strike="noStrike" cap="none">
                <a:solidFill>
                  <a:schemeClr val="dk1"/>
                </a:solidFill>
                <a:latin typeface="Times New Roman"/>
                <a:ea typeface="Times New Roman"/>
                <a:cs typeface="Times New Roman"/>
                <a:sym typeface="Times New Roman"/>
              </a:defRPr>
            </a:lvl5pPr>
            <a:lvl6pPr marR="0" lvl="5" algn="l" rtl="0">
              <a:spcBef>
                <a:spcPts val="0"/>
              </a:spcBef>
              <a:spcAft>
                <a:spcPts val="0"/>
              </a:spcAft>
              <a:buSzPts val="1400"/>
              <a:buNone/>
              <a:defRPr sz="2800" b="0" i="0" u="none" strike="noStrike" cap="none">
                <a:solidFill>
                  <a:schemeClr val="dk1"/>
                </a:solidFill>
                <a:latin typeface="Times New Roman"/>
                <a:ea typeface="Times New Roman"/>
                <a:cs typeface="Times New Roman"/>
                <a:sym typeface="Times New Roman"/>
              </a:defRPr>
            </a:lvl6pPr>
            <a:lvl7pPr marR="0" lvl="6" algn="l" rtl="0">
              <a:spcBef>
                <a:spcPts val="0"/>
              </a:spcBef>
              <a:spcAft>
                <a:spcPts val="0"/>
              </a:spcAft>
              <a:buSzPts val="1400"/>
              <a:buNone/>
              <a:defRPr sz="2800" b="0" i="0" u="none" strike="noStrike" cap="none">
                <a:solidFill>
                  <a:schemeClr val="dk1"/>
                </a:solidFill>
                <a:latin typeface="Times New Roman"/>
                <a:ea typeface="Times New Roman"/>
                <a:cs typeface="Times New Roman"/>
                <a:sym typeface="Times New Roman"/>
              </a:defRPr>
            </a:lvl7pPr>
            <a:lvl8pPr marR="0" lvl="7" algn="l" rtl="0">
              <a:spcBef>
                <a:spcPts val="0"/>
              </a:spcBef>
              <a:spcAft>
                <a:spcPts val="0"/>
              </a:spcAft>
              <a:buSzPts val="1400"/>
              <a:buNone/>
              <a:defRPr sz="2800" b="0" i="0" u="none" strike="noStrike" cap="none">
                <a:solidFill>
                  <a:schemeClr val="dk1"/>
                </a:solidFill>
                <a:latin typeface="Times New Roman"/>
                <a:ea typeface="Times New Roman"/>
                <a:cs typeface="Times New Roman"/>
                <a:sym typeface="Times New Roman"/>
              </a:defRPr>
            </a:lvl8pPr>
            <a:lvl9pPr marR="0" lvl="8" algn="l" rtl="0">
              <a:spcBef>
                <a:spcPts val="0"/>
              </a:spcBef>
              <a:spcAft>
                <a:spcPts val="0"/>
              </a:spcAft>
              <a:buSzPts val="1400"/>
              <a:buNone/>
              <a:defRPr sz="2800" b="0" i="0" u="none" strike="noStrike" cap="none">
                <a:solidFill>
                  <a:schemeClr val="dk1"/>
                </a:solidFill>
                <a:latin typeface="Times New Roman"/>
                <a:ea typeface="Times New Roman"/>
                <a:cs typeface="Times New Roman"/>
                <a:sym typeface="Times New Roman"/>
              </a:defRPr>
            </a:lvl9pPr>
          </a:lstStyle>
          <a:p>
            <a:endParaRPr/>
          </a:p>
        </p:txBody>
      </p:sp>
      <p:sp>
        <p:nvSpPr>
          <p:cNvPr id="8" name="Google Shape;8;n"/>
          <p:cNvSpPr txBox="1">
            <a:spLocks noGrp="1"/>
          </p:cNvSpPr>
          <p:nvPr>
            <p:ph type="sldNum" idx="12"/>
          </p:nvPr>
        </p:nvSpPr>
        <p:spPr>
          <a:xfrm>
            <a:off x="3878726" y="9382268"/>
            <a:ext cx="2890432" cy="458864"/>
          </a:xfrm>
          <a:prstGeom prst="rect">
            <a:avLst/>
          </a:prstGeom>
          <a:noFill/>
          <a:ln>
            <a:noFill/>
          </a:ln>
        </p:spPr>
        <p:txBody>
          <a:bodyPr spcFirstLastPara="1" wrap="square" lIns="90850" tIns="45400" rIns="90850" bIns="45400" anchor="b" anchorCtr="0">
            <a:noAutofit/>
          </a:bodyPr>
          <a:lstStyle/>
          <a:p>
            <a:pPr marL="0" marR="0" lvl="0" indent="0" algn="r" rtl="0">
              <a:spcBef>
                <a:spcPts val="0"/>
              </a:spcBef>
              <a:spcAft>
                <a:spcPts val="0"/>
              </a:spcAft>
              <a:buNone/>
            </a:pPr>
            <a:fld id="{00000000-1234-1234-1234-123412341234}" type="slidenum">
              <a:rPr lang="ja-JP" sz="1100" b="0" i="0" u="none" strike="noStrike" cap="none">
                <a:solidFill>
                  <a:schemeClr val="dk1"/>
                </a:solidFill>
                <a:latin typeface="Times New Roman"/>
                <a:ea typeface="Times New Roman"/>
                <a:cs typeface="Times New Roman"/>
                <a:sym typeface="Times New Roman"/>
              </a:rPr>
              <a:t>‹#›</a:t>
            </a:fld>
            <a:endParaRPr sz="1100" b="0" i="0" u="none" strike="noStrike" cap="none">
              <a:solidFill>
                <a:schemeClr val="dk1"/>
              </a:solidFill>
              <a:latin typeface="Times New Roman"/>
              <a:ea typeface="Times New Roman"/>
              <a:cs typeface="Times New Roman"/>
              <a:sym typeface="Times New Roman"/>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
        <p:cNvGrpSpPr/>
        <p:nvPr/>
      </p:nvGrpSpPr>
      <p:grpSpPr>
        <a:xfrm>
          <a:off x="0" y="0"/>
          <a:ext cx="0" cy="0"/>
          <a:chOff x="0" y="0"/>
          <a:chExt cx="0" cy="0"/>
        </a:xfrm>
      </p:grpSpPr>
      <p:sp>
        <p:nvSpPr>
          <p:cNvPr id="30" name="Google Shape;30;p1:notes"/>
          <p:cNvSpPr txBox="1">
            <a:spLocks noGrp="1"/>
          </p:cNvSpPr>
          <p:nvPr>
            <p:ph type="body" idx="1"/>
          </p:nvPr>
        </p:nvSpPr>
        <p:spPr>
          <a:xfrm>
            <a:off x="912268" y="4692710"/>
            <a:ext cx="4944618" cy="4464065"/>
          </a:xfrm>
          <a:prstGeom prst="rect">
            <a:avLst/>
          </a:prstGeom>
        </p:spPr>
        <p:txBody>
          <a:bodyPr spcFirstLastPara="1" wrap="square" lIns="90850" tIns="45400" rIns="90850" bIns="45400" anchor="t" anchorCtr="0">
            <a:noAutofit/>
          </a:bodyPr>
          <a:lstStyle/>
          <a:p>
            <a:pPr marL="0" lvl="0" indent="0" algn="l" rtl="0">
              <a:spcBef>
                <a:spcPts val="360"/>
              </a:spcBef>
              <a:spcAft>
                <a:spcPts val="0"/>
              </a:spcAft>
              <a:buNone/>
            </a:pPr>
            <a:endParaRPr/>
          </a:p>
        </p:txBody>
      </p:sp>
      <p:sp>
        <p:nvSpPr>
          <p:cNvPr id="31" name="Google Shape;31;p1:notes"/>
          <p:cNvSpPr>
            <a:spLocks noGrp="1" noRot="1" noChangeAspect="1"/>
          </p:cNvSpPr>
          <p:nvPr>
            <p:ph type="sldImg" idx="2"/>
          </p:nvPr>
        </p:nvSpPr>
        <p:spPr>
          <a:xfrm>
            <a:off x="909638" y="757238"/>
            <a:ext cx="4948237" cy="37099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39cb4279156_0_36:notes"/>
          <p:cNvSpPr txBox="1">
            <a:spLocks noGrp="1"/>
          </p:cNvSpPr>
          <p:nvPr>
            <p:ph type="body" idx="1"/>
          </p:nvPr>
        </p:nvSpPr>
        <p:spPr>
          <a:xfrm>
            <a:off x="912268" y="4692710"/>
            <a:ext cx="4944600" cy="4464000"/>
          </a:xfrm>
          <a:prstGeom prst="rect">
            <a:avLst/>
          </a:prstGeom>
        </p:spPr>
        <p:txBody>
          <a:bodyPr spcFirstLastPara="1" wrap="square" lIns="90850" tIns="45400" rIns="90850" bIns="45400" anchor="t" anchorCtr="0">
            <a:noAutofit/>
          </a:bodyPr>
          <a:lstStyle/>
          <a:p>
            <a:pPr marL="0" lvl="0" indent="0" algn="l" rtl="0">
              <a:spcBef>
                <a:spcPts val="360"/>
              </a:spcBef>
              <a:spcAft>
                <a:spcPts val="0"/>
              </a:spcAft>
              <a:buNone/>
            </a:pPr>
            <a:endParaRPr/>
          </a:p>
        </p:txBody>
      </p:sp>
      <p:sp>
        <p:nvSpPr>
          <p:cNvPr id="104" name="Google Shape;104;g39cb4279156_0_36:notes"/>
          <p:cNvSpPr>
            <a:spLocks noGrp="1" noRot="1" noChangeAspect="1"/>
          </p:cNvSpPr>
          <p:nvPr>
            <p:ph type="sldImg" idx="2"/>
          </p:nvPr>
        </p:nvSpPr>
        <p:spPr>
          <a:xfrm>
            <a:off x="909638" y="757238"/>
            <a:ext cx="4948200" cy="3710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39cb4279156_0_42:notes"/>
          <p:cNvSpPr txBox="1">
            <a:spLocks noGrp="1"/>
          </p:cNvSpPr>
          <p:nvPr>
            <p:ph type="body" idx="1"/>
          </p:nvPr>
        </p:nvSpPr>
        <p:spPr>
          <a:xfrm>
            <a:off x="912268" y="4692710"/>
            <a:ext cx="4944600" cy="4464000"/>
          </a:xfrm>
          <a:prstGeom prst="rect">
            <a:avLst/>
          </a:prstGeom>
        </p:spPr>
        <p:txBody>
          <a:bodyPr spcFirstLastPara="1" wrap="square" lIns="90850" tIns="45400" rIns="90850" bIns="45400" anchor="t" anchorCtr="0">
            <a:noAutofit/>
          </a:bodyPr>
          <a:lstStyle/>
          <a:p>
            <a:pPr marL="0" lvl="0" indent="0" algn="l" rtl="0">
              <a:spcBef>
                <a:spcPts val="360"/>
              </a:spcBef>
              <a:spcAft>
                <a:spcPts val="0"/>
              </a:spcAft>
              <a:buNone/>
            </a:pPr>
            <a:endParaRPr/>
          </a:p>
        </p:txBody>
      </p:sp>
      <p:sp>
        <p:nvSpPr>
          <p:cNvPr id="111" name="Google Shape;111;g39cb4279156_0_42:notes"/>
          <p:cNvSpPr>
            <a:spLocks noGrp="1" noRot="1" noChangeAspect="1"/>
          </p:cNvSpPr>
          <p:nvPr>
            <p:ph type="sldImg" idx="2"/>
          </p:nvPr>
        </p:nvSpPr>
        <p:spPr>
          <a:xfrm>
            <a:off x="909638" y="757238"/>
            <a:ext cx="4948200" cy="3710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g39cb4279156_0_59:notes"/>
          <p:cNvSpPr txBox="1">
            <a:spLocks noGrp="1"/>
          </p:cNvSpPr>
          <p:nvPr>
            <p:ph type="body" idx="1"/>
          </p:nvPr>
        </p:nvSpPr>
        <p:spPr>
          <a:xfrm>
            <a:off x="912268" y="4692710"/>
            <a:ext cx="4944600" cy="4464000"/>
          </a:xfrm>
          <a:prstGeom prst="rect">
            <a:avLst/>
          </a:prstGeom>
        </p:spPr>
        <p:txBody>
          <a:bodyPr spcFirstLastPara="1" wrap="square" lIns="90850" tIns="45400" rIns="90850" bIns="45400" anchor="t" anchorCtr="0">
            <a:noAutofit/>
          </a:bodyPr>
          <a:lstStyle/>
          <a:p>
            <a:pPr marL="0" lvl="0" indent="0" algn="l" rtl="0">
              <a:spcBef>
                <a:spcPts val="360"/>
              </a:spcBef>
              <a:spcAft>
                <a:spcPts val="0"/>
              </a:spcAft>
              <a:buNone/>
            </a:pPr>
            <a:endParaRPr/>
          </a:p>
        </p:txBody>
      </p:sp>
      <p:sp>
        <p:nvSpPr>
          <p:cNvPr id="117" name="Google Shape;117;g39cb4279156_0_59:notes"/>
          <p:cNvSpPr>
            <a:spLocks noGrp="1" noRot="1" noChangeAspect="1"/>
          </p:cNvSpPr>
          <p:nvPr>
            <p:ph type="sldImg" idx="2"/>
          </p:nvPr>
        </p:nvSpPr>
        <p:spPr>
          <a:xfrm>
            <a:off x="909638" y="757238"/>
            <a:ext cx="4948200" cy="3710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39d2613d7cf_0_0:notes"/>
          <p:cNvSpPr txBox="1">
            <a:spLocks noGrp="1"/>
          </p:cNvSpPr>
          <p:nvPr>
            <p:ph type="body" idx="1"/>
          </p:nvPr>
        </p:nvSpPr>
        <p:spPr>
          <a:xfrm>
            <a:off x="912268" y="4692710"/>
            <a:ext cx="4944600" cy="4464000"/>
          </a:xfrm>
          <a:prstGeom prst="rect">
            <a:avLst/>
          </a:prstGeom>
        </p:spPr>
        <p:txBody>
          <a:bodyPr spcFirstLastPara="1" wrap="square" lIns="90850" tIns="45400" rIns="90850" bIns="45400" anchor="t" anchorCtr="0">
            <a:noAutofit/>
          </a:bodyPr>
          <a:lstStyle/>
          <a:p>
            <a:pPr marL="0" lvl="0" indent="0" algn="l" rtl="0">
              <a:spcBef>
                <a:spcPts val="360"/>
              </a:spcBef>
              <a:spcAft>
                <a:spcPts val="0"/>
              </a:spcAft>
              <a:buNone/>
            </a:pPr>
            <a:endParaRPr/>
          </a:p>
        </p:txBody>
      </p:sp>
      <p:sp>
        <p:nvSpPr>
          <p:cNvPr id="123" name="Google Shape;123;g39d2613d7cf_0_0:notes"/>
          <p:cNvSpPr>
            <a:spLocks noGrp="1" noRot="1" noChangeAspect="1"/>
          </p:cNvSpPr>
          <p:nvPr>
            <p:ph type="sldImg" idx="2"/>
          </p:nvPr>
        </p:nvSpPr>
        <p:spPr>
          <a:xfrm>
            <a:off x="909638" y="757238"/>
            <a:ext cx="4948200" cy="3710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39d2613d7cf_0_11:notes"/>
          <p:cNvSpPr txBox="1">
            <a:spLocks noGrp="1"/>
          </p:cNvSpPr>
          <p:nvPr>
            <p:ph type="body" idx="1"/>
          </p:nvPr>
        </p:nvSpPr>
        <p:spPr>
          <a:xfrm>
            <a:off x="912268" y="4692710"/>
            <a:ext cx="4944600" cy="4464000"/>
          </a:xfrm>
          <a:prstGeom prst="rect">
            <a:avLst/>
          </a:prstGeom>
        </p:spPr>
        <p:txBody>
          <a:bodyPr spcFirstLastPara="1" wrap="square" lIns="90850" tIns="45400" rIns="90850" bIns="45400" anchor="t" anchorCtr="0">
            <a:noAutofit/>
          </a:bodyPr>
          <a:lstStyle/>
          <a:p>
            <a:pPr marL="0" lvl="0" indent="0" algn="l" rtl="0">
              <a:spcBef>
                <a:spcPts val="360"/>
              </a:spcBef>
              <a:spcAft>
                <a:spcPts val="0"/>
              </a:spcAft>
              <a:buNone/>
            </a:pPr>
            <a:endParaRPr/>
          </a:p>
        </p:txBody>
      </p:sp>
      <p:sp>
        <p:nvSpPr>
          <p:cNvPr id="129" name="Google Shape;129;g39d2613d7cf_0_11:notes"/>
          <p:cNvSpPr>
            <a:spLocks noGrp="1" noRot="1" noChangeAspect="1"/>
          </p:cNvSpPr>
          <p:nvPr>
            <p:ph type="sldImg" idx="2"/>
          </p:nvPr>
        </p:nvSpPr>
        <p:spPr>
          <a:xfrm>
            <a:off x="909638" y="757238"/>
            <a:ext cx="4948200" cy="3710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3c59f013f52_0_29:notes"/>
          <p:cNvSpPr txBox="1">
            <a:spLocks noGrp="1"/>
          </p:cNvSpPr>
          <p:nvPr>
            <p:ph type="body" idx="1"/>
          </p:nvPr>
        </p:nvSpPr>
        <p:spPr>
          <a:xfrm>
            <a:off x="912268" y="4692710"/>
            <a:ext cx="4944600" cy="4464000"/>
          </a:xfrm>
          <a:prstGeom prst="rect">
            <a:avLst/>
          </a:prstGeom>
        </p:spPr>
        <p:txBody>
          <a:bodyPr spcFirstLastPara="1" wrap="square" lIns="90850" tIns="45400" rIns="90850" bIns="45400" anchor="t" anchorCtr="0">
            <a:noAutofit/>
          </a:bodyPr>
          <a:lstStyle/>
          <a:p>
            <a:pPr marL="0" lvl="0" indent="0" algn="l" rtl="0">
              <a:spcBef>
                <a:spcPts val="360"/>
              </a:spcBef>
              <a:spcAft>
                <a:spcPts val="0"/>
              </a:spcAft>
              <a:buNone/>
            </a:pPr>
            <a:endParaRPr/>
          </a:p>
        </p:txBody>
      </p:sp>
      <p:sp>
        <p:nvSpPr>
          <p:cNvPr id="135" name="Google Shape;135;g3c59f013f52_0_29:notes"/>
          <p:cNvSpPr>
            <a:spLocks noGrp="1" noRot="1" noChangeAspect="1"/>
          </p:cNvSpPr>
          <p:nvPr>
            <p:ph type="sldImg" idx="2"/>
          </p:nvPr>
        </p:nvSpPr>
        <p:spPr>
          <a:xfrm>
            <a:off x="909638" y="757238"/>
            <a:ext cx="4948200" cy="3710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3a7b24d043a_1_1:notes"/>
          <p:cNvSpPr txBox="1">
            <a:spLocks noGrp="1"/>
          </p:cNvSpPr>
          <p:nvPr>
            <p:ph type="body" idx="1"/>
          </p:nvPr>
        </p:nvSpPr>
        <p:spPr>
          <a:xfrm>
            <a:off x="912268" y="4692710"/>
            <a:ext cx="4944600" cy="4464000"/>
          </a:xfrm>
          <a:prstGeom prst="rect">
            <a:avLst/>
          </a:prstGeom>
        </p:spPr>
        <p:txBody>
          <a:bodyPr spcFirstLastPara="1" wrap="square" lIns="90850" tIns="45400" rIns="90850" bIns="45400" anchor="t" anchorCtr="0">
            <a:noAutofit/>
          </a:bodyPr>
          <a:lstStyle/>
          <a:p>
            <a:pPr marL="0" lvl="0" indent="0" algn="l" rtl="0">
              <a:spcBef>
                <a:spcPts val="360"/>
              </a:spcBef>
              <a:spcAft>
                <a:spcPts val="0"/>
              </a:spcAft>
              <a:buNone/>
            </a:pPr>
            <a:endParaRPr/>
          </a:p>
        </p:txBody>
      </p:sp>
      <p:sp>
        <p:nvSpPr>
          <p:cNvPr id="149" name="Google Shape;149;g3a7b24d043a_1_1:notes"/>
          <p:cNvSpPr>
            <a:spLocks noGrp="1" noRot="1" noChangeAspect="1"/>
          </p:cNvSpPr>
          <p:nvPr>
            <p:ph type="sldImg" idx="2"/>
          </p:nvPr>
        </p:nvSpPr>
        <p:spPr>
          <a:xfrm>
            <a:off x="909638" y="757238"/>
            <a:ext cx="4948200" cy="3710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g3a7b24d043a_1_93:notes"/>
          <p:cNvSpPr txBox="1">
            <a:spLocks noGrp="1"/>
          </p:cNvSpPr>
          <p:nvPr>
            <p:ph type="body" idx="1"/>
          </p:nvPr>
        </p:nvSpPr>
        <p:spPr>
          <a:xfrm>
            <a:off x="912268" y="4692710"/>
            <a:ext cx="4944600" cy="4464000"/>
          </a:xfrm>
          <a:prstGeom prst="rect">
            <a:avLst/>
          </a:prstGeom>
        </p:spPr>
        <p:txBody>
          <a:bodyPr spcFirstLastPara="1" wrap="square" lIns="90850" tIns="45400" rIns="90850" bIns="45400" anchor="t" anchorCtr="0">
            <a:noAutofit/>
          </a:bodyPr>
          <a:lstStyle/>
          <a:p>
            <a:pPr marL="0" lvl="0" indent="0" algn="l" rtl="0">
              <a:spcBef>
                <a:spcPts val="360"/>
              </a:spcBef>
              <a:spcAft>
                <a:spcPts val="0"/>
              </a:spcAft>
              <a:buNone/>
            </a:pPr>
            <a:endParaRPr/>
          </a:p>
        </p:txBody>
      </p:sp>
      <p:sp>
        <p:nvSpPr>
          <p:cNvPr id="234" name="Google Shape;234;g3a7b24d043a_1_93:notes"/>
          <p:cNvSpPr>
            <a:spLocks noGrp="1" noRot="1" noChangeAspect="1"/>
          </p:cNvSpPr>
          <p:nvPr>
            <p:ph type="sldImg" idx="2"/>
          </p:nvPr>
        </p:nvSpPr>
        <p:spPr>
          <a:xfrm>
            <a:off x="909638" y="757238"/>
            <a:ext cx="4948200" cy="3710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p16:notes"/>
          <p:cNvSpPr txBox="1">
            <a:spLocks noGrp="1"/>
          </p:cNvSpPr>
          <p:nvPr>
            <p:ph type="body" idx="1"/>
          </p:nvPr>
        </p:nvSpPr>
        <p:spPr>
          <a:xfrm>
            <a:off x="912268" y="4692710"/>
            <a:ext cx="4944618" cy="4464065"/>
          </a:xfrm>
          <a:prstGeom prst="rect">
            <a:avLst/>
          </a:prstGeom>
        </p:spPr>
        <p:txBody>
          <a:bodyPr spcFirstLastPara="1" wrap="square" lIns="90850" tIns="45400" rIns="90850" bIns="45400" anchor="t" anchorCtr="0">
            <a:noAutofit/>
          </a:bodyPr>
          <a:lstStyle/>
          <a:p>
            <a:pPr marL="0" lvl="0" indent="0" algn="l" rtl="0">
              <a:spcBef>
                <a:spcPts val="360"/>
              </a:spcBef>
              <a:spcAft>
                <a:spcPts val="0"/>
              </a:spcAft>
              <a:buNone/>
            </a:pPr>
            <a:endParaRPr/>
          </a:p>
        </p:txBody>
      </p:sp>
      <p:sp>
        <p:nvSpPr>
          <p:cNvPr id="240" name="Google Shape;240;p16:notes"/>
          <p:cNvSpPr>
            <a:spLocks noGrp="1" noRot="1" noChangeAspect="1"/>
          </p:cNvSpPr>
          <p:nvPr>
            <p:ph type="sldImg" idx="2"/>
          </p:nvPr>
        </p:nvSpPr>
        <p:spPr>
          <a:xfrm>
            <a:off x="909638" y="757238"/>
            <a:ext cx="4948237" cy="37099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p17:notes"/>
          <p:cNvSpPr txBox="1">
            <a:spLocks noGrp="1"/>
          </p:cNvSpPr>
          <p:nvPr>
            <p:ph type="body" idx="1"/>
          </p:nvPr>
        </p:nvSpPr>
        <p:spPr>
          <a:xfrm>
            <a:off x="912268" y="4692710"/>
            <a:ext cx="4944618" cy="4464065"/>
          </a:xfrm>
          <a:prstGeom prst="rect">
            <a:avLst/>
          </a:prstGeom>
        </p:spPr>
        <p:txBody>
          <a:bodyPr spcFirstLastPara="1" wrap="square" lIns="90850" tIns="45400" rIns="90850" bIns="45400" anchor="t" anchorCtr="0">
            <a:noAutofit/>
          </a:bodyPr>
          <a:lstStyle/>
          <a:p>
            <a:pPr marL="0" lvl="0" indent="0" algn="l" rtl="0">
              <a:spcBef>
                <a:spcPts val="360"/>
              </a:spcBef>
              <a:spcAft>
                <a:spcPts val="0"/>
              </a:spcAft>
              <a:buNone/>
            </a:pPr>
            <a:endParaRPr/>
          </a:p>
        </p:txBody>
      </p:sp>
      <p:sp>
        <p:nvSpPr>
          <p:cNvPr id="287" name="Google Shape;287;p17:notes"/>
          <p:cNvSpPr>
            <a:spLocks noGrp="1" noRot="1" noChangeAspect="1"/>
          </p:cNvSpPr>
          <p:nvPr>
            <p:ph type="sldImg" idx="2"/>
          </p:nvPr>
        </p:nvSpPr>
        <p:spPr>
          <a:xfrm>
            <a:off x="909638" y="757238"/>
            <a:ext cx="4948237" cy="37099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
        <p:cNvGrpSpPr/>
        <p:nvPr/>
      </p:nvGrpSpPr>
      <p:grpSpPr>
        <a:xfrm>
          <a:off x="0" y="0"/>
          <a:ext cx="0" cy="0"/>
          <a:chOff x="0" y="0"/>
          <a:chExt cx="0" cy="0"/>
        </a:xfrm>
      </p:grpSpPr>
      <p:sp>
        <p:nvSpPr>
          <p:cNvPr id="37" name="Google Shape;37;p2:notes"/>
          <p:cNvSpPr txBox="1">
            <a:spLocks noGrp="1"/>
          </p:cNvSpPr>
          <p:nvPr>
            <p:ph type="sldNum" idx="12"/>
          </p:nvPr>
        </p:nvSpPr>
        <p:spPr>
          <a:xfrm>
            <a:off x="3878726" y="9382268"/>
            <a:ext cx="2890432" cy="458864"/>
          </a:xfrm>
          <a:prstGeom prst="rect">
            <a:avLst/>
          </a:prstGeom>
          <a:noFill/>
          <a:ln>
            <a:noFill/>
          </a:ln>
        </p:spPr>
        <p:txBody>
          <a:bodyPr spcFirstLastPara="1" wrap="square" lIns="90850" tIns="45400" rIns="90850" bIns="45400" anchor="b" anchorCtr="0">
            <a:noAutofit/>
          </a:bodyPr>
          <a:lstStyle/>
          <a:p>
            <a:pPr marL="0" marR="0" lvl="0" indent="0" algn="r" rtl="0">
              <a:spcBef>
                <a:spcPts val="0"/>
              </a:spcBef>
              <a:spcAft>
                <a:spcPts val="0"/>
              </a:spcAft>
              <a:buNone/>
            </a:pPr>
            <a:fld id="{00000000-1234-1234-1234-123412341234}" type="slidenum">
              <a:rPr lang="en-US" altLang="ja-JP" sz="1100" b="0" i="0" u="none" strike="noStrike" cap="none">
                <a:solidFill>
                  <a:schemeClr val="dk1"/>
                </a:solidFill>
                <a:latin typeface="Times New Roman"/>
                <a:ea typeface="Times New Roman"/>
                <a:cs typeface="Times New Roman"/>
                <a:sym typeface="Times New Roman"/>
              </a:rPr>
              <a:t>1</a:t>
            </a:fld>
            <a:endParaRPr sz="1100" b="0" i="0" u="none" strike="noStrike" cap="none">
              <a:solidFill>
                <a:schemeClr val="dk1"/>
              </a:solidFill>
              <a:latin typeface="Times New Roman"/>
              <a:ea typeface="Times New Roman"/>
              <a:cs typeface="Times New Roman"/>
              <a:sym typeface="Times New Roman"/>
            </a:endParaRPr>
          </a:p>
        </p:txBody>
      </p:sp>
      <p:sp>
        <p:nvSpPr>
          <p:cNvPr id="38" name="Google Shape;38;p2:notes"/>
          <p:cNvSpPr>
            <a:spLocks noGrp="1" noRot="1" noChangeAspect="1"/>
          </p:cNvSpPr>
          <p:nvPr>
            <p:ph type="sldImg" idx="2"/>
          </p:nvPr>
        </p:nvSpPr>
        <p:spPr>
          <a:xfrm>
            <a:off x="909638" y="757238"/>
            <a:ext cx="4948237" cy="3709987"/>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9" name="Google Shape;39;p2:notes"/>
          <p:cNvSpPr txBox="1">
            <a:spLocks noGrp="1"/>
          </p:cNvSpPr>
          <p:nvPr>
            <p:ph type="body" idx="1"/>
          </p:nvPr>
        </p:nvSpPr>
        <p:spPr>
          <a:xfrm>
            <a:off x="912268" y="4692710"/>
            <a:ext cx="4944618" cy="4464065"/>
          </a:xfrm>
          <a:prstGeom prst="rect">
            <a:avLst/>
          </a:prstGeom>
          <a:noFill/>
          <a:ln>
            <a:noFill/>
          </a:ln>
        </p:spPr>
        <p:txBody>
          <a:bodyPr spcFirstLastPara="1" wrap="square" lIns="90850" tIns="45400" rIns="90850" bIns="454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p18:notes"/>
          <p:cNvSpPr txBox="1">
            <a:spLocks noGrp="1"/>
          </p:cNvSpPr>
          <p:nvPr>
            <p:ph type="body" idx="1"/>
          </p:nvPr>
        </p:nvSpPr>
        <p:spPr>
          <a:xfrm>
            <a:off x="912268" y="4692710"/>
            <a:ext cx="4944618" cy="4464065"/>
          </a:xfrm>
          <a:prstGeom prst="rect">
            <a:avLst/>
          </a:prstGeom>
        </p:spPr>
        <p:txBody>
          <a:bodyPr spcFirstLastPara="1" wrap="square" lIns="90850" tIns="45400" rIns="90850" bIns="45400" anchor="t" anchorCtr="0">
            <a:noAutofit/>
          </a:bodyPr>
          <a:lstStyle/>
          <a:p>
            <a:pPr marL="0" lvl="0" indent="0" algn="l" rtl="0">
              <a:spcBef>
                <a:spcPts val="360"/>
              </a:spcBef>
              <a:spcAft>
                <a:spcPts val="0"/>
              </a:spcAft>
              <a:buNone/>
            </a:pPr>
            <a:endParaRPr/>
          </a:p>
        </p:txBody>
      </p:sp>
      <p:sp>
        <p:nvSpPr>
          <p:cNvPr id="322" name="Google Shape;322;p18:notes"/>
          <p:cNvSpPr>
            <a:spLocks noGrp="1" noRot="1" noChangeAspect="1"/>
          </p:cNvSpPr>
          <p:nvPr>
            <p:ph type="sldImg" idx="2"/>
          </p:nvPr>
        </p:nvSpPr>
        <p:spPr>
          <a:xfrm>
            <a:off x="909638" y="757238"/>
            <a:ext cx="4948237" cy="37099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
        <p:cNvGrpSpPr/>
        <p:nvPr/>
      </p:nvGrpSpPr>
      <p:grpSpPr>
        <a:xfrm>
          <a:off x="0" y="0"/>
          <a:ext cx="0" cy="0"/>
          <a:chOff x="0" y="0"/>
          <a:chExt cx="0" cy="0"/>
        </a:xfrm>
      </p:grpSpPr>
      <p:sp>
        <p:nvSpPr>
          <p:cNvPr id="381" name="Google Shape;381;g38aadc6790d_0_0:notes"/>
          <p:cNvSpPr txBox="1">
            <a:spLocks noGrp="1"/>
          </p:cNvSpPr>
          <p:nvPr>
            <p:ph type="body" idx="1"/>
          </p:nvPr>
        </p:nvSpPr>
        <p:spPr>
          <a:xfrm>
            <a:off x="912268" y="4692710"/>
            <a:ext cx="4944600" cy="4464000"/>
          </a:xfrm>
          <a:prstGeom prst="rect">
            <a:avLst/>
          </a:prstGeom>
        </p:spPr>
        <p:txBody>
          <a:bodyPr spcFirstLastPara="1" wrap="square" lIns="90850" tIns="45400" rIns="90850" bIns="45400" anchor="t" anchorCtr="0">
            <a:noAutofit/>
          </a:bodyPr>
          <a:lstStyle/>
          <a:p>
            <a:pPr marL="0" lvl="0" indent="0" algn="l" rtl="0">
              <a:spcBef>
                <a:spcPts val="360"/>
              </a:spcBef>
              <a:spcAft>
                <a:spcPts val="0"/>
              </a:spcAft>
              <a:buNone/>
            </a:pPr>
            <a:endParaRPr/>
          </a:p>
        </p:txBody>
      </p:sp>
      <p:sp>
        <p:nvSpPr>
          <p:cNvPr id="382" name="Google Shape;382;g38aadc6790d_0_0:notes"/>
          <p:cNvSpPr>
            <a:spLocks noGrp="1" noRot="1" noChangeAspect="1"/>
          </p:cNvSpPr>
          <p:nvPr>
            <p:ph type="sldImg" idx="2"/>
          </p:nvPr>
        </p:nvSpPr>
        <p:spPr>
          <a:xfrm>
            <a:off x="909638" y="757238"/>
            <a:ext cx="4948200" cy="3710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g3cd7bcae974_0_56:notes"/>
          <p:cNvSpPr>
            <a:spLocks noGrp="1" noRot="1" noChangeAspect="1"/>
          </p:cNvSpPr>
          <p:nvPr>
            <p:ph type="sldImg" idx="2"/>
          </p:nvPr>
        </p:nvSpPr>
        <p:spPr>
          <a:xfrm>
            <a:off x="909638" y="757238"/>
            <a:ext cx="4948200" cy="3710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96" name="Google Shape;396;g3cd7bcae974_0_56:notes"/>
          <p:cNvSpPr txBox="1">
            <a:spLocks noGrp="1"/>
          </p:cNvSpPr>
          <p:nvPr>
            <p:ph type="body" idx="1"/>
          </p:nvPr>
        </p:nvSpPr>
        <p:spPr>
          <a:xfrm>
            <a:off x="912268" y="4692710"/>
            <a:ext cx="4944600" cy="4464000"/>
          </a:xfrm>
          <a:prstGeom prst="rect">
            <a:avLst/>
          </a:prstGeom>
          <a:noFill/>
          <a:ln>
            <a:noFill/>
          </a:ln>
        </p:spPr>
        <p:txBody>
          <a:bodyPr spcFirstLastPara="1" wrap="square" lIns="90850" tIns="45400" rIns="90850" bIns="45400" anchor="t" anchorCtr="0">
            <a:noAutofit/>
          </a:bodyPr>
          <a:lstStyle/>
          <a:p>
            <a:pPr marL="0" lvl="0" indent="0" algn="l" rtl="0">
              <a:lnSpc>
                <a:spcPct val="100000"/>
              </a:lnSpc>
              <a:spcBef>
                <a:spcPts val="0"/>
              </a:spcBef>
              <a:spcAft>
                <a:spcPts val="0"/>
              </a:spcAft>
              <a:buSzPts val="1400"/>
              <a:buNone/>
            </a:pPr>
            <a:r>
              <a:rPr lang="ja-JP"/>
              <a:t>未利用企画からの申込獲得施策案</a:t>
            </a:r>
            <a:endParaRPr/>
          </a:p>
          <a:p>
            <a:pPr marL="0" lvl="0" indent="0" algn="l" rtl="0">
              <a:lnSpc>
                <a:spcPct val="100000"/>
              </a:lnSpc>
              <a:spcBef>
                <a:spcPts val="0"/>
              </a:spcBef>
              <a:spcAft>
                <a:spcPts val="0"/>
              </a:spcAft>
              <a:buSzPts val="1400"/>
              <a:buNone/>
            </a:pPr>
            <a:r>
              <a:rPr lang="ja-JP"/>
              <a:t>・研修紹介のニュースレター？</a:t>
            </a:r>
            <a:endParaRPr/>
          </a:p>
          <a:p>
            <a:pPr marL="0" lvl="0" indent="0" algn="l" rtl="0">
              <a:lnSpc>
                <a:spcPct val="100000"/>
              </a:lnSpc>
              <a:spcBef>
                <a:spcPts val="0"/>
              </a:spcBef>
              <a:spcAft>
                <a:spcPts val="0"/>
              </a:spcAft>
              <a:buSzPts val="1400"/>
              <a:buNone/>
            </a:pPr>
            <a:r>
              <a:rPr lang="ja-JP"/>
              <a:t>・研修コンテンツのアップデート・新規開発数</a:t>
            </a:r>
            <a:endParaRPr/>
          </a:p>
          <a:p>
            <a:pPr marL="0" lvl="0" indent="0" algn="l" rtl="0">
              <a:lnSpc>
                <a:spcPct val="100000"/>
              </a:lnSpc>
              <a:spcBef>
                <a:spcPts val="0"/>
              </a:spcBef>
              <a:spcAft>
                <a:spcPts val="0"/>
              </a:spcAft>
              <a:buSzPts val="1400"/>
              <a:buNone/>
            </a:pPr>
            <a:r>
              <a:rPr lang="ja-JP"/>
              <a:t>・未利用企業の分析（なぜ使ってないのか：内容があわない、時間があわない、存在をしらない）</a:t>
            </a:r>
            <a:endParaRPr/>
          </a:p>
          <a:p>
            <a:pPr marL="0" lvl="0" indent="0" algn="l" rtl="0">
              <a:lnSpc>
                <a:spcPct val="100000"/>
              </a:lnSpc>
              <a:spcBef>
                <a:spcPts val="0"/>
              </a:spcBef>
              <a:spcAft>
                <a:spcPts val="0"/>
              </a:spcAft>
              <a:buSzPts val="1400"/>
              <a:buNone/>
            </a:pPr>
            <a:r>
              <a:rPr lang="ja-JP"/>
              <a:t>・リピートメールの送信</a:t>
            </a:r>
            <a:endParaRPr/>
          </a:p>
          <a:p>
            <a:pPr marL="0" lvl="0" indent="0" algn="l" rtl="0">
              <a:lnSpc>
                <a:spcPct val="100000"/>
              </a:lnSpc>
              <a:spcBef>
                <a:spcPts val="0"/>
              </a:spcBef>
              <a:spcAft>
                <a:spcPts val="0"/>
              </a:spcAft>
              <a:buSzPts val="1400"/>
              <a:buNone/>
            </a:pPr>
            <a:r>
              <a:rPr lang="ja-JP"/>
              <a:t>・企業の連絡窓口の確認（メールが通っているか、研修担当のアドレスを教えてもらう）</a:t>
            </a:r>
            <a:endParaRPr/>
          </a:p>
          <a:p>
            <a:pPr marL="0" lvl="0" indent="0" algn="l" rtl="0">
              <a:lnSpc>
                <a:spcPct val="100000"/>
              </a:lnSpc>
              <a:spcBef>
                <a:spcPts val="0"/>
              </a:spcBef>
              <a:spcAft>
                <a:spcPts val="0"/>
              </a:spcAft>
              <a:buSzPts val="1400"/>
              <a:buNone/>
            </a:pPr>
            <a:endParaRPr/>
          </a:p>
        </p:txBody>
      </p:sp>
      <p:sp>
        <p:nvSpPr>
          <p:cNvPr id="397" name="Google Shape;397;g3cd7bcae974_0_56:notes"/>
          <p:cNvSpPr txBox="1">
            <a:spLocks noGrp="1"/>
          </p:cNvSpPr>
          <p:nvPr>
            <p:ph type="sldNum" idx="12"/>
          </p:nvPr>
        </p:nvSpPr>
        <p:spPr>
          <a:xfrm>
            <a:off x="3878726" y="9382268"/>
            <a:ext cx="2890500" cy="459000"/>
          </a:xfrm>
          <a:prstGeom prst="rect">
            <a:avLst/>
          </a:prstGeom>
          <a:noFill/>
          <a:ln>
            <a:noFill/>
          </a:ln>
        </p:spPr>
        <p:txBody>
          <a:bodyPr spcFirstLastPara="1" wrap="square" lIns="90850" tIns="45400" rIns="90850" bIns="454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altLang="ja-JP" sz="1400" b="0" i="0" u="none" strike="noStrike" cap="none">
                <a:solidFill>
                  <a:srgbClr val="000000"/>
                </a:solidFill>
                <a:latin typeface="Arial"/>
                <a:ea typeface="Arial"/>
                <a:cs typeface="Arial"/>
                <a:sym typeface="Arial"/>
              </a:rPr>
              <a:t>21</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Google Shape;410;g3cd7bcae974_0_80:notes"/>
          <p:cNvSpPr>
            <a:spLocks noGrp="1" noRot="1" noChangeAspect="1"/>
          </p:cNvSpPr>
          <p:nvPr>
            <p:ph type="sldImg" idx="2"/>
          </p:nvPr>
        </p:nvSpPr>
        <p:spPr>
          <a:xfrm>
            <a:off x="909638" y="757238"/>
            <a:ext cx="4948200" cy="3710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411" name="Google Shape;411;g3cd7bcae974_0_80:notes"/>
          <p:cNvSpPr txBox="1">
            <a:spLocks noGrp="1"/>
          </p:cNvSpPr>
          <p:nvPr>
            <p:ph type="body" idx="1"/>
          </p:nvPr>
        </p:nvSpPr>
        <p:spPr>
          <a:xfrm>
            <a:off x="912268" y="4692710"/>
            <a:ext cx="4944600" cy="4464000"/>
          </a:xfrm>
          <a:prstGeom prst="rect">
            <a:avLst/>
          </a:prstGeom>
          <a:noFill/>
          <a:ln>
            <a:noFill/>
          </a:ln>
        </p:spPr>
        <p:txBody>
          <a:bodyPr spcFirstLastPara="1" wrap="square" lIns="90850" tIns="45400" rIns="90850" bIns="45400" anchor="t" anchorCtr="0">
            <a:noAutofit/>
          </a:bodyPr>
          <a:lstStyle/>
          <a:p>
            <a:pPr marL="0" lvl="0" indent="0" algn="l" rtl="0">
              <a:lnSpc>
                <a:spcPct val="100000"/>
              </a:lnSpc>
              <a:spcBef>
                <a:spcPts val="0"/>
              </a:spcBef>
              <a:spcAft>
                <a:spcPts val="0"/>
              </a:spcAft>
              <a:buClr>
                <a:srgbClr val="333333"/>
              </a:buClr>
              <a:buSzPts val="1300"/>
              <a:buFont typeface="Arial"/>
              <a:buNone/>
            </a:pPr>
            <a:r>
              <a:rPr lang="ja-JP" sz="1200">
                <a:solidFill>
                  <a:srgbClr val="FF0000"/>
                </a:solidFill>
              </a:rPr>
              <a:t>①学生の意識変容調査の実施と分析</a:t>
            </a:r>
            <a:endParaRPr sz="1200">
              <a:solidFill>
                <a:srgbClr val="FF0000"/>
              </a:solidFill>
            </a:endParaRPr>
          </a:p>
          <a:p>
            <a:pPr marL="0" lvl="0" indent="0" algn="l" rtl="0">
              <a:lnSpc>
                <a:spcPct val="100000"/>
              </a:lnSpc>
              <a:spcBef>
                <a:spcPts val="0"/>
              </a:spcBef>
              <a:spcAft>
                <a:spcPts val="0"/>
              </a:spcAft>
              <a:buClr>
                <a:srgbClr val="333333"/>
              </a:buClr>
              <a:buSzPts val="1300"/>
              <a:buFont typeface="Arial"/>
              <a:buNone/>
            </a:pPr>
            <a:r>
              <a:rPr lang="ja-JP" sz="1200">
                <a:solidFill>
                  <a:srgbClr val="FF0000"/>
                </a:solidFill>
              </a:rPr>
              <a:t>（業界認知度、業界への理解度、志望度のランクアップ、不安払拭）</a:t>
            </a:r>
            <a:endParaRPr sz="1200">
              <a:solidFill>
                <a:srgbClr val="FF0000"/>
              </a:solidFill>
            </a:endParaRPr>
          </a:p>
          <a:p>
            <a:pPr marL="0" lvl="0" indent="0" algn="l" rtl="0">
              <a:lnSpc>
                <a:spcPct val="100000"/>
              </a:lnSpc>
              <a:spcBef>
                <a:spcPts val="0"/>
              </a:spcBef>
              <a:spcAft>
                <a:spcPts val="0"/>
              </a:spcAft>
              <a:buClr>
                <a:srgbClr val="333333"/>
              </a:buClr>
              <a:buSzPts val="1300"/>
              <a:buFont typeface="Arial"/>
              <a:buNone/>
            </a:pPr>
            <a:r>
              <a:rPr lang="ja-JP" sz="1200">
                <a:solidFill>
                  <a:srgbClr val="FF0000"/>
                </a:solidFill>
              </a:rPr>
              <a:t>→イベントの事前事後で調査を行いデータを取得していく</a:t>
            </a:r>
            <a:endParaRPr sz="1200">
              <a:solidFill>
                <a:srgbClr val="FF0000"/>
              </a:solidFill>
            </a:endParaRPr>
          </a:p>
          <a:p>
            <a:pPr marL="0" marR="0" lvl="0" indent="0" algn="l" rtl="0">
              <a:lnSpc>
                <a:spcPct val="100000"/>
              </a:lnSpc>
              <a:spcBef>
                <a:spcPts val="0"/>
              </a:spcBef>
              <a:spcAft>
                <a:spcPts val="0"/>
              </a:spcAft>
              <a:buClr>
                <a:srgbClr val="333333"/>
              </a:buClr>
              <a:buSzPts val="1000"/>
              <a:buFont typeface="Arial"/>
              <a:buNone/>
            </a:pPr>
            <a:r>
              <a:rPr lang="ja-JP"/>
              <a:t>③</a:t>
            </a:r>
            <a:r>
              <a:rPr lang="ja-JP" sz="1200">
                <a:solidFill>
                  <a:srgbClr val="FF0000"/>
                </a:solidFill>
              </a:rPr>
              <a:t>⒈ 教育機関の声をまとめ、企業に共有</a:t>
            </a:r>
            <a:endParaRPr/>
          </a:p>
          <a:p>
            <a:pPr marL="0" marR="0" lvl="0" indent="0" algn="l" rtl="0">
              <a:lnSpc>
                <a:spcPct val="100000"/>
              </a:lnSpc>
              <a:spcBef>
                <a:spcPts val="0"/>
              </a:spcBef>
              <a:spcAft>
                <a:spcPts val="0"/>
              </a:spcAft>
              <a:buClr>
                <a:srgbClr val="333333"/>
              </a:buClr>
              <a:buSzPts val="1000"/>
              <a:buFont typeface="Arial"/>
              <a:buNone/>
            </a:pPr>
            <a:r>
              <a:rPr lang="ja-JP" sz="1200">
                <a:solidFill>
                  <a:srgbClr val="FF0000"/>
                </a:solidFill>
              </a:rPr>
              <a:t>⒉ 企業の行動変容調査と分析</a:t>
            </a:r>
            <a:endParaRPr/>
          </a:p>
          <a:p>
            <a:pPr marL="0" marR="0" lvl="0" indent="0" algn="l" rtl="0">
              <a:lnSpc>
                <a:spcPct val="100000"/>
              </a:lnSpc>
              <a:spcBef>
                <a:spcPts val="0"/>
              </a:spcBef>
              <a:spcAft>
                <a:spcPts val="0"/>
              </a:spcAft>
              <a:buClr>
                <a:srgbClr val="333333"/>
              </a:buClr>
              <a:buSzPts val="1000"/>
              <a:buFont typeface="Arial"/>
              <a:buNone/>
            </a:pPr>
            <a:r>
              <a:rPr lang="ja-JP" sz="1200">
                <a:solidFill>
                  <a:srgbClr val="FF0000"/>
                </a:solidFill>
              </a:rPr>
              <a:t>→産学懇話会やイベントに参加する企業を対象に、採用に関する変革や工夫を調査。結果としての、成果の有無や変化もデータとして収集し、レポート化する</a:t>
            </a:r>
            <a:endParaRPr/>
          </a:p>
          <a:p>
            <a:pPr marL="0" lvl="0" indent="0" algn="l" rtl="0">
              <a:lnSpc>
                <a:spcPct val="100000"/>
              </a:lnSpc>
              <a:spcBef>
                <a:spcPts val="0"/>
              </a:spcBef>
              <a:spcAft>
                <a:spcPts val="0"/>
              </a:spcAft>
              <a:buSzPts val="1400"/>
              <a:buNone/>
            </a:pPr>
            <a:endParaRPr/>
          </a:p>
        </p:txBody>
      </p:sp>
      <p:sp>
        <p:nvSpPr>
          <p:cNvPr id="412" name="Google Shape;412;g3cd7bcae974_0_80:notes"/>
          <p:cNvSpPr txBox="1">
            <a:spLocks noGrp="1"/>
          </p:cNvSpPr>
          <p:nvPr>
            <p:ph type="sldNum" idx="12"/>
          </p:nvPr>
        </p:nvSpPr>
        <p:spPr>
          <a:xfrm>
            <a:off x="3878726" y="9382268"/>
            <a:ext cx="2890500" cy="459000"/>
          </a:xfrm>
          <a:prstGeom prst="rect">
            <a:avLst/>
          </a:prstGeom>
          <a:noFill/>
          <a:ln>
            <a:noFill/>
          </a:ln>
        </p:spPr>
        <p:txBody>
          <a:bodyPr spcFirstLastPara="1" wrap="square" lIns="90850" tIns="45400" rIns="90850" bIns="45400" anchor="b" anchorCtr="0">
            <a:noAutofit/>
          </a:bodyPr>
          <a:lstStyle/>
          <a:p>
            <a:pPr marL="0" lvl="0" indent="0" algn="r" rtl="0">
              <a:lnSpc>
                <a:spcPct val="100000"/>
              </a:lnSpc>
              <a:spcBef>
                <a:spcPts val="0"/>
              </a:spcBef>
              <a:spcAft>
                <a:spcPts val="0"/>
              </a:spcAft>
              <a:buSzPts val="1400"/>
              <a:buNone/>
            </a:pPr>
            <a:fld id="{00000000-1234-1234-1234-123412341234}" type="slidenum">
              <a:rPr lang="en-US" altLang="ja-JP"/>
              <a:t>22</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g3cd7bcae974_0_104:notes"/>
          <p:cNvSpPr txBox="1">
            <a:spLocks noGrp="1"/>
          </p:cNvSpPr>
          <p:nvPr>
            <p:ph type="body" idx="1"/>
          </p:nvPr>
        </p:nvSpPr>
        <p:spPr>
          <a:xfrm>
            <a:off x="912268" y="4692710"/>
            <a:ext cx="4944600" cy="4464000"/>
          </a:xfrm>
          <a:prstGeom prst="rect">
            <a:avLst/>
          </a:prstGeom>
          <a:noFill/>
          <a:ln>
            <a:noFill/>
          </a:ln>
        </p:spPr>
        <p:txBody>
          <a:bodyPr spcFirstLastPara="1" wrap="square" lIns="90850" tIns="45400" rIns="90850" bIns="45400" anchor="t" anchorCtr="0">
            <a:noAutofit/>
          </a:bodyPr>
          <a:lstStyle/>
          <a:p>
            <a:pPr marL="0" lvl="0" indent="0" algn="l" rtl="0">
              <a:lnSpc>
                <a:spcPct val="100000"/>
              </a:lnSpc>
              <a:spcBef>
                <a:spcPts val="360"/>
              </a:spcBef>
              <a:spcAft>
                <a:spcPts val="0"/>
              </a:spcAft>
              <a:buSzPts val="1400"/>
              <a:buNone/>
            </a:pPr>
            <a:endParaRPr/>
          </a:p>
        </p:txBody>
      </p:sp>
      <p:sp>
        <p:nvSpPr>
          <p:cNvPr id="426" name="Google Shape;426;g3cd7bcae974_0_104:notes"/>
          <p:cNvSpPr>
            <a:spLocks noGrp="1" noRot="1" noChangeAspect="1"/>
          </p:cNvSpPr>
          <p:nvPr>
            <p:ph type="sldImg" idx="2"/>
          </p:nvPr>
        </p:nvSpPr>
        <p:spPr>
          <a:xfrm>
            <a:off x="909638" y="757238"/>
            <a:ext cx="4948200" cy="3710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8"/>
        <p:cNvGrpSpPr/>
        <p:nvPr/>
      </p:nvGrpSpPr>
      <p:grpSpPr>
        <a:xfrm>
          <a:off x="0" y="0"/>
          <a:ext cx="0" cy="0"/>
          <a:chOff x="0" y="0"/>
          <a:chExt cx="0" cy="0"/>
        </a:xfrm>
      </p:grpSpPr>
      <p:sp>
        <p:nvSpPr>
          <p:cNvPr id="439" name="Google Shape;439;g3cd7bcae974_0_8:notes"/>
          <p:cNvSpPr txBox="1">
            <a:spLocks noGrp="1"/>
          </p:cNvSpPr>
          <p:nvPr>
            <p:ph type="body" idx="1"/>
          </p:nvPr>
        </p:nvSpPr>
        <p:spPr>
          <a:xfrm>
            <a:off x="912268" y="4692710"/>
            <a:ext cx="4944600" cy="4464000"/>
          </a:xfrm>
          <a:prstGeom prst="rect">
            <a:avLst/>
          </a:prstGeom>
          <a:noFill/>
          <a:ln>
            <a:noFill/>
          </a:ln>
        </p:spPr>
        <p:txBody>
          <a:bodyPr spcFirstLastPara="1" wrap="square" lIns="90850" tIns="45400" rIns="90850" bIns="45400" anchor="t" anchorCtr="0">
            <a:noAutofit/>
          </a:bodyPr>
          <a:lstStyle/>
          <a:p>
            <a:pPr marL="0" lvl="0" indent="0" algn="l" rtl="0">
              <a:lnSpc>
                <a:spcPct val="100000"/>
              </a:lnSpc>
              <a:spcBef>
                <a:spcPts val="360"/>
              </a:spcBef>
              <a:spcAft>
                <a:spcPts val="0"/>
              </a:spcAft>
              <a:buSzPts val="1400"/>
              <a:buNone/>
            </a:pPr>
            <a:endParaRPr/>
          </a:p>
        </p:txBody>
      </p:sp>
      <p:sp>
        <p:nvSpPr>
          <p:cNvPr id="440" name="Google Shape;440;g3cd7bcae974_0_8:notes"/>
          <p:cNvSpPr>
            <a:spLocks noGrp="1" noRot="1" noChangeAspect="1"/>
          </p:cNvSpPr>
          <p:nvPr>
            <p:ph type="sldImg" idx="2"/>
          </p:nvPr>
        </p:nvSpPr>
        <p:spPr>
          <a:xfrm>
            <a:off x="909638" y="757238"/>
            <a:ext cx="4948200" cy="3710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g3cd7bcae974_0_33:notes"/>
          <p:cNvSpPr txBox="1">
            <a:spLocks noGrp="1"/>
          </p:cNvSpPr>
          <p:nvPr>
            <p:ph type="body" idx="1"/>
          </p:nvPr>
        </p:nvSpPr>
        <p:spPr>
          <a:xfrm>
            <a:off x="912268" y="4692710"/>
            <a:ext cx="4944600" cy="4464000"/>
          </a:xfrm>
          <a:prstGeom prst="rect">
            <a:avLst/>
          </a:prstGeom>
          <a:noFill/>
          <a:ln>
            <a:noFill/>
          </a:ln>
        </p:spPr>
        <p:txBody>
          <a:bodyPr spcFirstLastPara="1" wrap="square" lIns="90850" tIns="45400" rIns="90850" bIns="45400" anchor="t" anchorCtr="0">
            <a:noAutofit/>
          </a:bodyPr>
          <a:lstStyle/>
          <a:p>
            <a:pPr marL="0" lvl="0" indent="0" algn="l" rtl="0">
              <a:lnSpc>
                <a:spcPct val="100000"/>
              </a:lnSpc>
              <a:spcBef>
                <a:spcPts val="360"/>
              </a:spcBef>
              <a:spcAft>
                <a:spcPts val="0"/>
              </a:spcAft>
              <a:buSzPts val="1400"/>
              <a:buNone/>
            </a:pPr>
            <a:endParaRPr/>
          </a:p>
        </p:txBody>
      </p:sp>
      <p:sp>
        <p:nvSpPr>
          <p:cNvPr id="456" name="Google Shape;456;g3cd7bcae974_0_33:notes"/>
          <p:cNvSpPr>
            <a:spLocks noGrp="1" noRot="1" noChangeAspect="1"/>
          </p:cNvSpPr>
          <p:nvPr>
            <p:ph type="sldImg" idx="2"/>
          </p:nvPr>
        </p:nvSpPr>
        <p:spPr>
          <a:xfrm>
            <a:off x="909638" y="757238"/>
            <a:ext cx="4948200" cy="3710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8"/>
        <p:cNvGrpSpPr/>
        <p:nvPr/>
      </p:nvGrpSpPr>
      <p:grpSpPr>
        <a:xfrm>
          <a:off x="0" y="0"/>
          <a:ext cx="0" cy="0"/>
          <a:chOff x="0" y="0"/>
          <a:chExt cx="0" cy="0"/>
        </a:xfrm>
      </p:grpSpPr>
      <p:sp>
        <p:nvSpPr>
          <p:cNvPr id="469" name="Google Shape;469;g3cd7bcae974_0_150:notes"/>
          <p:cNvSpPr txBox="1">
            <a:spLocks noGrp="1"/>
          </p:cNvSpPr>
          <p:nvPr>
            <p:ph type="body" idx="1"/>
          </p:nvPr>
        </p:nvSpPr>
        <p:spPr>
          <a:xfrm>
            <a:off x="912268" y="4692710"/>
            <a:ext cx="4944600" cy="4464000"/>
          </a:xfrm>
          <a:prstGeom prst="rect">
            <a:avLst/>
          </a:prstGeom>
          <a:noFill/>
          <a:ln>
            <a:noFill/>
          </a:ln>
        </p:spPr>
        <p:txBody>
          <a:bodyPr spcFirstLastPara="1" wrap="square" lIns="90850" tIns="45400" rIns="90850" bIns="45400" anchor="t" anchorCtr="0">
            <a:noAutofit/>
          </a:bodyPr>
          <a:lstStyle/>
          <a:p>
            <a:pPr marL="0" lvl="0" indent="0" algn="l" rtl="0">
              <a:lnSpc>
                <a:spcPct val="100000"/>
              </a:lnSpc>
              <a:spcBef>
                <a:spcPts val="360"/>
              </a:spcBef>
              <a:spcAft>
                <a:spcPts val="0"/>
              </a:spcAft>
              <a:buSzPts val="1400"/>
              <a:buNone/>
            </a:pPr>
            <a:endParaRPr/>
          </a:p>
        </p:txBody>
      </p:sp>
      <p:sp>
        <p:nvSpPr>
          <p:cNvPr id="470" name="Google Shape;470;g3cd7bcae974_0_150:notes"/>
          <p:cNvSpPr>
            <a:spLocks noGrp="1" noRot="1" noChangeAspect="1"/>
          </p:cNvSpPr>
          <p:nvPr>
            <p:ph type="sldImg" idx="2"/>
          </p:nvPr>
        </p:nvSpPr>
        <p:spPr>
          <a:xfrm>
            <a:off x="909638" y="757238"/>
            <a:ext cx="4948200" cy="3710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2"/>
        <p:cNvGrpSpPr/>
        <p:nvPr/>
      </p:nvGrpSpPr>
      <p:grpSpPr>
        <a:xfrm>
          <a:off x="0" y="0"/>
          <a:ext cx="0" cy="0"/>
          <a:chOff x="0" y="0"/>
          <a:chExt cx="0" cy="0"/>
        </a:xfrm>
      </p:grpSpPr>
      <p:sp>
        <p:nvSpPr>
          <p:cNvPr id="483" name="Google Shape;483;g3cf54e7f3d7_0_0:notes"/>
          <p:cNvSpPr txBox="1">
            <a:spLocks noGrp="1"/>
          </p:cNvSpPr>
          <p:nvPr>
            <p:ph type="body" idx="1"/>
          </p:nvPr>
        </p:nvSpPr>
        <p:spPr>
          <a:xfrm>
            <a:off x="912268" y="4692710"/>
            <a:ext cx="4944600" cy="4464000"/>
          </a:xfrm>
          <a:prstGeom prst="rect">
            <a:avLst/>
          </a:prstGeom>
          <a:noFill/>
          <a:ln>
            <a:noFill/>
          </a:ln>
        </p:spPr>
        <p:txBody>
          <a:bodyPr spcFirstLastPara="1" wrap="square" lIns="90850" tIns="45400" rIns="90850" bIns="45400" anchor="t" anchorCtr="0">
            <a:noAutofit/>
          </a:bodyPr>
          <a:lstStyle/>
          <a:p>
            <a:pPr marL="0" lvl="0" indent="0" algn="l" rtl="0">
              <a:lnSpc>
                <a:spcPct val="100000"/>
              </a:lnSpc>
              <a:spcBef>
                <a:spcPts val="360"/>
              </a:spcBef>
              <a:spcAft>
                <a:spcPts val="0"/>
              </a:spcAft>
              <a:buSzPts val="1400"/>
              <a:buNone/>
            </a:pPr>
            <a:endParaRPr/>
          </a:p>
        </p:txBody>
      </p:sp>
      <p:sp>
        <p:nvSpPr>
          <p:cNvPr id="484" name="Google Shape;484;g3cf54e7f3d7_0_0:notes"/>
          <p:cNvSpPr>
            <a:spLocks noGrp="1" noRot="1" noChangeAspect="1"/>
          </p:cNvSpPr>
          <p:nvPr>
            <p:ph type="sldImg" idx="2"/>
          </p:nvPr>
        </p:nvSpPr>
        <p:spPr>
          <a:xfrm>
            <a:off x="909638" y="757238"/>
            <a:ext cx="4948200" cy="3710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p:cNvGrpSpPr/>
        <p:nvPr/>
      </p:nvGrpSpPr>
      <p:grpSpPr>
        <a:xfrm>
          <a:off x="0" y="0"/>
          <a:ext cx="0" cy="0"/>
          <a:chOff x="0" y="0"/>
          <a:chExt cx="0" cy="0"/>
        </a:xfrm>
      </p:grpSpPr>
      <p:sp>
        <p:nvSpPr>
          <p:cNvPr id="497" name="Google Shape;497;p7:notes"/>
          <p:cNvSpPr txBox="1">
            <a:spLocks noGrp="1"/>
          </p:cNvSpPr>
          <p:nvPr>
            <p:ph type="body" idx="1"/>
          </p:nvPr>
        </p:nvSpPr>
        <p:spPr>
          <a:xfrm>
            <a:off x="912268" y="4692710"/>
            <a:ext cx="4944618" cy="4464065"/>
          </a:xfrm>
          <a:prstGeom prst="rect">
            <a:avLst/>
          </a:prstGeom>
        </p:spPr>
        <p:txBody>
          <a:bodyPr spcFirstLastPara="1" wrap="square" lIns="90850" tIns="45400" rIns="90850" bIns="45400" anchor="t" anchorCtr="0">
            <a:noAutofit/>
          </a:bodyPr>
          <a:lstStyle/>
          <a:p>
            <a:pPr marL="0" lvl="0" indent="0" algn="l" rtl="0">
              <a:spcBef>
                <a:spcPts val="360"/>
              </a:spcBef>
              <a:spcAft>
                <a:spcPts val="0"/>
              </a:spcAft>
              <a:buNone/>
            </a:pPr>
            <a:endParaRPr/>
          </a:p>
        </p:txBody>
      </p:sp>
      <p:sp>
        <p:nvSpPr>
          <p:cNvPr id="498" name="Google Shape;498;p7:notes"/>
          <p:cNvSpPr>
            <a:spLocks noGrp="1" noRot="1" noChangeAspect="1"/>
          </p:cNvSpPr>
          <p:nvPr>
            <p:ph type="sldImg" idx="2"/>
          </p:nvPr>
        </p:nvSpPr>
        <p:spPr>
          <a:xfrm>
            <a:off x="909638" y="757238"/>
            <a:ext cx="4948237" cy="37099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
        <p:cNvGrpSpPr/>
        <p:nvPr/>
      </p:nvGrpSpPr>
      <p:grpSpPr>
        <a:xfrm>
          <a:off x="0" y="0"/>
          <a:ext cx="0" cy="0"/>
          <a:chOff x="0" y="0"/>
          <a:chExt cx="0" cy="0"/>
        </a:xfrm>
      </p:grpSpPr>
      <p:sp>
        <p:nvSpPr>
          <p:cNvPr id="45" name="Google Shape;45;p3:notes"/>
          <p:cNvSpPr>
            <a:spLocks noGrp="1" noRot="1" noChangeAspect="1"/>
          </p:cNvSpPr>
          <p:nvPr>
            <p:ph type="sldImg" idx="2"/>
          </p:nvPr>
        </p:nvSpPr>
        <p:spPr>
          <a:xfrm>
            <a:off x="909638" y="757238"/>
            <a:ext cx="4948237" cy="37099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46" name="Google Shape;46;p3:notes"/>
          <p:cNvSpPr txBox="1">
            <a:spLocks noGrp="1"/>
          </p:cNvSpPr>
          <p:nvPr>
            <p:ph type="body" idx="1"/>
          </p:nvPr>
        </p:nvSpPr>
        <p:spPr>
          <a:xfrm>
            <a:off x="912268" y="4692710"/>
            <a:ext cx="4944618" cy="4464065"/>
          </a:xfrm>
          <a:prstGeom prst="rect">
            <a:avLst/>
          </a:prstGeom>
          <a:noFill/>
          <a:ln>
            <a:noFill/>
          </a:ln>
        </p:spPr>
        <p:txBody>
          <a:bodyPr spcFirstLastPara="1" wrap="square" lIns="90850" tIns="45400" rIns="90850" bIns="45400" anchor="t" anchorCtr="0">
            <a:noAutofit/>
          </a:bodyPr>
          <a:lstStyle/>
          <a:p>
            <a:pPr marL="0" lvl="0" indent="0" algn="l" rtl="0">
              <a:spcBef>
                <a:spcPts val="0"/>
              </a:spcBef>
              <a:spcAft>
                <a:spcPts val="0"/>
              </a:spcAft>
              <a:buNone/>
            </a:pPr>
            <a:endParaRPr/>
          </a:p>
        </p:txBody>
      </p:sp>
      <p:sp>
        <p:nvSpPr>
          <p:cNvPr id="47" name="Google Shape;47;p3:notes"/>
          <p:cNvSpPr txBox="1">
            <a:spLocks noGrp="1"/>
          </p:cNvSpPr>
          <p:nvPr>
            <p:ph type="sldNum" idx="12"/>
          </p:nvPr>
        </p:nvSpPr>
        <p:spPr>
          <a:xfrm>
            <a:off x="3878726" y="9382268"/>
            <a:ext cx="2890432" cy="458864"/>
          </a:xfrm>
          <a:prstGeom prst="rect">
            <a:avLst/>
          </a:prstGeom>
          <a:noFill/>
          <a:ln>
            <a:noFill/>
          </a:ln>
        </p:spPr>
        <p:txBody>
          <a:bodyPr spcFirstLastPara="1" wrap="square" lIns="90850" tIns="45400" rIns="90850" bIns="45400" anchor="b" anchorCtr="0">
            <a:noAutofit/>
          </a:bodyPr>
          <a:lstStyle/>
          <a:p>
            <a:pPr marL="0" lvl="0" indent="0" algn="r" rtl="0">
              <a:spcBef>
                <a:spcPts val="0"/>
              </a:spcBef>
              <a:spcAft>
                <a:spcPts val="0"/>
              </a:spcAft>
              <a:buNone/>
            </a:pPr>
            <a:fld id="{00000000-1234-1234-1234-123412341234}" type="slidenum">
              <a:rPr lang="en-US" altLang="ja-JP"/>
              <a:t>2</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7"/>
        <p:cNvGrpSpPr/>
        <p:nvPr/>
      </p:nvGrpSpPr>
      <p:grpSpPr>
        <a:xfrm>
          <a:off x="0" y="0"/>
          <a:ext cx="0" cy="0"/>
          <a:chOff x="0" y="0"/>
          <a:chExt cx="0" cy="0"/>
        </a:xfrm>
      </p:grpSpPr>
      <p:sp>
        <p:nvSpPr>
          <p:cNvPr id="508" name="Google Shape;508;g37c76af1ec0_0_32:notes"/>
          <p:cNvSpPr>
            <a:spLocks noGrp="1" noRot="1" noChangeAspect="1"/>
          </p:cNvSpPr>
          <p:nvPr>
            <p:ph type="sldImg" idx="2"/>
          </p:nvPr>
        </p:nvSpPr>
        <p:spPr>
          <a:xfrm>
            <a:off x="909638" y="757238"/>
            <a:ext cx="4948200" cy="3710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9" name="Google Shape;509;g37c76af1ec0_0_32:notes"/>
          <p:cNvSpPr txBox="1">
            <a:spLocks noGrp="1"/>
          </p:cNvSpPr>
          <p:nvPr>
            <p:ph type="body" idx="1"/>
          </p:nvPr>
        </p:nvSpPr>
        <p:spPr>
          <a:xfrm>
            <a:off x="912268" y="4692710"/>
            <a:ext cx="4944600" cy="4464000"/>
          </a:xfrm>
          <a:prstGeom prst="rect">
            <a:avLst/>
          </a:prstGeom>
        </p:spPr>
        <p:txBody>
          <a:bodyPr spcFirstLastPara="1" wrap="square" lIns="90850" tIns="45400" rIns="90850" bIns="45400" anchor="t" anchorCtr="0">
            <a:noAutofit/>
          </a:bodyPr>
          <a:lstStyle/>
          <a:p>
            <a:pPr marL="0" lvl="0" indent="0" algn="l" rtl="0">
              <a:spcBef>
                <a:spcPts val="360"/>
              </a:spcBef>
              <a:spcAft>
                <a:spcPts val="0"/>
              </a:spcAft>
              <a:buNone/>
            </a:pPr>
            <a:endParaRPr/>
          </a:p>
        </p:txBody>
      </p:sp>
      <p:sp>
        <p:nvSpPr>
          <p:cNvPr id="510" name="Google Shape;510;g37c76af1ec0_0_32:notes"/>
          <p:cNvSpPr txBox="1">
            <a:spLocks noGrp="1"/>
          </p:cNvSpPr>
          <p:nvPr>
            <p:ph type="sldNum" idx="12"/>
          </p:nvPr>
        </p:nvSpPr>
        <p:spPr>
          <a:xfrm>
            <a:off x="3878726" y="9382268"/>
            <a:ext cx="2890500" cy="459000"/>
          </a:xfrm>
          <a:prstGeom prst="rect">
            <a:avLst/>
          </a:prstGeom>
        </p:spPr>
        <p:txBody>
          <a:bodyPr spcFirstLastPara="1" wrap="square" lIns="90850" tIns="45400" rIns="90850" bIns="454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ltLang="ja-JP"/>
              <a:t>29</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5"/>
        <p:cNvGrpSpPr/>
        <p:nvPr/>
      </p:nvGrpSpPr>
      <p:grpSpPr>
        <a:xfrm>
          <a:off x="0" y="0"/>
          <a:ext cx="0" cy="0"/>
          <a:chOff x="0" y="0"/>
          <a:chExt cx="0" cy="0"/>
        </a:xfrm>
      </p:grpSpPr>
      <p:sp>
        <p:nvSpPr>
          <p:cNvPr id="516" name="Google Shape;516;p10:notes"/>
          <p:cNvSpPr>
            <a:spLocks noGrp="1" noRot="1" noChangeAspect="1"/>
          </p:cNvSpPr>
          <p:nvPr>
            <p:ph type="sldImg" idx="2"/>
          </p:nvPr>
        </p:nvSpPr>
        <p:spPr>
          <a:xfrm>
            <a:off x="909638" y="757238"/>
            <a:ext cx="4948237" cy="37099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517" name="Google Shape;517;p10:notes"/>
          <p:cNvSpPr txBox="1">
            <a:spLocks noGrp="1"/>
          </p:cNvSpPr>
          <p:nvPr>
            <p:ph type="body" idx="1"/>
          </p:nvPr>
        </p:nvSpPr>
        <p:spPr>
          <a:xfrm>
            <a:off x="912268" y="4692710"/>
            <a:ext cx="4944618" cy="4464065"/>
          </a:xfrm>
          <a:prstGeom prst="rect">
            <a:avLst/>
          </a:prstGeom>
          <a:noFill/>
          <a:ln>
            <a:noFill/>
          </a:ln>
        </p:spPr>
        <p:txBody>
          <a:bodyPr spcFirstLastPara="1" wrap="square" lIns="90850" tIns="45400" rIns="90850" bIns="45400" anchor="t" anchorCtr="0">
            <a:noAutofit/>
          </a:bodyPr>
          <a:lstStyle/>
          <a:p>
            <a:pPr marL="0" lvl="0" indent="0" algn="l" rtl="0">
              <a:spcBef>
                <a:spcPts val="0"/>
              </a:spcBef>
              <a:spcAft>
                <a:spcPts val="0"/>
              </a:spcAft>
              <a:buNone/>
            </a:pPr>
            <a:r>
              <a:rPr lang="ja-JP"/>
              <a:t>最新バージョンについてはこちらを参考に</a:t>
            </a:r>
            <a:br>
              <a:rPr lang="ja-JP"/>
            </a:br>
            <a:r>
              <a:rPr lang="ja-JP"/>
              <a:t>●https://miichisoft.com/the-serious-shortage-of-it-human-resources-and-future/</a:t>
            </a:r>
            <a:br>
              <a:rPr lang="ja-JP"/>
            </a:br>
            <a:r>
              <a:rPr lang="ja-JP"/>
              <a:t>●https://coeteco.jp/articles/11044</a:t>
            </a:r>
            <a:endParaRPr/>
          </a:p>
        </p:txBody>
      </p:sp>
      <p:sp>
        <p:nvSpPr>
          <p:cNvPr id="518" name="Google Shape;518;p10:notes"/>
          <p:cNvSpPr txBox="1">
            <a:spLocks noGrp="1"/>
          </p:cNvSpPr>
          <p:nvPr>
            <p:ph type="sldNum" idx="12"/>
          </p:nvPr>
        </p:nvSpPr>
        <p:spPr>
          <a:xfrm>
            <a:off x="3878726" y="9382268"/>
            <a:ext cx="2890432" cy="458864"/>
          </a:xfrm>
          <a:prstGeom prst="rect">
            <a:avLst/>
          </a:prstGeom>
          <a:noFill/>
          <a:ln>
            <a:noFill/>
          </a:ln>
        </p:spPr>
        <p:txBody>
          <a:bodyPr spcFirstLastPara="1" wrap="square" lIns="90850" tIns="45400" rIns="90850" bIns="45400" anchor="b" anchorCtr="0">
            <a:noAutofit/>
          </a:bodyPr>
          <a:lstStyle/>
          <a:p>
            <a:pPr marL="0" lvl="0" indent="0" algn="r" rtl="0">
              <a:spcBef>
                <a:spcPts val="0"/>
              </a:spcBef>
              <a:spcAft>
                <a:spcPts val="0"/>
              </a:spcAft>
              <a:buNone/>
            </a:pPr>
            <a:fld id="{00000000-1234-1234-1234-123412341234}" type="slidenum">
              <a:rPr lang="en-US" altLang="ja-JP"/>
              <a:t>30</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
        <p:cNvGrpSpPr/>
        <p:nvPr/>
      </p:nvGrpSpPr>
      <p:grpSpPr>
        <a:xfrm>
          <a:off x="0" y="0"/>
          <a:ext cx="0" cy="0"/>
          <a:chOff x="0" y="0"/>
          <a:chExt cx="0" cy="0"/>
        </a:xfrm>
      </p:grpSpPr>
      <p:sp>
        <p:nvSpPr>
          <p:cNvPr id="53" name="Google Shape;53;p14:notes"/>
          <p:cNvSpPr txBox="1">
            <a:spLocks noGrp="1"/>
          </p:cNvSpPr>
          <p:nvPr>
            <p:ph type="body" idx="1"/>
          </p:nvPr>
        </p:nvSpPr>
        <p:spPr>
          <a:xfrm>
            <a:off x="912268" y="4692710"/>
            <a:ext cx="4944618" cy="4464065"/>
          </a:xfrm>
          <a:prstGeom prst="rect">
            <a:avLst/>
          </a:prstGeom>
        </p:spPr>
        <p:txBody>
          <a:bodyPr spcFirstLastPara="1" wrap="square" lIns="90850" tIns="45400" rIns="90850" bIns="45400" anchor="t" anchorCtr="0">
            <a:noAutofit/>
          </a:bodyPr>
          <a:lstStyle/>
          <a:p>
            <a:pPr marL="0" lvl="0" indent="0" algn="l" rtl="0">
              <a:spcBef>
                <a:spcPts val="360"/>
              </a:spcBef>
              <a:spcAft>
                <a:spcPts val="0"/>
              </a:spcAft>
              <a:buNone/>
            </a:pPr>
            <a:endParaRPr/>
          </a:p>
        </p:txBody>
      </p:sp>
      <p:sp>
        <p:nvSpPr>
          <p:cNvPr id="54" name="Google Shape;54;p14:notes"/>
          <p:cNvSpPr>
            <a:spLocks noGrp="1" noRot="1" noChangeAspect="1"/>
          </p:cNvSpPr>
          <p:nvPr>
            <p:ph type="sldImg" idx="2"/>
          </p:nvPr>
        </p:nvSpPr>
        <p:spPr>
          <a:xfrm>
            <a:off x="909638" y="757238"/>
            <a:ext cx="4948237" cy="37099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g3c59f013f52_0_9:notes"/>
          <p:cNvSpPr txBox="1">
            <a:spLocks noGrp="1"/>
          </p:cNvSpPr>
          <p:nvPr>
            <p:ph type="body" idx="1"/>
          </p:nvPr>
        </p:nvSpPr>
        <p:spPr>
          <a:xfrm>
            <a:off x="912268" y="4692710"/>
            <a:ext cx="4944600" cy="4464000"/>
          </a:xfrm>
          <a:prstGeom prst="rect">
            <a:avLst/>
          </a:prstGeom>
        </p:spPr>
        <p:txBody>
          <a:bodyPr spcFirstLastPara="1" wrap="square" lIns="90850" tIns="45400" rIns="90850" bIns="45400" anchor="t" anchorCtr="0">
            <a:noAutofit/>
          </a:bodyPr>
          <a:lstStyle/>
          <a:p>
            <a:pPr marL="0" lvl="0" indent="0" algn="l" rtl="0">
              <a:spcBef>
                <a:spcPts val="360"/>
              </a:spcBef>
              <a:spcAft>
                <a:spcPts val="0"/>
              </a:spcAft>
              <a:buNone/>
            </a:pPr>
            <a:endParaRPr/>
          </a:p>
        </p:txBody>
      </p:sp>
      <p:sp>
        <p:nvSpPr>
          <p:cNvPr id="63" name="Google Shape;63;g3c59f013f52_0_9:notes"/>
          <p:cNvSpPr>
            <a:spLocks noGrp="1" noRot="1" noChangeAspect="1"/>
          </p:cNvSpPr>
          <p:nvPr>
            <p:ph type="sldImg" idx="2"/>
          </p:nvPr>
        </p:nvSpPr>
        <p:spPr>
          <a:xfrm>
            <a:off x="909638" y="757238"/>
            <a:ext cx="4948200" cy="3710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39cb4279156_0_0:notes"/>
          <p:cNvSpPr txBox="1">
            <a:spLocks noGrp="1"/>
          </p:cNvSpPr>
          <p:nvPr>
            <p:ph type="body" idx="1"/>
          </p:nvPr>
        </p:nvSpPr>
        <p:spPr>
          <a:xfrm>
            <a:off x="912268" y="4692710"/>
            <a:ext cx="4944600" cy="4464000"/>
          </a:xfrm>
          <a:prstGeom prst="rect">
            <a:avLst/>
          </a:prstGeom>
          <a:noFill/>
          <a:ln>
            <a:noFill/>
          </a:ln>
        </p:spPr>
        <p:txBody>
          <a:bodyPr spcFirstLastPara="1" wrap="square" lIns="90850" tIns="45400" rIns="90850" bIns="45400" anchor="t" anchorCtr="0">
            <a:noAutofit/>
          </a:bodyPr>
          <a:lstStyle/>
          <a:p>
            <a:pPr marL="0" lvl="0" indent="0" algn="l" rtl="0">
              <a:lnSpc>
                <a:spcPct val="100000"/>
              </a:lnSpc>
              <a:spcBef>
                <a:spcPts val="360"/>
              </a:spcBef>
              <a:spcAft>
                <a:spcPts val="0"/>
              </a:spcAft>
              <a:buSzPts val="1400"/>
              <a:buNone/>
            </a:pPr>
            <a:endParaRPr/>
          </a:p>
        </p:txBody>
      </p:sp>
      <p:sp>
        <p:nvSpPr>
          <p:cNvPr id="77" name="Google Shape;77;g39cb4279156_0_0:notes"/>
          <p:cNvSpPr>
            <a:spLocks noGrp="1" noRot="1" noChangeAspect="1"/>
          </p:cNvSpPr>
          <p:nvPr>
            <p:ph type="sldImg" idx="2"/>
          </p:nvPr>
        </p:nvSpPr>
        <p:spPr>
          <a:xfrm>
            <a:off x="909638" y="757238"/>
            <a:ext cx="4948200" cy="3710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39cb4279156_0_17:notes"/>
          <p:cNvSpPr txBox="1">
            <a:spLocks noGrp="1"/>
          </p:cNvSpPr>
          <p:nvPr>
            <p:ph type="body" idx="1"/>
          </p:nvPr>
        </p:nvSpPr>
        <p:spPr>
          <a:xfrm>
            <a:off x="912268" y="4692710"/>
            <a:ext cx="4944600" cy="4464000"/>
          </a:xfrm>
          <a:prstGeom prst="rect">
            <a:avLst/>
          </a:prstGeom>
        </p:spPr>
        <p:txBody>
          <a:bodyPr spcFirstLastPara="1" wrap="square" lIns="90850" tIns="45400" rIns="90850" bIns="45400" anchor="t" anchorCtr="0">
            <a:noAutofit/>
          </a:bodyPr>
          <a:lstStyle/>
          <a:p>
            <a:pPr marL="0" lvl="0" indent="0" algn="l" rtl="0">
              <a:spcBef>
                <a:spcPts val="360"/>
              </a:spcBef>
              <a:spcAft>
                <a:spcPts val="0"/>
              </a:spcAft>
              <a:buNone/>
            </a:pPr>
            <a:endParaRPr/>
          </a:p>
        </p:txBody>
      </p:sp>
      <p:sp>
        <p:nvSpPr>
          <p:cNvPr id="83" name="Google Shape;83;g39cb4279156_0_17:notes"/>
          <p:cNvSpPr>
            <a:spLocks noGrp="1" noRot="1" noChangeAspect="1"/>
          </p:cNvSpPr>
          <p:nvPr>
            <p:ph type="sldImg" idx="2"/>
          </p:nvPr>
        </p:nvSpPr>
        <p:spPr>
          <a:xfrm>
            <a:off x="909638" y="757238"/>
            <a:ext cx="4948200" cy="3710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39cb4279156_0_23:notes"/>
          <p:cNvSpPr txBox="1">
            <a:spLocks noGrp="1"/>
          </p:cNvSpPr>
          <p:nvPr>
            <p:ph type="body" idx="1"/>
          </p:nvPr>
        </p:nvSpPr>
        <p:spPr>
          <a:xfrm>
            <a:off x="912268" y="4692710"/>
            <a:ext cx="4944600" cy="4464000"/>
          </a:xfrm>
          <a:prstGeom prst="rect">
            <a:avLst/>
          </a:prstGeom>
        </p:spPr>
        <p:txBody>
          <a:bodyPr spcFirstLastPara="1" wrap="square" lIns="90850" tIns="45400" rIns="90850" bIns="45400" anchor="t" anchorCtr="0">
            <a:noAutofit/>
          </a:bodyPr>
          <a:lstStyle/>
          <a:p>
            <a:pPr marL="0" lvl="0" indent="0" algn="l" rtl="0">
              <a:spcBef>
                <a:spcPts val="360"/>
              </a:spcBef>
              <a:spcAft>
                <a:spcPts val="0"/>
              </a:spcAft>
              <a:buNone/>
            </a:pPr>
            <a:endParaRPr/>
          </a:p>
        </p:txBody>
      </p:sp>
      <p:sp>
        <p:nvSpPr>
          <p:cNvPr id="90" name="Google Shape;90;g39cb4279156_0_23:notes"/>
          <p:cNvSpPr>
            <a:spLocks noGrp="1" noRot="1" noChangeAspect="1"/>
          </p:cNvSpPr>
          <p:nvPr>
            <p:ph type="sldImg" idx="2"/>
          </p:nvPr>
        </p:nvSpPr>
        <p:spPr>
          <a:xfrm>
            <a:off x="909638" y="757238"/>
            <a:ext cx="4948200" cy="3710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39cb4279156_0_29:notes"/>
          <p:cNvSpPr txBox="1">
            <a:spLocks noGrp="1"/>
          </p:cNvSpPr>
          <p:nvPr>
            <p:ph type="body" idx="1"/>
          </p:nvPr>
        </p:nvSpPr>
        <p:spPr>
          <a:xfrm>
            <a:off x="912268" y="4692710"/>
            <a:ext cx="4944600" cy="4464000"/>
          </a:xfrm>
          <a:prstGeom prst="rect">
            <a:avLst/>
          </a:prstGeom>
        </p:spPr>
        <p:txBody>
          <a:bodyPr spcFirstLastPara="1" wrap="square" lIns="90850" tIns="45400" rIns="90850" bIns="45400" anchor="t" anchorCtr="0">
            <a:noAutofit/>
          </a:bodyPr>
          <a:lstStyle/>
          <a:p>
            <a:pPr marL="0" lvl="0" indent="0" algn="l" rtl="0">
              <a:spcBef>
                <a:spcPts val="360"/>
              </a:spcBef>
              <a:spcAft>
                <a:spcPts val="0"/>
              </a:spcAft>
              <a:buNone/>
            </a:pPr>
            <a:endParaRPr/>
          </a:p>
        </p:txBody>
      </p:sp>
      <p:sp>
        <p:nvSpPr>
          <p:cNvPr id="97" name="Google Shape;97;g39cb4279156_0_29:notes"/>
          <p:cNvSpPr>
            <a:spLocks noGrp="1" noRot="1" noChangeAspect="1"/>
          </p:cNvSpPr>
          <p:nvPr>
            <p:ph type="sldImg" idx="2"/>
          </p:nvPr>
        </p:nvSpPr>
        <p:spPr>
          <a:xfrm>
            <a:off x="909638" y="757238"/>
            <a:ext cx="4948200" cy="3710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タイトル スライド">
  <p:cSld name="タイトル スライド">
    <p:spTree>
      <p:nvGrpSpPr>
        <p:cNvPr id="1" name="Shape 18"/>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スライド１">
  <p:cSld name="スライド１">
    <p:spTree>
      <p:nvGrpSpPr>
        <p:cNvPr id="1" name="Shape 28"/>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p:nvPr/>
        </p:nvSpPr>
        <p:spPr>
          <a:xfrm>
            <a:off x="0" y="12700"/>
            <a:ext cx="9144000" cy="431800"/>
          </a:xfrm>
          <a:prstGeom prst="rect">
            <a:avLst/>
          </a:prstGeom>
          <a:solidFill>
            <a:srgbClr val="F0F0F0"/>
          </a:solidFill>
          <a:ln w="9525" cap="flat" cmpd="sng">
            <a:solidFill>
              <a:srgbClr val="EAEAEA"/>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b="0" i="0" u="none" strike="noStrike" cap="none">
              <a:solidFill>
                <a:srgbClr val="538CD5"/>
              </a:solidFill>
              <a:latin typeface="Times New Roman"/>
              <a:ea typeface="Times New Roman"/>
              <a:cs typeface="Times New Roman"/>
              <a:sym typeface="Times New Roman"/>
            </a:endParaRPr>
          </a:p>
        </p:txBody>
      </p:sp>
      <p:sp>
        <p:nvSpPr>
          <p:cNvPr id="11" name="Google Shape;11;p1"/>
          <p:cNvSpPr/>
          <p:nvPr/>
        </p:nvSpPr>
        <p:spPr>
          <a:xfrm>
            <a:off x="0" y="6538913"/>
            <a:ext cx="9144000" cy="52387"/>
          </a:xfrm>
          <a:prstGeom prst="rect">
            <a:avLst/>
          </a:prstGeom>
          <a:solidFill>
            <a:srgbClr val="E3FF93"/>
          </a:solidFill>
          <a:ln w="9525" cap="flat" cmpd="sng">
            <a:solidFill>
              <a:srgbClr val="E3FF9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b="0" i="0" u="none" strike="noStrike" cap="none">
              <a:solidFill>
                <a:srgbClr val="538CD5"/>
              </a:solidFill>
              <a:latin typeface="Times New Roman"/>
              <a:ea typeface="Times New Roman"/>
              <a:cs typeface="Times New Roman"/>
              <a:sym typeface="Times New Roman"/>
            </a:endParaRPr>
          </a:p>
        </p:txBody>
      </p:sp>
      <p:sp>
        <p:nvSpPr>
          <p:cNvPr id="12" name="Google Shape;12;p1"/>
          <p:cNvSpPr/>
          <p:nvPr/>
        </p:nvSpPr>
        <p:spPr>
          <a:xfrm>
            <a:off x="0" y="6600825"/>
            <a:ext cx="9144000" cy="255588"/>
          </a:xfrm>
          <a:prstGeom prst="rect">
            <a:avLst/>
          </a:prstGeom>
          <a:solidFill>
            <a:srgbClr val="777777"/>
          </a:solidFill>
          <a:ln w="9525" cap="flat" cmpd="sng">
            <a:solidFill>
              <a:srgbClr val="77777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b="0" i="0" u="none" strike="noStrike" cap="none">
              <a:solidFill>
                <a:srgbClr val="538CD5"/>
              </a:solidFill>
              <a:latin typeface="Times New Roman"/>
              <a:ea typeface="Times New Roman"/>
              <a:cs typeface="Times New Roman"/>
              <a:sym typeface="Times New Roman"/>
            </a:endParaRPr>
          </a:p>
        </p:txBody>
      </p:sp>
      <p:sp>
        <p:nvSpPr>
          <p:cNvPr id="13" name="Google Shape;13;p1"/>
          <p:cNvSpPr/>
          <p:nvPr/>
        </p:nvSpPr>
        <p:spPr>
          <a:xfrm>
            <a:off x="4763" y="6597650"/>
            <a:ext cx="2971800" cy="258763"/>
          </a:xfrm>
          <a:prstGeom prst="rect">
            <a:avLst/>
          </a:prstGeom>
          <a:noFill/>
          <a:ln>
            <a:noFill/>
          </a:ln>
        </p:spPr>
        <p:txBody>
          <a:bodyPr spcFirstLastPara="1" wrap="square" lIns="72000" tIns="0" rIns="0" bIns="0" anchor="ctr" anchorCtr="0">
            <a:noAutofit/>
          </a:bodyPr>
          <a:lstStyle/>
          <a:p>
            <a:pPr marL="0" marR="0" lvl="0" indent="0" algn="l" rtl="0">
              <a:spcBef>
                <a:spcPts val="0"/>
              </a:spcBef>
              <a:spcAft>
                <a:spcPts val="0"/>
              </a:spcAft>
              <a:buNone/>
            </a:pPr>
            <a:r>
              <a:rPr lang="ja-JP" sz="900" b="0" i="0" u="none" strike="noStrike" cap="none">
                <a:solidFill>
                  <a:schemeClr val="lt1"/>
                </a:solidFill>
                <a:latin typeface="Arial"/>
                <a:ea typeface="Arial"/>
                <a:cs typeface="Arial"/>
                <a:sym typeface="Arial"/>
              </a:rPr>
              <a:t>Copyright © MISA All Rights Reserved.</a:t>
            </a:r>
            <a:endParaRPr sz="900" b="1" i="0" u="none" strike="noStrike" cap="none">
              <a:solidFill>
                <a:schemeClr val="lt1"/>
              </a:solidFill>
              <a:latin typeface="Arial"/>
              <a:ea typeface="Arial"/>
              <a:cs typeface="Arial"/>
              <a:sym typeface="Arial"/>
            </a:endParaRPr>
          </a:p>
        </p:txBody>
      </p:sp>
      <p:pic>
        <p:nvPicPr>
          <p:cNvPr id="14" name="Google Shape;14;p1"/>
          <p:cNvPicPr preferRelativeResize="0"/>
          <p:nvPr/>
        </p:nvPicPr>
        <p:blipFill rotWithShape="1">
          <a:blip r:embed="rId3">
            <a:alphaModFix/>
          </a:blip>
          <a:srcRect/>
          <a:stretch/>
        </p:blipFill>
        <p:spPr>
          <a:xfrm>
            <a:off x="257175" y="82550"/>
            <a:ext cx="647700" cy="288925"/>
          </a:xfrm>
          <a:prstGeom prst="rect">
            <a:avLst/>
          </a:prstGeom>
          <a:noFill/>
          <a:ln>
            <a:noFill/>
          </a:ln>
        </p:spPr>
      </p:pic>
      <p:sp>
        <p:nvSpPr>
          <p:cNvPr id="15" name="Google Shape;15;p1"/>
          <p:cNvSpPr/>
          <p:nvPr/>
        </p:nvSpPr>
        <p:spPr>
          <a:xfrm>
            <a:off x="0" y="0"/>
            <a:ext cx="9144000" cy="6856413"/>
          </a:xfrm>
          <a:prstGeom prst="rect">
            <a:avLst/>
          </a:prstGeom>
          <a:noFill/>
          <a:ln w="9525" cap="flat" cmpd="sng">
            <a:solidFill>
              <a:srgbClr val="77777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b="0" i="0" u="none" strike="noStrike" cap="none">
              <a:solidFill>
                <a:srgbClr val="538CD5"/>
              </a:solidFill>
              <a:latin typeface="Times New Roman"/>
              <a:ea typeface="Times New Roman"/>
              <a:cs typeface="Times New Roman"/>
              <a:sym typeface="Times New Roman"/>
            </a:endParaRPr>
          </a:p>
        </p:txBody>
      </p:sp>
      <p:sp>
        <p:nvSpPr>
          <p:cNvPr id="16" name="Google Shape;16;p1"/>
          <p:cNvSpPr/>
          <p:nvPr/>
        </p:nvSpPr>
        <p:spPr>
          <a:xfrm>
            <a:off x="895350" y="112713"/>
            <a:ext cx="1258888" cy="269875"/>
          </a:xfrm>
          <a:prstGeom prst="rect">
            <a:avLst/>
          </a:prstGeom>
          <a:noFill/>
          <a:ln>
            <a:noFill/>
          </a:ln>
        </p:spPr>
        <p:txBody>
          <a:bodyPr spcFirstLastPara="1" wrap="square" lIns="72000" tIns="0" rIns="0" bIns="0" anchor="ctr" anchorCtr="0">
            <a:noAutofit/>
          </a:bodyPr>
          <a:lstStyle/>
          <a:p>
            <a:pPr marL="0" marR="0" lvl="0" indent="0" algn="l" rtl="0">
              <a:lnSpc>
                <a:spcPct val="92857"/>
              </a:lnSpc>
              <a:spcBef>
                <a:spcPts val="0"/>
              </a:spcBef>
              <a:spcAft>
                <a:spcPts val="0"/>
              </a:spcAft>
              <a:buNone/>
            </a:pPr>
            <a:r>
              <a:rPr lang="ja-JP" sz="700" b="0" i="0" u="none" strike="noStrike" cap="none">
                <a:solidFill>
                  <a:srgbClr val="4D4D4D"/>
                </a:solidFill>
                <a:latin typeface="Arial"/>
                <a:ea typeface="Arial"/>
                <a:cs typeface="Arial"/>
                <a:sym typeface="Arial"/>
              </a:rPr>
              <a:t>MIYAGI Information Service </a:t>
            </a:r>
            <a:endParaRPr/>
          </a:p>
          <a:p>
            <a:pPr marL="0" marR="0" lvl="0" indent="0" algn="l" rtl="0">
              <a:lnSpc>
                <a:spcPct val="92857"/>
              </a:lnSpc>
              <a:spcBef>
                <a:spcPts val="0"/>
              </a:spcBef>
              <a:spcAft>
                <a:spcPts val="0"/>
              </a:spcAft>
              <a:buNone/>
            </a:pPr>
            <a:r>
              <a:rPr lang="ja-JP" sz="700" b="0" i="0" u="none" strike="noStrike" cap="none">
                <a:solidFill>
                  <a:srgbClr val="4D4D4D"/>
                </a:solidFill>
                <a:latin typeface="Arial"/>
                <a:ea typeface="Arial"/>
                <a:cs typeface="Arial"/>
                <a:sym typeface="Arial"/>
              </a:rPr>
              <a:t>Industry Association</a:t>
            </a:r>
            <a:endParaRPr sz="700" b="1" i="0" u="none" strike="noStrike" cap="none">
              <a:solidFill>
                <a:srgbClr val="4D4D4D"/>
              </a:solidFill>
              <a:latin typeface="Arial"/>
              <a:ea typeface="Arial"/>
              <a:cs typeface="Arial"/>
              <a:sym typeface="Arial"/>
            </a:endParaRPr>
          </a:p>
        </p:txBody>
      </p:sp>
      <p:sp>
        <p:nvSpPr>
          <p:cNvPr id="17" name="Google Shape;17;p1"/>
          <p:cNvSpPr/>
          <p:nvPr/>
        </p:nvSpPr>
        <p:spPr>
          <a:xfrm>
            <a:off x="0" y="0"/>
            <a:ext cx="179388" cy="431800"/>
          </a:xfrm>
          <a:prstGeom prst="rect">
            <a:avLst/>
          </a:prstGeom>
          <a:solidFill>
            <a:srgbClr val="FF9900"/>
          </a:solidFill>
          <a:ln w="9525" cap="flat" cmpd="sng">
            <a:solidFill>
              <a:srgbClr val="FF99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b="0" i="0" u="none" strike="noStrike" cap="none">
              <a:solidFill>
                <a:srgbClr val="538CD5"/>
              </a:solidFill>
              <a:latin typeface="Times New Roman"/>
              <a:ea typeface="Times New Roman"/>
              <a:cs typeface="Times New Roman"/>
              <a:sym typeface="Times New Roman"/>
            </a:endParaRPr>
          </a:p>
        </p:txBody>
      </p:sp>
    </p:spTree>
  </p:cSld>
  <p:clrMap bg1="lt1" tx1="dk1" bg2="dk2" tx2="lt2" accent1="accent1" accent2="accent2" accent3="accent3" accent4="accent4" accent5="accent5" accent6="accent6" hlink="hlink" folHlink="folHlink"/>
  <p:sldLayoutIdLst>
    <p:sldLayoutId id="2147483648"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9"/>
        <p:cNvGrpSpPr/>
        <p:nvPr/>
      </p:nvGrpSpPr>
      <p:grpSpPr>
        <a:xfrm>
          <a:off x="0" y="0"/>
          <a:ext cx="0" cy="0"/>
          <a:chOff x="0" y="0"/>
          <a:chExt cx="0" cy="0"/>
        </a:xfrm>
      </p:grpSpPr>
      <p:sp>
        <p:nvSpPr>
          <p:cNvPr id="20" name="Google Shape;20;p3"/>
          <p:cNvSpPr/>
          <p:nvPr/>
        </p:nvSpPr>
        <p:spPr>
          <a:xfrm>
            <a:off x="163513" y="0"/>
            <a:ext cx="8980487" cy="468313"/>
          </a:xfrm>
          <a:prstGeom prst="rect">
            <a:avLst/>
          </a:prstGeom>
          <a:solidFill>
            <a:srgbClr val="E3FF9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b="0" i="0" u="none" strike="noStrike" cap="none">
              <a:solidFill>
                <a:srgbClr val="538CD5"/>
              </a:solidFill>
              <a:latin typeface="Times New Roman"/>
              <a:ea typeface="Times New Roman"/>
              <a:cs typeface="Times New Roman"/>
              <a:sym typeface="Times New Roman"/>
            </a:endParaRPr>
          </a:p>
        </p:txBody>
      </p:sp>
      <p:sp>
        <p:nvSpPr>
          <p:cNvPr id="21" name="Google Shape;21;p3"/>
          <p:cNvSpPr/>
          <p:nvPr/>
        </p:nvSpPr>
        <p:spPr>
          <a:xfrm>
            <a:off x="150813" y="6596063"/>
            <a:ext cx="8993187" cy="261937"/>
          </a:xfrm>
          <a:prstGeom prst="rect">
            <a:avLst/>
          </a:prstGeom>
          <a:solidFill>
            <a:srgbClr val="777777"/>
          </a:solidFill>
          <a:ln w="9525" cap="flat" cmpd="sng">
            <a:solidFill>
              <a:srgbClr val="77777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b="0" i="0" u="none" strike="noStrike" cap="none">
              <a:solidFill>
                <a:srgbClr val="538CD5"/>
              </a:solidFill>
              <a:latin typeface="Times New Roman"/>
              <a:ea typeface="Times New Roman"/>
              <a:cs typeface="Times New Roman"/>
              <a:sym typeface="Times New Roman"/>
            </a:endParaRPr>
          </a:p>
        </p:txBody>
      </p:sp>
      <p:sp>
        <p:nvSpPr>
          <p:cNvPr id="22" name="Google Shape;22;p3"/>
          <p:cNvSpPr/>
          <p:nvPr/>
        </p:nvSpPr>
        <p:spPr>
          <a:xfrm>
            <a:off x="130175" y="6597650"/>
            <a:ext cx="2971800" cy="258763"/>
          </a:xfrm>
          <a:prstGeom prst="rect">
            <a:avLst/>
          </a:prstGeom>
          <a:noFill/>
          <a:ln>
            <a:noFill/>
          </a:ln>
        </p:spPr>
        <p:txBody>
          <a:bodyPr spcFirstLastPara="1" wrap="square" lIns="72000" tIns="0" rIns="0" bIns="0" anchor="ctr" anchorCtr="0">
            <a:noAutofit/>
          </a:bodyPr>
          <a:lstStyle/>
          <a:p>
            <a:pPr marL="0" marR="0" lvl="0" indent="0" algn="l" rtl="0">
              <a:spcBef>
                <a:spcPts val="0"/>
              </a:spcBef>
              <a:spcAft>
                <a:spcPts val="0"/>
              </a:spcAft>
              <a:buNone/>
            </a:pPr>
            <a:r>
              <a:rPr lang="ja-JP" sz="900" b="0" i="0" u="none" strike="noStrike" cap="none">
                <a:solidFill>
                  <a:schemeClr val="lt1"/>
                </a:solidFill>
                <a:latin typeface="Arial"/>
                <a:ea typeface="Arial"/>
                <a:cs typeface="Arial"/>
                <a:sym typeface="Arial"/>
              </a:rPr>
              <a:t>Copyright © MISA All Rights Reserved.</a:t>
            </a:r>
            <a:endParaRPr sz="900" b="1" i="0" u="none" strike="noStrike" cap="none">
              <a:solidFill>
                <a:schemeClr val="lt1"/>
              </a:solidFill>
              <a:latin typeface="Arial"/>
              <a:ea typeface="Arial"/>
              <a:cs typeface="Arial"/>
              <a:sym typeface="Arial"/>
            </a:endParaRPr>
          </a:p>
        </p:txBody>
      </p:sp>
      <p:sp>
        <p:nvSpPr>
          <p:cNvPr id="23" name="Google Shape;23;p3"/>
          <p:cNvSpPr txBox="1"/>
          <p:nvPr/>
        </p:nvSpPr>
        <p:spPr>
          <a:xfrm>
            <a:off x="6972300" y="6599238"/>
            <a:ext cx="2133600" cy="258762"/>
          </a:xfrm>
          <a:prstGeom prst="rect">
            <a:avLst/>
          </a:prstGeom>
          <a:noFill/>
          <a:ln>
            <a:noFill/>
          </a:ln>
        </p:spPr>
        <p:txBody>
          <a:bodyPr spcFirstLastPara="1" wrap="square" lIns="36000" tIns="0" rIns="36000" bIns="0" anchor="ctr" anchorCtr="0">
            <a:noAutofit/>
          </a:bodyPr>
          <a:lstStyle/>
          <a:p>
            <a:pPr marL="0" marR="0" lvl="0" indent="0" algn="r" rtl="0">
              <a:spcBef>
                <a:spcPts val="0"/>
              </a:spcBef>
              <a:spcAft>
                <a:spcPts val="0"/>
              </a:spcAft>
              <a:buNone/>
            </a:pPr>
            <a:r>
              <a:rPr lang="ja-JP" sz="1050" b="1" i="0" u="none" strike="noStrike" cap="none">
                <a:solidFill>
                  <a:srgbClr val="F8F8F8"/>
                </a:solidFill>
                <a:latin typeface="Arial"/>
                <a:ea typeface="Arial"/>
                <a:cs typeface="Arial"/>
                <a:sym typeface="Arial"/>
              </a:rPr>
              <a:t>Page </a:t>
            </a:r>
            <a:fld id="{00000000-1234-1234-1234-123412341234}" type="slidenum">
              <a:rPr lang="ja-JP" sz="1050" b="1" i="0" u="none" strike="noStrike" cap="none">
                <a:solidFill>
                  <a:srgbClr val="F8F8F8"/>
                </a:solidFill>
                <a:latin typeface="Arial"/>
                <a:ea typeface="Arial"/>
                <a:cs typeface="Arial"/>
                <a:sym typeface="Arial"/>
              </a:rPr>
              <a:t>‹#›</a:t>
            </a:fld>
            <a:endParaRPr sz="1050" b="1" i="0" u="none" strike="noStrike" cap="none">
              <a:solidFill>
                <a:srgbClr val="F8F8F8"/>
              </a:solidFill>
              <a:latin typeface="Arial"/>
              <a:ea typeface="Arial"/>
              <a:cs typeface="Arial"/>
              <a:sym typeface="Arial"/>
            </a:endParaRPr>
          </a:p>
        </p:txBody>
      </p:sp>
      <p:sp>
        <p:nvSpPr>
          <p:cNvPr id="24" name="Google Shape;24;p3"/>
          <p:cNvSpPr/>
          <p:nvPr/>
        </p:nvSpPr>
        <p:spPr>
          <a:xfrm>
            <a:off x="0" y="6596063"/>
            <a:ext cx="144463" cy="263525"/>
          </a:xfrm>
          <a:prstGeom prst="rect">
            <a:avLst/>
          </a:prstGeom>
          <a:solidFill>
            <a:srgbClr val="FF9900"/>
          </a:solidFill>
          <a:ln w="9525" cap="flat" cmpd="sng">
            <a:solidFill>
              <a:srgbClr val="FF99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b="0" i="0" u="none" strike="noStrike" cap="none">
              <a:solidFill>
                <a:srgbClr val="538CD5"/>
              </a:solidFill>
              <a:latin typeface="Times New Roman"/>
              <a:ea typeface="Times New Roman"/>
              <a:cs typeface="Times New Roman"/>
              <a:sym typeface="Times New Roman"/>
            </a:endParaRPr>
          </a:p>
        </p:txBody>
      </p:sp>
      <p:pic>
        <p:nvPicPr>
          <p:cNvPr id="25" name="Google Shape;25;p3"/>
          <p:cNvPicPr preferRelativeResize="0"/>
          <p:nvPr/>
        </p:nvPicPr>
        <p:blipFill rotWithShape="1">
          <a:blip r:embed="rId3">
            <a:alphaModFix/>
          </a:blip>
          <a:srcRect/>
          <a:stretch/>
        </p:blipFill>
        <p:spPr>
          <a:xfrm>
            <a:off x="8493125" y="112713"/>
            <a:ext cx="565150" cy="252412"/>
          </a:xfrm>
          <a:prstGeom prst="rect">
            <a:avLst/>
          </a:prstGeom>
          <a:noFill/>
          <a:ln>
            <a:noFill/>
          </a:ln>
        </p:spPr>
      </p:pic>
      <p:sp>
        <p:nvSpPr>
          <p:cNvPr id="26" name="Google Shape;26;p3"/>
          <p:cNvSpPr/>
          <p:nvPr/>
        </p:nvSpPr>
        <p:spPr>
          <a:xfrm>
            <a:off x="0" y="0"/>
            <a:ext cx="179388" cy="468313"/>
          </a:xfrm>
          <a:prstGeom prst="rect">
            <a:avLst/>
          </a:prstGeom>
          <a:solidFill>
            <a:srgbClr val="77777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b="0" i="0" u="none" strike="noStrike" cap="none">
              <a:solidFill>
                <a:srgbClr val="538CD5"/>
              </a:solidFill>
              <a:latin typeface="Times New Roman"/>
              <a:ea typeface="Times New Roman"/>
              <a:cs typeface="Times New Roman"/>
              <a:sym typeface="Times New Roman"/>
            </a:endParaRPr>
          </a:p>
        </p:txBody>
      </p:sp>
      <p:sp>
        <p:nvSpPr>
          <p:cNvPr id="27" name="Google Shape;27;p3"/>
          <p:cNvSpPr/>
          <p:nvPr/>
        </p:nvSpPr>
        <p:spPr>
          <a:xfrm>
            <a:off x="0" y="0"/>
            <a:ext cx="9144000" cy="6856413"/>
          </a:xfrm>
          <a:prstGeom prst="rect">
            <a:avLst/>
          </a:prstGeom>
          <a:noFill/>
          <a:ln w="9525" cap="flat" cmpd="sng">
            <a:solidFill>
              <a:srgbClr val="77777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b="0" i="0" u="none" strike="noStrike" cap="none">
              <a:solidFill>
                <a:srgbClr val="538CD5"/>
              </a:solidFill>
              <a:latin typeface="Times New Roman"/>
              <a:ea typeface="Times New Roman"/>
              <a:cs typeface="Times New Roman"/>
              <a:sym typeface="Times New Roman"/>
            </a:endParaRPr>
          </a:p>
        </p:txBody>
      </p:sp>
    </p:spTree>
  </p:cSld>
  <p:clrMap bg1="lt1" tx1="dk1" bg2="dk2" tx2="lt2" accent1="accent1" accent2="accent2" accent3="accent3" accent4="accent4" accent5="accent5" accent6="accent6" hlink="hlink" folHlink="folHlink"/>
  <p:sldLayoutIdLst>
    <p:sldLayoutId id="2147483649"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5.gif"/></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hyperlink" Target="https://www.pref.miyagi.jp/documents/47020/gaiyouban.pdf"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2"/>
        <p:cNvGrpSpPr/>
        <p:nvPr/>
      </p:nvGrpSpPr>
      <p:grpSpPr>
        <a:xfrm>
          <a:off x="0" y="0"/>
          <a:ext cx="0" cy="0"/>
          <a:chOff x="0" y="0"/>
          <a:chExt cx="0" cy="0"/>
        </a:xfrm>
      </p:grpSpPr>
      <p:sp>
        <p:nvSpPr>
          <p:cNvPr id="33" name="Google Shape;33;p5"/>
          <p:cNvSpPr txBox="1"/>
          <p:nvPr/>
        </p:nvSpPr>
        <p:spPr>
          <a:xfrm>
            <a:off x="1235524" y="2466765"/>
            <a:ext cx="6654440" cy="1582433"/>
          </a:xfrm>
          <a:prstGeom prst="rect">
            <a:avLst/>
          </a:prstGeom>
          <a:noFill/>
          <a:ln>
            <a:noFill/>
          </a:ln>
        </p:spPr>
        <p:txBody>
          <a:bodyPr spcFirstLastPara="1" wrap="square" lIns="36000" tIns="72000" rIns="36000" bIns="36000" anchor="ctr" anchorCtr="0">
            <a:noAutofit/>
          </a:bodyPr>
          <a:lstStyle/>
          <a:p>
            <a:pPr marL="0" marR="0" lvl="0" indent="0" algn="ctr" rtl="0">
              <a:spcBef>
                <a:spcPts val="0"/>
              </a:spcBef>
              <a:spcAft>
                <a:spcPts val="0"/>
              </a:spcAft>
              <a:buNone/>
            </a:pPr>
            <a:r>
              <a:rPr lang="ja-JP" sz="4400" b="0" i="0" u="none" strike="noStrike" cap="none">
                <a:solidFill>
                  <a:srgbClr val="333333"/>
                </a:solidFill>
                <a:latin typeface="Arial"/>
                <a:ea typeface="Arial"/>
                <a:cs typeface="Arial"/>
                <a:sym typeface="Arial"/>
              </a:rPr>
              <a:t>第</a:t>
            </a:r>
            <a:r>
              <a:rPr lang="ja-JP" sz="4400">
                <a:solidFill>
                  <a:srgbClr val="333333"/>
                </a:solidFill>
              </a:rPr>
              <a:t>１０</a:t>
            </a:r>
            <a:r>
              <a:rPr lang="ja-JP" sz="4400" b="0" i="0" u="none" strike="noStrike" cap="none">
                <a:solidFill>
                  <a:srgbClr val="333333"/>
                </a:solidFill>
                <a:latin typeface="Arial"/>
                <a:ea typeface="Arial"/>
                <a:cs typeface="Arial"/>
                <a:sym typeface="Arial"/>
              </a:rPr>
              <a:t>次中期事業計画</a:t>
            </a:r>
            <a:endParaRPr sz="4400" b="0" i="0" u="none" strike="noStrike" cap="none">
              <a:solidFill>
                <a:srgbClr val="333333"/>
              </a:solidFill>
              <a:latin typeface="Arial"/>
              <a:ea typeface="Arial"/>
              <a:cs typeface="Arial"/>
              <a:sym typeface="Arial"/>
            </a:endParaRPr>
          </a:p>
          <a:p>
            <a:pPr marL="0" marR="0" lvl="0" indent="0" algn="ctr" rtl="0">
              <a:spcBef>
                <a:spcPts val="1200"/>
              </a:spcBef>
              <a:spcAft>
                <a:spcPts val="0"/>
              </a:spcAft>
              <a:buNone/>
            </a:pPr>
            <a:r>
              <a:rPr lang="ja-JP" sz="2400" b="0" i="0" u="none" strike="noStrike" cap="none">
                <a:solidFill>
                  <a:srgbClr val="333333"/>
                </a:solidFill>
                <a:latin typeface="Arial"/>
                <a:ea typeface="Arial"/>
                <a:cs typeface="Arial"/>
                <a:sym typeface="Arial"/>
              </a:rPr>
              <a:t>（令和</a:t>
            </a:r>
            <a:r>
              <a:rPr lang="ja-JP" sz="2400">
                <a:solidFill>
                  <a:srgbClr val="333333"/>
                </a:solidFill>
              </a:rPr>
              <a:t>８</a:t>
            </a:r>
            <a:r>
              <a:rPr lang="ja-JP" sz="2400" b="0" i="0" u="none" strike="noStrike" cap="none">
                <a:solidFill>
                  <a:srgbClr val="333333"/>
                </a:solidFill>
                <a:latin typeface="Arial"/>
                <a:ea typeface="Arial"/>
                <a:cs typeface="Arial"/>
                <a:sym typeface="Arial"/>
              </a:rPr>
              <a:t>年度～令和</a:t>
            </a:r>
            <a:r>
              <a:rPr lang="ja-JP" sz="2400">
                <a:solidFill>
                  <a:srgbClr val="333333"/>
                </a:solidFill>
              </a:rPr>
              <a:t>１０</a:t>
            </a:r>
            <a:r>
              <a:rPr lang="ja-JP" sz="2400" b="0" i="0" u="none" strike="noStrike" cap="none">
                <a:solidFill>
                  <a:srgbClr val="333333"/>
                </a:solidFill>
                <a:latin typeface="Arial"/>
                <a:ea typeface="Arial"/>
                <a:cs typeface="Arial"/>
                <a:sym typeface="Arial"/>
              </a:rPr>
              <a:t>年度）</a:t>
            </a:r>
            <a:endParaRPr sz="2800" b="0" i="0" u="none" strike="noStrike" cap="none">
              <a:solidFill>
                <a:srgbClr val="333333"/>
              </a:solidFill>
              <a:latin typeface="Arial"/>
              <a:ea typeface="Arial"/>
              <a:cs typeface="Arial"/>
              <a:sym typeface="Arial"/>
            </a:endParaRPr>
          </a:p>
        </p:txBody>
      </p:sp>
      <p:sp>
        <p:nvSpPr>
          <p:cNvPr id="34" name="Google Shape;34;p5"/>
          <p:cNvSpPr txBox="1"/>
          <p:nvPr/>
        </p:nvSpPr>
        <p:spPr>
          <a:xfrm>
            <a:off x="1468550" y="1255175"/>
            <a:ext cx="6188400" cy="584700"/>
          </a:xfrm>
          <a:prstGeom prst="rect">
            <a:avLst/>
          </a:prstGeom>
          <a:noFill/>
          <a:ln>
            <a:noFill/>
          </a:ln>
        </p:spPr>
        <p:txBody>
          <a:bodyPr spcFirstLastPara="1" wrap="square" lIns="36000" tIns="72000" rIns="36000" bIns="36000" anchor="ctr" anchorCtr="0">
            <a:noAutofit/>
          </a:bodyPr>
          <a:lstStyle/>
          <a:p>
            <a:pPr marL="0" marR="0" lvl="0" indent="0" algn="l" rtl="0">
              <a:spcBef>
                <a:spcPts val="0"/>
              </a:spcBef>
              <a:spcAft>
                <a:spcPts val="0"/>
              </a:spcAft>
              <a:buNone/>
            </a:pPr>
            <a:r>
              <a:rPr lang="ja-JP" sz="2000" b="0" i="0" u="none" strike="noStrike" cap="none">
                <a:solidFill>
                  <a:srgbClr val="333333"/>
                </a:solidFill>
                <a:latin typeface="Arial"/>
                <a:ea typeface="Arial"/>
                <a:cs typeface="Arial"/>
                <a:sym typeface="Arial"/>
              </a:rPr>
              <a:t>　一般社団法人 </a:t>
            </a:r>
            <a:r>
              <a:rPr lang="ja-JP" sz="2400" b="0" i="0" u="none" strike="noStrike" cap="none">
                <a:solidFill>
                  <a:srgbClr val="333333"/>
                </a:solidFill>
                <a:latin typeface="Arial"/>
                <a:ea typeface="Arial"/>
                <a:cs typeface="Arial"/>
                <a:sym typeface="Arial"/>
              </a:rPr>
              <a:t>宮城県情報サービス産業協会</a:t>
            </a:r>
            <a:endParaRPr sz="2800" b="0" i="0" u="none" strike="noStrike" cap="none">
              <a:solidFill>
                <a:srgbClr val="333333"/>
              </a:solidFill>
              <a:latin typeface="Arial"/>
              <a:ea typeface="Arial"/>
              <a:cs typeface="Arial"/>
              <a:sym typeface="Arial"/>
            </a:endParaRPr>
          </a:p>
        </p:txBody>
      </p:sp>
      <p:sp>
        <p:nvSpPr>
          <p:cNvPr id="35" name="Google Shape;35;p5"/>
          <p:cNvSpPr txBox="1"/>
          <p:nvPr/>
        </p:nvSpPr>
        <p:spPr>
          <a:xfrm>
            <a:off x="1720003" y="4318862"/>
            <a:ext cx="5703993" cy="584790"/>
          </a:xfrm>
          <a:prstGeom prst="rect">
            <a:avLst/>
          </a:prstGeom>
          <a:noFill/>
          <a:ln>
            <a:noFill/>
          </a:ln>
        </p:spPr>
        <p:txBody>
          <a:bodyPr spcFirstLastPara="1" wrap="square" lIns="36000" tIns="72000" rIns="36000" bIns="36000" anchor="ctr" anchorCtr="0">
            <a:noAutofit/>
          </a:bodyPr>
          <a:lstStyle/>
          <a:p>
            <a:pPr marL="0" marR="0" lvl="0" indent="0" algn="l" rtl="0">
              <a:spcBef>
                <a:spcPts val="0"/>
              </a:spcBef>
              <a:spcAft>
                <a:spcPts val="0"/>
              </a:spcAft>
              <a:buNone/>
            </a:pPr>
            <a:r>
              <a:rPr lang="ja-JP" sz="2000">
                <a:solidFill>
                  <a:srgbClr val="333333"/>
                </a:solidFill>
              </a:rPr>
              <a:t>詳細版</a:t>
            </a:r>
            <a:endParaRPr sz="2000">
              <a:solidFill>
                <a:srgbClr val="333333"/>
              </a:solidFill>
            </a:endParaRPr>
          </a:p>
          <a:p>
            <a:pPr marL="0" marR="0" lvl="0" indent="0" algn="l" rtl="0">
              <a:spcBef>
                <a:spcPts val="0"/>
              </a:spcBef>
              <a:spcAft>
                <a:spcPts val="0"/>
              </a:spcAft>
              <a:buNone/>
            </a:pPr>
            <a:r>
              <a:rPr lang="ja-JP" sz="2000" b="0" i="0" u="none" strike="noStrike" cap="none">
                <a:solidFill>
                  <a:srgbClr val="333333"/>
                </a:solidFill>
                <a:latin typeface="Arial"/>
                <a:ea typeface="Arial"/>
                <a:cs typeface="Arial"/>
                <a:sym typeface="Arial"/>
              </a:rPr>
              <a:t>Rev</a:t>
            </a:r>
            <a:r>
              <a:rPr lang="ja-JP" sz="2000">
                <a:solidFill>
                  <a:srgbClr val="333333"/>
                </a:solidFill>
              </a:rPr>
              <a:t>3</a:t>
            </a:r>
            <a:r>
              <a:rPr lang="ja-JP" sz="2000" b="0" i="0" u="none" strike="noStrike" cap="none">
                <a:solidFill>
                  <a:srgbClr val="333333"/>
                </a:solidFill>
                <a:latin typeface="Arial"/>
                <a:ea typeface="Arial"/>
                <a:cs typeface="Arial"/>
                <a:sym typeface="Arial"/>
              </a:rPr>
              <a:t>.</a:t>
            </a:r>
            <a:r>
              <a:rPr lang="ja-JP" sz="2000">
                <a:solidFill>
                  <a:srgbClr val="333333"/>
                </a:solidFill>
              </a:rPr>
              <a:t>1</a:t>
            </a:r>
            <a:r>
              <a:rPr lang="ja-JP" sz="2000" b="0" i="0" u="none" strike="noStrike" cap="none">
                <a:solidFill>
                  <a:srgbClr val="333333"/>
                </a:solidFill>
                <a:latin typeface="Arial"/>
                <a:ea typeface="Arial"/>
                <a:cs typeface="Arial"/>
                <a:sym typeface="Arial"/>
              </a:rPr>
              <a:t>　Ver</a:t>
            </a:r>
            <a:r>
              <a:rPr lang="ja-JP" sz="2000">
                <a:solidFill>
                  <a:srgbClr val="333333"/>
                </a:solidFill>
              </a:rPr>
              <a:t>1</a:t>
            </a:r>
            <a:r>
              <a:rPr lang="ja-JP" sz="2000" b="0" i="0" u="none" strike="noStrike" cap="none">
                <a:solidFill>
                  <a:srgbClr val="333333"/>
                </a:solidFill>
                <a:latin typeface="Arial"/>
                <a:ea typeface="Arial"/>
                <a:cs typeface="Arial"/>
                <a:sym typeface="Arial"/>
              </a:rPr>
              <a:t>.0</a:t>
            </a:r>
            <a:endParaRPr sz="2800" b="0" i="0" u="none" strike="noStrike" cap="none">
              <a:solidFill>
                <a:srgbClr val="333333"/>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14"/>
          <p:cNvSpPr txBox="1"/>
          <p:nvPr/>
        </p:nvSpPr>
        <p:spPr>
          <a:xfrm>
            <a:off x="177800" y="0"/>
            <a:ext cx="7429500" cy="457200"/>
          </a:xfrm>
          <a:prstGeom prst="rect">
            <a:avLst/>
          </a:prstGeom>
          <a:noFill/>
          <a:ln>
            <a:noFill/>
          </a:ln>
        </p:spPr>
        <p:txBody>
          <a:bodyPr spcFirstLastPara="1" wrap="square" lIns="72000" tIns="72000" rIns="0" bIns="0" anchor="ctr" anchorCtr="0">
            <a:noAutofit/>
          </a:bodyPr>
          <a:lstStyle/>
          <a:p>
            <a:pPr marL="0" marR="0" lvl="0" indent="0" algn="l" rtl="0">
              <a:spcBef>
                <a:spcPts val="0"/>
              </a:spcBef>
              <a:spcAft>
                <a:spcPts val="0"/>
              </a:spcAft>
              <a:buNone/>
            </a:pPr>
            <a:r>
              <a:rPr lang="ja-JP" sz="2400" b="1">
                <a:solidFill>
                  <a:srgbClr val="4D4D4D"/>
                </a:solidFill>
                <a:latin typeface="Meiryo"/>
                <a:ea typeface="Meiryo"/>
                <a:cs typeface="Meiryo"/>
                <a:sym typeface="Meiryo"/>
              </a:rPr>
              <a:t>４</a:t>
            </a:r>
            <a:r>
              <a:rPr lang="ja-JP" sz="2400" b="1" i="0" u="none" strike="noStrike" cap="none">
                <a:solidFill>
                  <a:srgbClr val="4D4D4D"/>
                </a:solidFill>
                <a:latin typeface="Meiryo"/>
                <a:ea typeface="Meiryo"/>
                <a:cs typeface="Meiryo"/>
                <a:sym typeface="Meiryo"/>
              </a:rPr>
              <a:t>. 環境認識（</a:t>
            </a:r>
            <a:r>
              <a:rPr lang="ja-JP" sz="2400" b="1">
                <a:solidFill>
                  <a:srgbClr val="4D4D4D"/>
                </a:solidFill>
                <a:latin typeface="Meiryo"/>
                <a:ea typeface="Meiryo"/>
                <a:cs typeface="Meiryo"/>
                <a:sym typeface="Meiryo"/>
              </a:rPr>
              <a:t>４</a:t>
            </a:r>
            <a:r>
              <a:rPr lang="ja-JP" sz="2400" b="1" i="0" u="none" strike="noStrike" cap="none">
                <a:solidFill>
                  <a:srgbClr val="4D4D4D"/>
                </a:solidFill>
                <a:latin typeface="Meiryo"/>
                <a:ea typeface="Meiryo"/>
                <a:cs typeface="Meiryo"/>
                <a:sym typeface="Meiryo"/>
              </a:rPr>
              <a:t>/</a:t>
            </a:r>
            <a:r>
              <a:rPr lang="ja-JP" sz="2400" b="1">
                <a:solidFill>
                  <a:srgbClr val="4D4D4D"/>
                </a:solidFill>
                <a:latin typeface="Meiryo"/>
                <a:ea typeface="Meiryo"/>
                <a:cs typeface="Meiryo"/>
                <a:sym typeface="Meiryo"/>
              </a:rPr>
              <a:t>４</a:t>
            </a:r>
            <a:r>
              <a:rPr lang="ja-JP" sz="2400" b="1" i="0" u="none" strike="noStrike" cap="none">
                <a:solidFill>
                  <a:srgbClr val="4D4D4D"/>
                </a:solidFill>
                <a:latin typeface="Meiryo"/>
                <a:ea typeface="Meiryo"/>
                <a:cs typeface="Meiryo"/>
                <a:sym typeface="Meiryo"/>
              </a:rPr>
              <a:t>）</a:t>
            </a:r>
            <a:endParaRPr/>
          </a:p>
        </p:txBody>
      </p:sp>
      <p:sp>
        <p:nvSpPr>
          <p:cNvPr id="107" name="Google Shape;107;p14"/>
          <p:cNvSpPr/>
          <p:nvPr/>
        </p:nvSpPr>
        <p:spPr>
          <a:xfrm>
            <a:off x="723014" y="1076608"/>
            <a:ext cx="7776000" cy="5349300"/>
          </a:xfrm>
          <a:prstGeom prst="rect">
            <a:avLst/>
          </a:prstGeom>
          <a:noFill/>
          <a:ln>
            <a:noFill/>
          </a:ln>
        </p:spPr>
        <p:txBody>
          <a:bodyPr spcFirstLastPara="1" wrap="square" lIns="36000" tIns="36000" rIns="36000" bIns="36000" anchor="t" anchorCtr="0">
            <a:noAutofit/>
          </a:bodyPr>
          <a:lstStyle/>
          <a:p>
            <a:pPr marL="0" lvl="0" indent="0" algn="l" rtl="0">
              <a:spcBef>
                <a:spcPts val="1200"/>
              </a:spcBef>
              <a:spcAft>
                <a:spcPts val="0"/>
              </a:spcAft>
              <a:buNone/>
            </a:pPr>
            <a:r>
              <a:rPr lang="ja-JP" sz="1500" b="1">
                <a:solidFill>
                  <a:srgbClr val="1C1C1C"/>
                </a:solidFill>
              </a:rPr>
              <a:t>MISA会員企業のコミュニケーション強化と情報伝達の課題</a:t>
            </a:r>
            <a:br>
              <a:rPr lang="ja-JP" b="1">
                <a:solidFill>
                  <a:srgbClr val="1C1C1C"/>
                </a:solidFill>
              </a:rPr>
            </a:br>
            <a:r>
              <a:rPr lang="ja-JP">
                <a:solidFill>
                  <a:srgbClr val="1C1C1C"/>
                </a:solidFill>
              </a:rPr>
              <a:t>ここ数年、MISAとして積極的に若手人材の登用を進めてきた結果、その成果が出始めてきたが、さらなるMISAの発展には、より一層、多様な若手人材の登用・育成が必要不可欠である。MISAが発信している情報は、委員会の人的なネットワークを介して伝わることが多いため、委員会に所属していないと有益な情報を入手しづらい。また、MISAの情報を入手できるのは、会員企業の代表者や各委員会メンバーに限定されており、会員企業の一般社員は、MISAの事業についてほとんど知る機会がないのが実態である。若手～中堅（一般社員）がMISAの活動情報に触れる機会が不足しており、事務局発信の会員向けMLが社内末端まで拡散されるかは、周知に限界がある。そのため、SNSやHPで会員企業or社員紹介記事／動画などを高頻度で継続した活動が必要となるが、これには予算と担当の確保という課題が伴う。また、イベントや研修会等で短時間でも周知の時間を確保するなどの情報発信が重要となる。</a:t>
            </a:r>
            <a:endParaRPr>
              <a:solidFill>
                <a:srgbClr val="1C1C1C"/>
              </a:solidFill>
            </a:endParaRPr>
          </a:p>
          <a:p>
            <a:pPr marL="0" lvl="0" indent="0" algn="l" rtl="0">
              <a:spcBef>
                <a:spcPts val="1200"/>
              </a:spcBef>
              <a:spcAft>
                <a:spcPts val="0"/>
              </a:spcAft>
              <a:buNone/>
            </a:pPr>
            <a:r>
              <a:rPr lang="ja-JP" sz="1500" b="1">
                <a:solidFill>
                  <a:srgbClr val="1C1C1C"/>
                </a:solidFill>
              </a:rPr>
              <a:t>MISAおよび会員企業の認知度向上</a:t>
            </a:r>
            <a:br>
              <a:rPr lang="ja-JP" b="1">
                <a:solidFill>
                  <a:srgbClr val="1C1C1C"/>
                </a:solidFill>
              </a:rPr>
            </a:br>
            <a:r>
              <a:rPr lang="ja-JP">
                <a:solidFill>
                  <a:srgbClr val="1C1C1C"/>
                </a:solidFill>
              </a:rPr>
              <a:t>学生は毎年入れ替わるため、教育機関（教員・職員）から継続的に情報を発してもらう仕組みを確立する必要があるが、現状ではその連携が不十分。Uターン・Iターン希望者への認知度も低い状況。首都圏をはじめとする他県在住者への直接的なアプローチは困難であるため、彼らが進学や就職で宮城を離れる前に、MISAや会員企業の存在を認知してもらうことが重要であるが充分な取り組みができてない状況。</a:t>
            </a:r>
            <a:endParaRPr>
              <a:solidFill>
                <a:srgbClr val="1C1C1C"/>
              </a:solidFill>
            </a:endParaRPr>
          </a:p>
        </p:txBody>
      </p:sp>
      <p:sp>
        <p:nvSpPr>
          <p:cNvPr id="108" name="Google Shape;108;p14"/>
          <p:cNvSpPr/>
          <p:nvPr/>
        </p:nvSpPr>
        <p:spPr>
          <a:xfrm>
            <a:off x="354231" y="548680"/>
            <a:ext cx="6610200" cy="419700"/>
          </a:xfrm>
          <a:prstGeom prst="rect">
            <a:avLst/>
          </a:prstGeom>
          <a:noFill/>
          <a:ln>
            <a:noFill/>
          </a:ln>
        </p:spPr>
        <p:txBody>
          <a:bodyPr spcFirstLastPara="1" wrap="square" lIns="36000" tIns="36000" rIns="36000" bIns="0" anchor="t" anchorCtr="0">
            <a:noAutofit/>
          </a:bodyPr>
          <a:lstStyle/>
          <a:p>
            <a:pPr marL="0" marR="0" lvl="0" indent="0" algn="l" rtl="0">
              <a:spcBef>
                <a:spcPts val="0"/>
              </a:spcBef>
              <a:spcAft>
                <a:spcPts val="0"/>
              </a:spcAft>
              <a:buClr>
                <a:schemeClr val="dk1"/>
              </a:buClr>
              <a:buSzPts val="2000"/>
              <a:buFont typeface="Noto Sans Symbols"/>
              <a:buNone/>
            </a:pPr>
            <a:r>
              <a:rPr lang="ja-JP" sz="2000" b="0" i="0" u="none" strike="noStrike" cap="none">
                <a:solidFill>
                  <a:srgbClr val="333333"/>
                </a:solidFill>
                <a:latin typeface="Arial"/>
                <a:ea typeface="Arial"/>
                <a:cs typeface="Arial"/>
                <a:sym typeface="Arial"/>
              </a:rPr>
              <a:t>（</a:t>
            </a:r>
            <a:r>
              <a:rPr lang="ja-JP" sz="2000">
                <a:solidFill>
                  <a:srgbClr val="333333"/>
                </a:solidFill>
              </a:rPr>
              <a:t>２</a:t>
            </a:r>
            <a:r>
              <a:rPr lang="ja-JP" sz="2000" b="0" i="0" u="none" strike="noStrike" cap="none">
                <a:solidFill>
                  <a:srgbClr val="333333"/>
                </a:solidFill>
                <a:latin typeface="Arial"/>
                <a:ea typeface="Arial"/>
                <a:cs typeface="Arial"/>
                <a:sym typeface="Arial"/>
              </a:rPr>
              <a:t>）　ＭＩＳＡに関する現状認識</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15"/>
          <p:cNvSpPr txBox="1"/>
          <p:nvPr/>
        </p:nvSpPr>
        <p:spPr>
          <a:xfrm>
            <a:off x="177800" y="0"/>
            <a:ext cx="7429500" cy="457200"/>
          </a:xfrm>
          <a:prstGeom prst="rect">
            <a:avLst/>
          </a:prstGeom>
          <a:noFill/>
          <a:ln>
            <a:noFill/>
          </a:ln>
        </p:spPr>
        <p:txBody>
          <a:bodyPr spcFirstLastPara="1" wrap="square" lIns="72000" tIns="72000" rIns="0" bIns="0" anchor="ctr" anchorCtr="0">
            <a:noAutofit/>
          </a:bodyPr>
          <a:lstStyle/>
          <a:p>
            <a:pPr marL="0" marR="0" lvl="0" indent="0" algn="l" rtl="0">
              <a:spcBef>
                <a:spcPts val="0"/>
              </a:spcBef>
              <a:spcAft>
                <a:spcPts val="0"/>
              </a:spcAft>
              <a:buNone/>
            </a:pPr>
            <a:r>
              <a:rPr lang="ja-JP" sz="2400" b="1">
                <a:solidFill>
                  <a:srgbClr val="4D4D4D"/>
                </a:solidFill>
                <a:latin typeface="Meiryo"/>
                <a:ea typeface="Meiryo"/>
                <a:cs typeface="Meiryo"/>
                <a:sym typeface="Meiryo"/>
              </a:rPr>
              <a:t>５</a:t>
            </a:r>
            <a:r>
              <a:rPr lang="ja-JP" sz="2400" b="1" i="0" u="none" strike="noStrike" cap="none">
                <a:solidFill>
                  <a:srgbClr val="4D4D4D"/>
                </a:solidFill>
                <a:latin typeface="Meiryo"/>
                <a:ea typeface="Meiryo"/>
                <a:cs typeface="Meiryo"/>
                <a:sym typeface="Meiryo"/>
              </a:rPr>
              <a:t>. MISAが取り組むべき課題</a:t>
            </a:r>
            <a:endParaRPr/>
          </a:p>
        </p:txBody>
      </p:sp>
      <p:sp>
        <p:nvSpPr>
          <p:cNvPr id="114" name="Google Shape;114;p15"/>
          <p:cNvSpPr/>
          <p:nvPr/>
        </p:nvSpPr>
        <p:spPr>
          <a:xfrm>
            <a:off x="733250" y="661725"/>
            <a:ext cx="7848000" cy="5001600"/>
          </a:xfrm>
          <a:prstGeom prst="rect">
            <a:avLst/>
          </a:prstGeom>
          <a:noFill/>
          <a:ln>
            <a:noFill/>
          </a:ln>
        </p:spPr>
        <p:txBody>
          <a:bodyPr spcFirstLastPara="1" wrap="square" lIns="36000" tIns="36000" rIns="36000" bIns="36000" anchor="t" anchorCtr="0">
            <a:noAutofit/>
          </a:bodyPr>
          <a:lstStyle/>
          <a:p>
            <a:pPr marL="0" lvl="0" indent="0" algn="just" rtl="0">
              <a:spcBef>
                <a:spcPts val="0"/>
              </a:spcBef>
              <a:spcAft>
                <a:spcPts val="0"/>
              </a:spcAft>
              <a:buNone/>
            </a:pPr>
            <a:r>
              <a:rPr lang="ja-JP" sz="1600" b="1">
                <a:solidFill>
                  <a:schemeClr val="dk1"/>
                </a:solidFill>
              </a:rPr>
              <a:t>ＭＩＳＡ組織・運営基盤の強化</a:t>
            </a:r>
            <a:endParaRPr sz="1600" b="1">
              <a:solidFill>
                <a:schemeClr val="dk1"/>
              </a:solidFill>
            </a:endParaRPr>
          </a:p>
          <a:p>
            <a:pPr marL="0" lvl="0" indent="0" algn="just" rtl="0">
              <a:spcBef>
                <a:spcPts val="0"/>
              </a:spcBef>
              <a:spcAft>
                <a:spcPts val="0"/>
              </a:spcAft>
              <a:buNone/>
            </a:pPr>
            <a:r>
              <a:rPr lang="ja-JP">
                <a:solidFill>
                  <a:schemeClr val="dk1"/>
                </a:solidFill>
              </a:rPr>
              <a:t>地元ＩＣＴ業界団体として、将来にわたって会員企業や地域貢献に積極的に応えていくために、安定した組織体制の構築を目指す。その為の各種施策や効果的な委員会組織運営への取組みが求められている。</a:t>
            </a:r>
            <a:endParaRPr>
              <a:solidFill>
                <a:schemeClr val="dk1"/>
              </a:solidFill>
            </a:endParaRPr>
          </a:p>
          <a:p>
            <a:pPr marL="457200" lvl="0" indent="0" algn="just" rtl="0">
              <a:spcBef>
                <a:spcPts val="0"/>
              </a:spcBef>
              <a:spcAft>
                <a:spcPts val="0"/>
              </a:spcAft>
              <a:buNone/>
            </a:pPr>
            <a:endParaRPr>
              <a:solidFill>
                <a:schemeClr val="dk1"/>
              </a:solidFill>
            </a:endParaRPr>
          </a:p>
          <a:p>
            <a:pPr marL="0" lvl="0" indent="0" algn="just" rtl="0">
              <a:spcBef>
                <a:spcPts val="0"/>
              </a:spcBef>
              <a:spcAft>
                <a:spcPts val="0"/>
              </a:spcAft>
              <a:buNone/>
            </a:pPr>
            <a:r>
              <a:rPr lang="ja-JP" sz="1600" b="1">
                <a:solidFill>
                  <a:schemeClr val="dk1"/>
                </a:solidFill>
              </a:rPr>
              <a:t>先進技術を活用できる教育支援</a:t>
            </a:r>
            <a:endParaRPr sz="1600" b="1">
              <a:solidFill>
                <a:schemeClr val="dk1"/>
              </a:solidFill>
            </a:endParaRPr>
          </a:p>
          <a:p>
            <a:pPr marL="0" lvl="0" indent="0" algn="just" rtl="0">
              <a:spcBef>
                <a:spcPts val="0"/>
              </a:spcBef>
              <a:spcAft>
                <a:spcPts val="0"/>
              </a:spcAft>
              <a:buNone/>
            </a:pPr>
            <a:r>
              <a:rPr lang="ja-JP">
                <a:solidFill>
                  <a:schemeClr val="dk1"/>
                </a:solidFill>
              </a:rPr>
              <a:t>人手不足への対応や働き方改革の推進もありデジタル技術の活用による生産性向上・ビジネス拡大への期待がある。また、新たなデジタル技術（ＡＩ、データアナリティクス、クラウド、ソーシャル技術など）の浸透により新たな価値を生み出すデジタルトランスフォーメーション（DX）による産業構造変革に対応できる人材育成が急務である。</a:t>
            </a:r>
            <a:endParaRPr>
              <a:solidFill>
                <a:schemeClr val="dk1"/>
              </a:solidFill>
            </a:endParaRPr>
          </a:p>
          <a:p>
            <a:pPr marL="457200" lvl="0" indent="0" algn="just" rtl="0">
              <a:spcBef>
                <a:spcPts val="0"/>
              </a:spcBef>
              <a:spcAft>
                <a:spcPts val="0"/>
              </a:spcAft>
              <a:buNone/>
            </a:pPr>
            <a:endParaRPr>
              <a:solidFill>
                <a:schemeClr val="dk1"/>
              </a:solidFill>
            </a:endParaRPr>
          </a:p>
          <a:p>
            <a:pPr marL="0" lvl="0" indent="0" algn="just" rtl="0">
              <a:spcBef>
                <a:spcPts val="0"/>
              </a:spcBef>
              <a:spcAft>
                <a:spcPts val="0"/>
              </a:spcAft>
              <a:buClr>
                <a:schemeClr val="dk1"/>
              </a:buClr>
              <a:buSzPts val="1100"/>
              <a:buFont typeface="Arial"/>
              <a:buNone/>
            </a:pPr>
            <a:r>
              <a:rPr lang="ja-JP" sz="1600" b="1">
                <a:solidFill>
                  <a:srgbClr val="1C1C1C"/>
                </a:solidFill>
              </a:rPr>
              <a:t>人材確保・育成支援</a:t>
            </a:r>
            <a:endParaRPr sz="1600" b="1">
              <a:solidFill>
                <a:schemeClr val="dk1"/>
              </a:solidFill>
            </a:endParaRPr>
          </a:p>
          <a:p>
            <a:pPr marL="0" lvl="0" indent="0" algn="just" rtl="0">
              <a:spcBef>
                <a:spcPts val="0"/>
              </a:spcBef>
              <a:spcAft>
                <a:spcPts val="0"/>
              </a:spcAft>
              <a:buNone/>
            </a:pPr>
            <a:r>
              <a:rPr lang="ja-JP">
                <a:solidFill>
                  <a:schemeClr val="dk1"/>
                </a:solidFill>
              </a:rPr>
              <a:t>ICT人材不足の深刻化と生成AI等の技術革新による需要構造の変化に対し、従来の画一的な手法では対応が困難となっている。そのため、MISAは施策を抜本的に転換し、先端技術（生成AI・セキュリティ等）のリスキリング支援や次世代リーダー育成を通じて「人材の質」を向上させるとともに、通年採用やリファラル採用といった多角的なチャネルの導入、学生と深く向き合う少人数制イベントへのシフト、さらにはグローバル人材やUIJターンの活用を強力に推進することで、地域全体の採用力向上と人材定着を確実に図る必要がある。また通年採用の本格化は、学生にとっても企業にとっても新たな課題を生む可能性がある。特に、通年採用者の育成・教育は、従来の「一括採用・一斉研修」モデルが通用しなくなるため、教育の方向性を考える必要がある。</a:t>
            </a:r>
            <a:endParaRPr>
              <a:solidFill>
                <a:schemeClr val="dk1"/>
              </a:solidFill>
            </a:endParaRPr>
          </a:p>
          <a:p>
            <a:pPr marL="457200" lvl="0" indent="0" algn="just" rtl="0">
              <a:spcBef>
                <a:spcPts val="0"/>
              </a:spcBef>
              <a:spcAft>
                <a:spcPts val="0"/>
              </a:spcAft>
              <a:buNone/>
            </a:pPr>
            <a:endParaRPr>
              <a:solidFill>
                <a:schemeClr val="dk1"/>
              </a:solidFill>
            </a:endParaRPr>
          </a:p>
          <a:p>
            <a:pPr marL="0" lvl="0" indent="0" algn="just" rtl="0">
              <a:spcBef>
                <a:spcPts val="0"/>
              </a:spcBef>
              <a:spcAft>
                <a:spcPts val="0"/>
              </a:spcAft>
              <a:buNone/>
            </a:pPr>
            <a:r>
              <a:rPr lang="ja-JP" sz="1600" b="1">
                <a:solidFill>
                  <a:schemeClr val="dk1"/>
                </a:solidFill>
              </a:rPr>
              <a:t>会員企業の活力向上とコミュニケーション強化</a:t>
            </a:r>
            <a:endParaRPr sz="1600" b="1">
              <a:solidFill>
                <a:schemeClr val="dk1"/>
              </a:solidFill>
            </a:endParaRPr>
          </a:p>
          <a:p>
            <a:pPr marL="0" lvl="0" indent="0" algn="just" rtl="0">
              <a:spcBef>
                <a:spcPts val="0"/>
              </a:spcBef>
              <a:spcAft>
                <a:spcPts val="0"/>
              </a:spcAft>
              <a:buNone/>
            </a:pPr>
            <a:r>
              <a:rPr lang="ja-JP">
                <a:solidFill>
                  <a:schemeClr val="dk1"/>
                </a:solidFill>
              </a:rPr>
              <a:t>経営基盤強化に役立つ最新の技術情報や有用な経営情報などの会員向け事業サービス（教育研修・福利厚生など）による会員企業の活力向上や、会員企業間のコミュニケーション強化による継続的な経営基盤強化策が求められており、会員企業の多くの社員に情報を届ける取り組みが必要である。</a:t>
            </a:r>
            <a:endParaRPr>
              <a:solidFill>
                <a:schemeClr val="dk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16"/>
          <p:cNvSpPr txBox="1"/>
          <p:nvPr/>
        </p:nvSpPr>
        <p:spPr>
          <a:xfrm>
            <a:off x="177800" y="0"/>
            <a:ext cx="7429500" cy="457200"/>
          </a:xfrm>
          <a:prstGeom prst="rect">
            <a:avLst/>
          </a:prstGeom>
          <a:noFill/>
          <a:ln>
            <a:noFill/>
          </a:ln>
        </p:spPr>
        <p:txBody>
          <a:bodyPr spcFirstLastPara="1" wrap="square" lIns="72000" tIns="72000" rIns="0" bIns="0" anchor="ctr" anchorCtr="0">
            <a:noAutofit/>
          </a:bodyPr>
          <a:lstStyle/>
          <a:p>
            <a:pPr marL="0" marR="0" lvl="0" indent="0" algn="l" rtl="0">
              <a:spcBef>
                <a:spcPts val="0"/>
              </a:spcBef>
              <a:spcAft>
                <a:spcPts val="0"/>
              </a:spcAft>
              <a:buNone/>
            </a:pPr>
            <a:r>
              <a:rPr lang="ja-JP" sz="2400" b="1">
                <a:solidFill>
                  <a:srgbClr val="4D4D4D"/>
                </a:solidFill>
                <a:latin typeface="Meiryo"/>
                <a:ea typeface="Meiryo"/>
                <a:cs typeface="Meiryo"/>
                <a:sym typeface="Meiryo"/>
              </a:rPr>
              <a:t>５</a:t>
            </a:r>
            <a:r>
              <a:rPr lang="ja-JP" sz="2400" b="1" i="0" u="none" strike="noStrike" cap="none">
                <a:solidFill>
                  <a:srgbClr val="4D4D4D"/>
                </a:solidFill>
                <a:latin typeface="Meiryo"/>
                <a:ea typeface="Meiryo"/>
                <a:cs typeface="Meiryo"/>
                <a:sym typeface="Meiryo"/>
              </a:rPr>
              <a:t>. MISAが取り組むべき課題</a:t>
            </a:r>
            <a:endParaRPr/>
          </a:p>
        </p:txBody>
      </p:sp>
      <p:sp>
        <p:nvSpPr>
          <p:cNvPr id="120" name="Google Shape;120;p16"/>
          <p:cNvSpPr/>
          <p:nvPr/>
        </p:nvSpPr>
        <p:spPr>
          <a:xfrm>
            <a:off x="733250" y="661725"/>
            <a:ext cx="7848000" cy="5001600"/>
          </a:xfrm>
          <a:prstGeom prst="rect">
            <a:avLst/>
          </a:prstGeom>
          <a:noFill/>
          <a:ln>
            <a:noFill/>
          </a:ln>
        </p:spPr>
        <p:txBody>
          <a:bodyPr spcFirstLastPara="1" wrap="square" lIns="36000" tIns="36000" rIns="36000" bIns="36000" anchor="t" anchorCtr="0">
            <a:noAutofit/>
          </a:bodyPr>
          <a:lstStyle/>
          <a:p>
            <a:pPr marL="0" lvl="0" indent="0" algn="just" rtl="0">
              <a:spcBef>
                <a:spcPts val="0"/>
              </a:spcBef>
              <a:spcAft>
                <a:spcPts val="0"/>
              </a:spcAft>
              <a:buNone/>
            </a:pPr>
            <a:r>
              <a:rPr lang="ja-JP" sz="1600" b="1">
                <a:solidFill>
                  <a:schemeClr val="dk1"/>
                </a:solidFill>
              </a:rPr>
              <a:t>みやぎのＩＣＴ業界の魅力向上</a:t>
            </a:r>
            <a:endParaRPr sz="1600" b="1">
              <a:solidFill>
                <a:schemeClr val="dk1"/>
              </a:solidFill>
            </a:endParaRPr>
          </a:p>
          <a:p>
            <a:pPr marL="0" lvl="0" indent="0" algn="just" rtl="0">
              <a:spcBef>
                <a:spcPts val="0"/>
              </a:spcBef>
              <a:spcAft>
                <a:spcPts val="0"/>
              </a:spcAft>
              <a:buNone/>
            </a:pPr>
            <a:r>
              <a:rPr lang="ja-JP">
                <a:solidFill>
                  <a:schemeClr val="dk1"/>
                </a:solidFill>
              </a:rPr>
              <a:t>前述のＩＴ人材推計やデジタルシフトによる産業構造の変革時代に対応できる人材不足は深刻な状況にあり、ＩＣＴ業界の魅力向上に努め、地元みやぎで働く人材の確保が急務である。</a:t>
            </a:r>
            <a:endParaRPr>
              <a:solidFill>
                <a:schemeClr val="dk1"/>
              </a:solidFill>
            </a:endParaRPr>
          </a:p>
          <a:p>
            <a:pPr marL="457200" lvl="0" indent="0" algn="just" rtl="0">
              <a:spcBef>
                <a:spcPts val="0"/>
              </a:spcBef>
              <a:spcAft>
                <a:spcPts val="0"/>
              </a:spcAft>
              <a:buNone/>
            </a:pPr>
            <a:endParaRPr>
              <a:solidFill>
                <a:schemeClr val="dk1"/>
              </a:solidFill>
            </a:endParaRPr>
          </a:p>
          <a:p>
            <a:pPr marL="0" lvl="0" indent="0" algn="just" rtl="0">
              <a:spcBef>
                <a:spcPts val="0"/>
              </a:spcBef>
              <a:spcAft>
                <a:spcPts val="0"/>
              </a:spcAft>
              <a:buNone/>
            </a:pPr>
            <a:r>
              <a:rPr lang="ja-JP" sz="1600" b="1">
                <a:solidFill>
                  <a:schemeClr val="dk1"/>
                </a:solidFill>
              </a:rPr>
              <a:t>地域ＩＣＴ利活用を推進し地域振興を推進</a:t>
            </a:r>
            <a:endParaRPr sz="1600" b="1">
              <a:solidFill>
                <a:schemeClr val="dk1"/>
              </a:solidFill>
            </a:endParaRPr>
          </a:p>
          <a:p>
            <a:pPr marL="0" lvl="0" indent="0" algn="just" rtl="0">
              <a:spcBef>
                <a:spcPts val="0"/>
              </a:spcBef>
              <a:spcAft>
                <a:spcPts val="0"/>
              </a:spcAft>
              <a:buNone/>
            </a:pPr>
            <a:r>
              <a:rPr lang="ja-JP">
                <a:solidFill>
                  <a:schemeClr val="dk1"/>
                </a:solidFill>
              </a:rPr>
              <a:t>地域ＩＣＴ利活用促進をうたいながらも、地元企業に対してＩＣＴ利活用を推進できていない。地元企業の経営体質強化に向けて積極的なＩＣＴ活用策を推進し地域振興策が求められている。</a:t>
            </a:r>
            <a:endParaRPr>
              <a:solidFill>
                <a:schemeClr val="dk1"/>
              </a:solidFill>
            </a:endParaRPr>
          </a:p>
          <a:p>
            <a:pPr marL="457200" lvl="0" indent="0" algn="just" rtl="0">
              <a:spcBef>
                <a:spcPts val="0"/>
              </a:spcBef>
              <a:spcAft>
                <a:spcPts val="0"/>
              </a:spcAft>
              <a:buNone/>
            </a:pPr>
            <a:endParaRPr>
              <a:solidFill>
                <a:schemeClr val="dk1"/>
              </a:solidFill>
            </a:endParaRPr>
          </a:p>
          <a:p>
            <a:pPr marL="0" lvl="0" indent="0" algn="just" rtl="0">
              <a:spcBef>
                <a:spcPts val="0"/>
              </a:spcBef>
              <a:spcAft>
                <a:spcPts val="0"/>
              </a:spcAft>
              <a:buNone/>
            </a:pPr>
            <a:r>
              <a:rPr lang="ja-JP" sz="1600" b="1">
                <a:solidFill>
                  <a:schemeClr val="dk1"/>
                </a:solidFill>
              </a:rPr>
              <a:t>政策提言によるＭＩＳＡのプレゼンス向上</a:t>
            </a:r>
            <a:endParaRPr sz="1600" b="1">
              <a:solidFill>
                <a:schemeClr val="dk1"/>
              </a:solidFill>
            </a:endParaRPr>
          </a:p>
          <a:p>
            <a:pPr marL="0" lvl="0" indent="0" algn="just" rtl="0">
              <a:spcBef>
                <a:spcPts val="0"/>
              </a:spcBef>
              <a:spcAft>
                <a:spcPts val="0"/>
              </a:spcAft>
              <a:buNone/>
            </a:pPr>
            <a:r>
              <a:rPr lang="ja-JP">
                <a:solidFill>
                  <a:schemeClr val="dk1"/>
                </a:solidFill>
              </a:rPr>
              <a:t>今後も地域ＩＣＴ業界団体として、東北経済産業局、東北総合通信局、宮城県、仙台市の関係当局と良好な協力関係を構築し、現状把握、課題抽出した上でＭＩＳＡから議会に対して効果的な政策提言や協同企画提案等定期的なを働きかけが必要となっている。</a:t>
            </a:r>
            <a:endParaRPr>
              <a:solidFill>
                <a:schemeClr val="dk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17"/>
          <p:cNvSpPr txBox="1"/>
          <p:nvPr/>
        </p:nvSpPr>
        <p:spPr>
          <a:xfrm>
            <a:off x="177800" y="0"/>
            <a:ext cx="7429500" cy="457200"/>
          </a:xfrm>
          <a:prstGeom prst="rect">
            <a:avLst/>
          </a:prstGeom>
          <a:noFill/>
          <a:ln>
            <a:noFill/>
          </a:ln>
        </p:spPr>
        <p:txBody>
          <a:bodyPr spcFirstLastPara="1" wrap="square" lIns="72000" tIns="72000" rIns="0" bIns="0" anchor="ctr" anchorCtr="0">
            <a:noAutofit/>
          </a:bodyPr>
          <a:lstStyle/>
          <a:p>
            <a:pPr marL="0" marR="0" lvl="0" indent="0" algn="l" rtl="0">
              <a:spcBef>
                <a:spcPts val="0"/>
              </a:spcBef>
              <a:spcAft>
                <a:spcPts val="0"/>
              </a:spcAft>
              <a:buNone/>
            </a:pPr>
            <a:r>
              <a:rPr lang="ja-JP" sz="2400" b="1">
                <a:solidFill>
                  <a:schemeClr val="dk1"/>
                </a:solidFill>
                <a:latin typeface="Meiryo"/>
                <a:ea typeface="Meiryo"/>
                <a:cs typeface="Meiryo"/>
                <a:sym typeface="Meiryo"/>
              </a:rPr>
              <a:t>６</a:t>
            </a:r>
            <a:r>
              <a:rPr lang="ja-JP" sz="2400" b="1" i="0" u="none" strike="noStrike" cap="none">
                <a:solidFill>
                  <a:schemeClr val="dk1"/>
                </a:solidFill>
                <a:latin typeface="Meiryo"/>
                <a:ea typeface="Meiryo"/>
                <a:cs typeface="Meiryo"/>
                <a:sym typeface="Meiryo"/>
              </a:rPr>
              <a:t>.課題解決に向けた当面の施策</a:t>
            </a:r>
            <a:endParaRPr>
              <a:solidFill>
                <a:schemeClr val="dk1"/>
              </a:solidFill>
            </a:endParaRPr>
          </a:p>
        </p:txBody>
      </p:sp>
      <p:sp>
        <p:nvSpPr>
          <p:cNvPr id="126" name="Google Shape;126;p17"/>
          <p:cNvSpPr/>
          <p:nvPr/>
        </p:nvSpPr>
        <p:spPr>
          <a:xfrm>
            <a:off x="437800" y="733300"/>
            <a:ext cx="8174400" cy="5547300"/>
          </a:xfrm>
          <a:prstGeom prst="rect">
            <a:avLst/>
          </a:prstGeom>
          <a:noFill/>
          <a:ln>
            <a:noFill/>
          </a:ln>
        </p:spPr>
        <p:txBody>
          <a:bodyPr spcFirstLastPara="1" wrap="square" lIns="36000" tIns="36000" rIns="36000" bIns="36000" anchor="t" anchorCtr="0">
            <a:noAutofit/>
          </a:bodyPr>
          <a:lstStyle/>
          <a:p>
            <a:pPr marL="0" lvl="0" indent="0" algn="just" rtl="0">
              <a:spcBef>
                <a:spcPts val="0"/>
              </a:spcBef>
              <a:spcAft>
                <a:spcPts val="0"/>
              </a:spcAft>
              <a:buSzPts val="1100"/>
              <a:buNone/>
            </a:pPr>
            <a:r>
              <a:rPr lang="ja-JP" sz="1600" b="1">
                <a:solidFill>
                  <a:srgbClr val="1C1C1C"/>
                </a:solidFill>
              </a:rPr>
              <a:t>ＭＩＳＡ組織・運営基盤の強化</a:t>
            </a:r>
            <a:endParaRPr sz="1600" b="1">
              <a:solidFill>
                <a:srgbClr val="1C1C1C"/>
              </a:solidFill>
            </a:endParaRPr>
          </a:p>
          <a:p>
            <a:pPr marL="0" lvl="0" indent="0" algn="just" rtl="0">
              <a:spcBef>
                <a:spcPts val="0"/>
              </a:spcBef>
              <a:spcAft>
                <a:spcPts val="0"/>
              </a:spcAft>
              <a:buSzPts val="1100"/>
              <a:buNone/>
            </a:pPr>
            <a:r>
              <a:rPr lang="ja-JP">
                <a:solidFill>
                  <a:srgbClr val="1C1C1C"/>
                </a:solidFill>
              </a:rPr>
              <a:t>現在行われている会員企業向けの各事業の再評価・再検討・追加検討を行い、協会事業運営をより進化させ、限られた予算の中でより一層会員企業への貢献・効果が高いものにする。</a:t>
            </a:r>
            <a:endParaRPr>
              <a:solidFill>
                <a:srgbClr val="1C1C1C"/>
              </a:solidFill>
            </a:endParaRPr>
          </a:p>
          <a:p>
            <a:pPr marL="0" lvl="0" indent="0" algn="just" rtl="0">
              <a:spcBef>
                <a:spcPts val="0"/>
              </a:spcBef>
              <a:spcAft>
                <a:spcPts val="0"/>
              </a:spcAft>
              <a:buSzPts val="1100"/>
              <a:buNone/>
            </a:pPr>
            <a:r>
              <a:rPr lang="ja-JP">
                <a:solidFill>
                  <a:srgbClr val="1C1C1C"/>
                </a:solidFill>
              </a:rPr>
              <a:t>また委員会組織運営には継続的に組織改革を推進する。</a:t>
            </a:r>
            <a:endParaRPr>
              <a:solidFill>
                <a:srgbClr val="1C1C1C"/>
              </a:solidFill>
            </a:endParaRPr>
          </a:p>
          <a:p>
            <a:pPr marL="0" lvl="0" indent="0" algn="just" rtl="0">
              <a:spcBef>
                <a:spcPts val="0"/>
              </a:spcBef>
              <a:spcAft>
                <a:spcPts val="0"/>
              </a:spcAft>
              <a:buSzPts val="1100"/>
              <a:buNone/>
            </a:pPr>
            <a:endParaRPr>
              <a:solidFill>
                <a:srgbClr val="1C1C1C"/>
              </a:solidFill>
            </a:endParaRPr>
          </a:p>
          <a:p>
            <a:pPr marL="0" lvl="0" indent="0" algn="just" rtl="0">
              <a:spcBef>
                <a:spcPts val="0"/>
              </a:spcBef>
              <a:spcAft>
                <a:spcPts val="0"/>
              </a:spcAft>
              <a:buSzPts val="1100"/>
              <a:buNone/>
            </a:pPr>
            <a:r>
              <a:rPr lang="ja-JP" sz="1600" b="1">
                <a:solidFill>
                  <a:srgbClr val="1C1C1C"/>
                </a:solidFill>
              </a:rPr>
              <a:t>人材確保・育成支援</a:t>
            </a:r>
            <a:endParaRPr sz="1600" b="1">
              <a:solidFill>
                <a:srgbClr val="1C1C1C"/>
              </a:solidFill>
            </a:endParaRPr>
          </a:p>
          <a:p>
            <a:pPr marL="0" lvl="0" indent="0" algn="just" rtl="0">
              <a:spcBef>
                <a:spcPts val="0"/>
              </a:spcBef>
              <a:spcAft>
                <a:spcPts val="0"/>
              </a:spcAft>
              <a:buSzPts val="1100"/>
              <a:buNone/>
            </a:pPr>
            <a:r>
              <a:rPr lang="ja-JP">
                <a:solidFill>
                  <a:srgbClr val="1C1C1C"/>
                </a:solidFill>
              </a:rPr>
              <a:t>ICT人材不足の深刻化と、AIなどの技術高度化による人材需要構造の変化へ戦略的に対応する。</a:t>
            </a:r>
            <a:endParaRPr>
              <a:solidFill>
                <a:srgbClr val="1C1C1C"/>
              </a:solidFill>
            </a:endParaRPr>
          </a:p>
          <a:p>
            <a:pPr marL="0" lvl="0" indent="0" algn="just" rtl="0">
              <a:spcBef>
                <a:spcPts val="0"/>
              </a:spcBef>
              <a:spcAft>
                <a:spcPts val="0"/>
              </a:spcAft>
              <a:buSzPts val="1100"/>
              <a:buNone/>
            </a:pPr>
            <a:r>
              <a:rPr lang="ja-JP">
                <a:solidFill>
                  <a:srgbClr val="1C1C1C"/>
                </a:solidFill>
              </a:rPr>
              <a:t>MISAは、この課題解決に向けた施策を抜本的に転換し、「量」と「質」の両面から地域ICT産業の人材基盤を強化する。</a:t>
            </a:r>
            <a:endParaRPr>
              <a:solidFill>
                <a:srgbClr val="1C1C1C"/>
              </a:solidFill>
            </a:endParaRPr>
          </a:p>
          <a:p>
            <a:pPr marL="0" lvl="0" indent="0" algn="just" rtl="0">
              <a:spcBef>
                <a:spcPts val="0"/>
              </a:spcBef>
              <a:spcAft>
                <a:spcPts val="0"/>
              </a:spcAft>
              <a:buSzPts val="1100"/>
              <a:buNone/>
            </a:pPr>
            <a:r>
              <a:rPr lang="ja-JP">
                <a:solidFill>
                  <a:srgbClr val="1C1C1C"/>
                </a:solidFill>
              </a:rPr>
              <a:t>育成面では、生成AI対応の専門研修、データ分析、セキュリティ技術に関する最新プログラムを継続的に提供し、社員のリスキリング・アップスキリングを支援する。また、企業の成長を担う将来のリーダー・経営層育成に取り組む。</a:t>
            </a:r>
            <a:endParaRPr>
              <a:solidFill>
                <a:srgbClr val="1C1C1C"/>
              </a:solidFill>
            </a:endParaRPr>
          </a:p>
          <a:p>
            <a:pPr marL="0" lvl="0" indent="0" algn="just" rtl="0">
              <a:spcBef>
                <a:spcPts val="0"/>
              </a:spcBef>
              <a:spcAft>
                <a:spcPts val="0"/>
              </a:spcAft>
              <a:buSzPts val="1100"/>
              <a:buNone/>
            </a:pPr>
            <a:r>
              <a:rPr lang="ja-JP">
                <a:solidFill>
                  <a:srgbClr val="1C1C1C"/>
                </a:solidFill>
              </a:rPr>
              <a:t>確保面では、採用市場の長期化と多様化に対応するため、Webサイト、インターンシップに加え、通年採用、リファラル採用など多角的なチャネルを導入する。</a:t>
            </a:r>
            <a:endParaRPr>
              <a:solidFill>
                <a:srgbClr val="1C1C1C"/>
              </a:solidFill>
            </a:endParaRPr>
          </a:p>
          <a:p>
            <a:pPr marL="0" lvl="0" indent="0" algn="just" rtl="0">
              <a:spcBef>
                <a:spcPts val="0"/>
              </a:spcBef>
              <a:spcAft>
                <a:spcPts val="0"/>
              </a:spcAft>
              <a:buSzPts val="1100"/>
              <a:buNone/>
            </a:pPr>
            <a:r>
              <a:rPr lang="ja-JP">
                <a:solidFill>
                  <a:srgbClr val="1C1C1C"/>
                </a:solidFill>
              </a:rPr>
              <a:t>大規模イベントから学生と深く向き合う少人数制イベントへ戦略を転換し、UIJターン促進やグローバル人材活用を強化する。さらに、ポータルサイトをキャリア支援の場へと進化させ、採用担当者向けスキルアップ研修を実施することで、地域全体としての採用力向上と人材の定着を確実に推進する。</a:t>
            </a:r>
            <a:endParaRPr>
              <a:solidFill>
                <a:srgbClr val="1C1C1C"/>
              </a:solidFill>
            </a:endParaRPr>
          </a:p>
          <a:p>
            <a:pPr marL="0" lvl="0" indent="0" algn="just" rtl="0">
              <a:spcBef>
                <a:spcPts val="0"/>
              </a:spcBef>
              <a:spcAft>
                <a:spcPts val="0"/>
              </a:spcAft>
              <a:buSzPts val="1100"/>
              <a:buNone/>
            </a:pPr>
            <a:endParaRPr>
              <a:solidFill>
                <a:srgbClr val="1C1C1C"/>
              </a:solidFill>
            </a:endParaRPr>
          </a:p>
          <a:p>
            <a:pPr marL="0" lvl="0" indent="0" algn="just" rtl="0">
              <a:spcBef>
                <a:spcPts val="0"/>
              </a:spcBef>
              <a:spcAft>
                <a:spcPts val="0"/>
              </a:spcAft>
              <a:buSzPts val="1100"/>
              <a:buNone/>
            </a:pPr>
            <a:r>
              <a:rPr lang="ja-JP" sz="1600" b="1">
                <a:solidFill>
                  <a:srgbClr val="1C1C1C"/>
                </a:solidFill>
              </a:rPr>
              <a:t>先進技術を活用できる教育支援</a:t>
            </a:r>
            <a:endParaRPr sz="1600" b="1">
              <a:solidFill>
                <a:srgbClr val="1C1C1C"/>
              </a:solidFill>
            </a:endParaRPr>
          </a:p>
          <a:p>
            <a:pPr marL="0" lvl="0" indent="0" algn="just" rtl="0">
              <a:spcBef>
                <a:spcPts val="0"/>
              </a:spcBef>
              <a:spcAft>
                <a:spcPts val="0"/>
              </a:spcAft>
              <a:buSzPts val="1100"/>
              <a:buNone/>
            </a:pPr>
            <a:r>
              <a:rPr lang="ja-JP">
                <a:solidFill>
                  <a:srgbClr val="1C1C1C"/>
                </a:solidFill>
              </a:rPr>
              <a:t>先進技術（ＡＩ、データアナリティクス、情報セキュリティなど）を活用できるエンジニア育成が他地域と比べ遅れている。今後、確実に進展する先進技術によって産業構造の変革に対応できる高度ＩCＴ人材を教育機関と連携し育成に取り組む。また、人材確保を支える基礎教育の支援と継続的かつ横断的な教育支援策に取り組む。</a:t>
            </a:r>
            <a:endParaRPr>
              <a:solidFill>
                <a:srgbClr val="1C1C1C"/>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18"/>
          <p:cNvSpPr/>
          <p:nvPr/>
        </p:nvSpPr>
        <p:spPr>
          <a:xfrm>
            <a:off x="492225" y="584176"/>
            <a:ext cx="8174400" cy="5943300"/>
          </a:xfrm>
          <a:prstGeom prst="rect">
            <a:avLst/>
          </a:prstGeom>
          <a:noFill/>
          <a:ln>
            <a:noFill/>
          </a:ln>
        </p:spPr>
        <p:txBody>
          <a:bodyPr spcFirstLastPara="1" wrap="square" lIns="36000" tIns="36000" rIns="36000" bIns="36000" anchor="t" anchorCtr="0">
            <a:noAutofit/>
          </a:bodyPr>
          <a:lstStyle/>
          <a:p>
            <a:pPr marL="0" lvl="0" indent="0" algn="just" rtl="0">
              <a:spcBef>
                <a:spcPts val="0"/>
              </a:spcBef>
              <a:spcAft>
                <a:spcPts val="0"/>
              </a:spcAft>
              <a:buSzPts val="1100"/>
              <a:buNone/>
            </a:pPr>
            <a:r>
              <a:rPr lang="ja-JP" sz="1600" b="1">
                <a:solidFill>
                  <a:srgbClr val="1C1C1C"/>
                </a:solidFill>
              </a:rPr>
              <a:t>会員企業の活力向上とコミュニケーション強化</a:t>
            </a:r>
            <a:endParaRPr sz="1600" b="1">
              <a:solidFill>
                <a:srgbClr val="1C1C1C"/>
              </a:solidFill>
            </a:endParaRPr>
          </a:p>
          <a:p>
            <a:pPr marL="0" lvl="0" indent="0" algn="just" rtl="0">
              <a:spcBef>
                <a:spcPts val="0"/>
              </a:spcBef>
              <a:spcAft>
                <a:spcPts val="0"/>
              </a:spcAft>
              <a:buSzPts val="1100"/>
              <a:buNone/>
            </a:pPr>
            <a:r>
              <a:rPr lang="ja-JP">
                <a:solidFill>
                  <a:srgbClr val="1C1C1C"/>
                </a:solidFill>
              </a:rPr>
              <a:t>コロナによる影響により対面による委員会活動や事業活動をおこなう機会が著しく減少してきたが、コロナ影響も無くなり、今後においては会員向けサービス（教育研修、福利厚生）などを通じて会員間のコミュニケーションを活性化させる。また、会員に向けて、時代の変化に合わせた最新の技術・経営情報の提供をおこなっていくと共に、会員企業のプレゼンス向上をはかるため外部に向けても事業活動の情報発信などを積極的におこなっていく。</a:t>
            </a:r>
            <a:endParaRPr>
              <a:solidFill>
                <a:srgbClr val="1C1C1C"/>
              </a:solidFill>
            </a:endParaRPr>
          </a:p>
          <a:p>
            <a:pPr marL="0" lvl="0" indent="0" algn="just" rtl="0">
              <a:spcBef>
                <a:spcPts val="0"/>
              </a:spcBef>
              <a:spcAft>
                <a:spcPts val="0"/>
              </a:spcAft>
              <a:buSzPts val="1100"/>
              <a:buNone/>
            </a:pPr>
            <a:endParaRPr>
              <a:solidFill>
                <a:srgbClr val="1C1C1C"/>
              </a:solidFill>
            </a:endParaRPr>
          </a:p>
          <a:p>
            <a:pPr marL="0" lvl="0" indent="0" algn="just" rtl="0">
              <a:spcBef>
                <a:spcPts val="0"/>
              </a:spcBef>
              <a:spcAft>
                <a:spcPts val="0"/>
              </a:spcAft>
              <a:buSzPts val="1100"/>
              <a:buNone/>
            </a:pPr>
            <a:r>
              <a:rPr lang="ja-JP" sz="1600" b="1">
                <a:solidFill>
                  <a:srgbClr val="1C1C1C"/>
                </a:solidFill>
              </a:rPr>
              <a:t>みやぎのＩＣＴ業界の魅力向上</a:t>
            </a:r>
            <a:endParaRPr sz="1600" b="1">
              <a:solidFill>
                <a:srgbClr val="1C1C1C"/>
              </a:solidFill>
            </a:endParaRPr>
          </a:p>
          <a:p>
            <a:pPr marL="0" lvl="0" indent="0" algn="just" rtl="0">
              <a:spcBef>
                <a:spcPts val="0"/>
              </a:spcBef>
              <a:spcAft>
                <a:spcPts val="0"/>
              </a:spcAft>
              <a:buSzPts val="1100"/>
              <a:buNone/>
            </a:pPr>
            <a:r>
              <a:rPr lang="ja-JP">
                <a:solidFill>
                  <a:srgbClr val="1C1C1C"/>
                </a:solidFill>
              </a:rPr>
              <a:t>ＩＣＴ業界は、有望な職業と認識されており、就職志望者は増加傾向にあるが、まだまだその魅力の認知度は低い。これまでの教育機関との取り組みにより一定の効果をあげているが、今後もより一層教育機関と連携し就職を控えた学生・生徒への啓蒙活動により宮城で働くことの魅力度向上に取り組む。</a:t>
            </a:r>
            <a:endParaRPr>
              <a:solidFill>
                <a:srgbClr val="1C1C1C"/>
              </a:solidFill>
            </a:endParaRPr>
          </a:p>
          <a:p>
            <a:pPr marL="0" lvl="0" indent="0" algn="just" rtl="0">
              <a:spcBef>
                <a:spcPts val="0"/>
              </a:spcBef>
              <a:spcAft>
                <a:spcPts val="0"/>
              </a:spcAft>
              <a:buSzPts val="1100"/>
              <a:buNone/>
            </a:pPr>
            <a:endParaRPr>
              <a:solidFill>
                <a:srgbClr val="1C1C1C"/>
              </a:solidFill>
            </a:endParaRPr>
          </a:p>
          <a:p>
            <a:pPr marL="0" lvl="0" indent="0" algn="just" rtl="0">
              <a:spcBef>
                <a:spcPts val="0"/>
              </a:spcBef>
              <a:spcAft>
                <a:spcPts val="0"/>
              </a:spcAft>
              <a:buSzPts val="1100"/>
              <a:buNone/>
            </a:pPr>
            <a:r>
              <a:rPr lang="ja-JP" sz="1600" b="1">
                <a:solidFill>
                  <a:srgbClr val="1C1C1C"/>
                </a:solidFill>
              </a:rPr>
              <a:t>地域ＩＣＴ利活用を推進し地域振興を推進</a:t>
            </a:r>
            <a:endParaRPr sz="1600" b="1">
              <a:solidFill>
                <a:srgbClr val="1C1C1C"/>
              </a:solidFill>
            </a:endParaRPr>
          </a:p>
          <a:p>
            <a:pPr marL="0" lvl="0" indent="0" algn="just" rtl="0">
              <a:spcBef>
                <a:spcPts val="0"/>
              </a:spcBef>
              <a:spcAft>
                <a:spcPts val="0"/>
              </a:spcAft>
              <a:buSzPts val="1100"/>
              <a:buNone/>
            </a:pPr>
            <a:r>
              <a:rPr lang="ja-JP">
                <a:solidFill>
                  <a:srgbClr val="1C1C1C"/>
                </a:solidFill>
              </a:rPr>
              <a:t>地元企業が加速するＤＸによる産業構造変革に対して積極的なＩＴ活用策を産・学・官・他団体との連携しながら事業共創策、研究開発支援策に取り組む。</a:t>
            </a:r>
            <a:endParaRPr>
              <a:solidFill>
                <a:srgbClr val="1C1C1C"/>
              </a:solidFill>
            </a:endParaRPr>
          </a:p>
          <a:p>
            <a:pPr marL="0" lvl="0" indent="0" algn="just" rtl="0">
              <a:spcBef>
                <a:spcPts val="0"/>
              </a:spcBef>
              <a:spcAft>
                <a:spcPts val="0"/>
              </a:spcAft>
              <a:buSzPts val="1100"/>
              <a:buNone/>
            </a:pPr>
            <a:r>
              <a:rPr lang="ja-JP">
                <a:solidFill>
                  <a:srgbClr val="1C1C1C"/>
                </a:solidFill>
              </a:rPr>
              <a:t>コロナ禍の影響や社会情勢の変化により、働き方や営業スタイルの変革に取り組もうとする地元企業が増えている。それらの企業に対し、適したICT利活用の方法や補助金、助成金などの有益な情報を積極的に発信していく。様々な外部団体と連携し会員企業の社員、地域企業の社員をターゲットとしたリカレント教育を積極的に推進していく。</a:t>
            </a:r>
            <a:endParaRPr>
              <a:solidFill>
                <a:srgbClr val="1C1C1C"/>
              </a:solidFill>
            </a:endParaRPr>
          </a:p>
          <a:p>
            <a:pPr marL="0" lvl="0" indent="0" algn="just" rtl="0">
              <a:spcBef>
                <a:spcPts val="0"/>
              </a:spcBef>
              <a:spcAft>
                <a:spcPts val="0"/>
              </a:spcAft>
              <a:buSzPts val="1100"/>
              <a:buNone/>
            </a:pPr>
            <a:endParaRPr>
              <a:solidFill>
                <a:srgbClr val="1C1C1C"/>
              </a:solidFill>
            </a:endParaRPr>
          </a:p>
          <a:p>
            <a:pPr marL="0" lvl="0" indent="0" algn="just" rtl="0">
              <a:spcBef>
                <a:spcPts val="0"/>
              </a:spcBef>
              <a:spcAft>
                <a:spcPts val="0"/>
              </a:spcAft>
              <a:buSzPts val="1100"/>
              <a:buNone/>
            </a:pPr>
            <a:r>
              <a:rPr lang="ja-JP" sz="1600" b="1">
                <a:solidFill>
                  <a:srgbClr val="1C1C1C"/>
                </a:solidFill>
              </a:rPr>
              <a:t>政策提言によるＭＩＳＡのプレゼンス向上</a:t>
            </a:r>
            <a:endParaRPr sz="1600" b="1">
              <a:solidFill>
                <a:srgbClr val="1C1C1C"/>
              </a:solidFill>
            </a:endParaRPr>
          </a:p>
          <a:p>
            <a:pPr marL="0" lvl="0" indent="0" algn="just" rtl="0">
              <a:spcBef>
                <a:spcPts val="0"/>
              </a:spcBef>
              <a:spcAft>
                <a:spcPts val="0"/>
              </a:spcAft>
              <a:buSzPts val="1100"/>
              <a:buNone/>
            </a:pPr>
            <a:r>
              <a:rPr lang="ja-JP">
                <a:solidFill>
                  <a:srgbClr val="1C1C1C"/>
                </a:solidFill>
              </a:rPr>
              <a:t>東北経済産業局、東北総合通信局、宮城県、仙台市などの関係当局との協力体制の構築をおこない、現状把握するための情報収集の場を政策提言委員会を中心に設けていく。また収集した情報の中からICTにおける地域課題の抽出をおこない、県議、市議との懇談会などを通じて本質的な課題であるかの検討会をおこなう。最終的に精査された重要課題についてMISAより議会に対して政策提言をおこなっていく。</a:t>
            </a:r>
            <a:endParaRPr>
              <a:solidFill>
                <a:srgbClr val="1C1C1C"/>
              </a:solidFill>
            </a:endParaRPr>
          </a:p>
        </p:txBody>
      </p:sp>
      <p:sp>
        <p:nvSpPr>
          <p:cNvPr id="132" name="Google Shape;132;p18"/>
          <p:cNvSpPr txBox="1"/>
          <p:nvPr/>
        </p:nvSpPr>
        <p:spPr>
          <a:xfrm>
            <a:off x="177800" y="0"/>
            <a:ext cx="7429500" cy="457200"/>
          </a:xfrm>
          <a:prstGeom prst="rect">
            <a:avLst/>
          </a:prstGeom>
          <a:noFill/>
          <a:ln>
            <a:noFill/>
          </a:ln>
        </p:spPr>
        <p:txBody>
          <a:bodyPr spcFirstLastPara="1" wrap="square" lIns="72000" tIns="72000" rIns="0" bIns="0" anchor="ctr" anchorCtr="0">
            <a:noAutofit/>
          </a:bodyPr>
          <a:lstStyle/>
          <a:p>
            <a:pPr marL="0" marR="0" lvl="0" indent="0" algn="l" rtl="0">
              <a:spcBef>
                <a:spcPts val="0"/>
              </a:spcBef>
              <a:spcAft>
                <a:spcPts val="0"/>
              </a:spcAft>
              <a:buNone/>
            </a:pPr>
            <a:r>
              <a:rPr lang="ja-JP" sz="2400" b="1">
                <a:solidFill>
                  <a:schemeClr val="dk1"/>
                </a:solidFill>
                <a:latin typeface="Meiryo"/>
                <a:ea typeface="Meiryo"/>
                <a:cs typeface="Meiryo"/>
                <a:sym typeface="Meiryo"/>
              </a:rPr>
              <a:t>６</a:t>
            </a:r>
            <a:r>
              <a:rPr lang="ja-JP" sz="2400" b="1" i="0" u="none" strike="noStrike" cap="none">
                <a:solidFill>
                  <a:schemeClr val="dk1"/>
                </a:solidFill>
                <a:latin typeface="Meiryo"/>
                <a:ea typeface="Meiryo"/>
                <a:cs typeface="Meiryo"/>
                <a:sym typeface="Meiryo"/>
              </a:rPr>
              <a:t>.課題解決に向けた当面の施策</a:t>
            </a:r>
            <a:endParaRPr>
              <a:solidFill>
                <a:schemeClr val="dk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pic>
        <p:nvPicPr>
          <p:cNvPr id="137" name="Google Shape;137;p19" descr="C:\Users\H-ARAI\Pictures\gatag-00012684.jpg"/>
          <p:cNvPicPr preferRelativeResize="0"/>
          <p:nvPr/>
        </p:nvPicPr>
        <p:blipFill rotWithShape="1">
          <a:blip r:embed="rId3">
            <a:alphaModFix/>
          </a:blip>
          <a:srcRect/>
          <a:stretch/>
        </p:blipFill>
        <p:spPr>
          <a:xfrm>
            <a:off x="14400" y="476672"/>
            <a:ext cx="9129600" cy="2799506"/>
          </a:xfrm>
          <a:prstGeom prst="rect">
            <a:avLst/>
          </a:prstGeom>
          <a:noFill/>
          <a:ln>
            <a:noFill/>
          </a:ln>
        </p:spPr>
      </p:pic>
      <p:pic>
        <p:nvPicPr>
          <p:cNvPr id="138" name="Google Shape;138;p19" descr="C:\Users\H-ARAI\Pictures\gatag-00012684.jpg"/>
          <p:cNvPicPr preferRelativeResize="0"/>
          <p:nvPr/>
        </p:nvPicPr>
        <p:blipFill rotWithShape="1">
          <a:blip r:embed="rId4">
            <a:alphaModFix/>
          </a:blip>
          <a:srcRect/>
          <a:stretch/>
        </p:blipFill>
        <p:spPr>
          <a:xfrm>
            <a:off x="13491" y="4766767"/>
            <a:ext cx="9129600" cy="1827703"/>
          </a:xfrm>
          <a:prstGeom prst="rect">
            <a:avLst/>
          </a:prstGeom>
          <a:noFill/>
          <a:ln>
            <a:noFill/>
          </a:ln>
        </p:spPr>
      </p:pic>
      <p:sp>
        <p:nvSpPr>
          <p:cNvPr id="139" name="Google Shape;139;p19"/>
          <p:cNvSpPr txBox="1">
            <a:spLocks noGrp="1"/>
          </p:cNvSpPr>
          <p:nvPr>
            <p:ph type="title"/>
          </p:nvPr>
        </p:nvSpPr>
        <p:spPr>
          <a:xfrm>
            <a:off x="177800" y="0"/>
            <a:ext cx="7429500" cy="457200"/>
          </a:xfrm>
          <a:prstGeom prst="rect">
            <a:avLst/>
          </a:prstGeom>
          <a:noFill/>
          <a:ln>
            <a:noFill/>
          </a:ln>
        </p:spPr>
        <p:txBody>
          <a:bodyPr spcFirstLastPara="1" wrap="square" lIns="72000" tIns="72000" rIns="0" bIns="0" anchor="ctr" anchorCtr="0">
            <a:noAutofit/>
          </a:bodyPr>
          <a:lstStyle/>
          <a:p>
            <a:pPr marL="0" marR="0" lvl="0" indent="0" algn="l" rtl="0">
              <a:spcBef>
                <a:spcPts val="0"/>
              </a:spcBef>
              <a:spcAft>
                <a:spcPts val="0"/>
              </a:spcAft>
              <a:buNone/>
            </a:pPr>
            <a:r>
              <a:rPr lang="ja-JP" sz="2400" b="1">
                <a:solidFill>
                  <a:srgbClr val="4D4D4D"/>
                </a:solidFill>
                <a:latin typeface="Meiryo"/>
                <a:ea typeface="Meiryo"/>
                <a:cs typeface="Meiryo"/>
                <a:sym typeface="Meiryo"/>
              </a:rPr>
              <a:t>７. 目指す姿（Vision）の実現に向けて</a:t>
            </a:r>
            <a:endParaRPr/>
          </a:p>
        </p:txBody>
      </p:sp>
      <p:sp>
        <p:nvSpPr>
          <p:cNvPr id="140" name="Google Shape;140;p19"/>
          <p:cNvSpPr/>
          <p:nvPr/>
        </p:nvSpPr>
        <p:spPr>
          <a:xfrm>
            <a:off x="917560" y="1489742"/>
            <a:ext cx="7308900" cy="1656000"/>
          </a:xfrm>
          <a:prstGeom prst="rect">
            <a:avLst/>
          </a:prstGeom>
          <a:noFill/>
          <a:ln>
            <a:noFill/>
          </a:ln>
        </p:spPr>
        <p:txBody>
          <a:bodyPr spcFirstLastPara="1" wrap="square" lIns="36000" tIns="108000" rIns="36000" bIns="36000" anchor="ctr" anchorCtr="0">
            <a:noAutofit/>
          </a:bodyPr>
          <a:lstStyle/>
          <a:p>
            <a:pPr marL="0" marR="0" lvl="0" indent="0" algn="ctr" rtl="0">
              <a:spcBef>
                <a:spcPts val="0"/>
              </a:spcBef>
              <a:spcAft>
                <a:spcPts val="0"/>
              </a:spcAft>
              <a:buNone/>
            </a:pPr>
            <a:r>
              <a:rPr lang="ja-JP" sz="3600" b="0" i="0" u="none" strike="noStrike" cap="none">
                <a:solidFill>
                  <a:srgbClr val="505050"/>
                </a:solidFill>
                <a:latin typeface="Arial"/>
                <a:ea typeface="Arial"/>
                <a:cs typeface="Arial"/>
                <a:sym typeface="Arial"/>
              </a:rPr>
              <a:t>『</a:t>
            </a:r>
            <a:r>
              <a:rPr lang="ja-JP" sz="3600">
                <a:solidFill>
                  <a:srgbClr val="505050"/>
                </a:solidFill>
              </a:rPr>
              <a:t>Vision</a:t>
            </a:r>
            <a:r>
              <a:rPr lang="ja-JP" sz="3600" b="0" i="0" u="none" strike="noStrike" cap="none">
                <a:solidFill>
                  <a:srgbClr val="505050"/>
                </a:solidFill>
                <a:latin typeface="Arial"/>
                <a:ea typeface="Arial"/>
                <a:cs typeface="Arial"/>
                <a:sym typeface="Arial"/>
              </a:rPr>
              <a:t>』</a:t>
            </a:r>
            <a:r>
              <a:rPr lang="ja-JP" sz="3600">
                <a:solidFill>
                  <a:srgbClr val="505050"/>
                </a:solidFill>
              </a:rPr>
              <a:t>の実現</a:t>
            </a:r>
            <a:br>
              <a:rPr lang="ja-JP" sz="2200">
                <a:solidFill>
                  <a:srgbClr val="4D4D4D"/>
                </a:solidFill>
              </a:rPr>
            </a:br>
            <a:r>
              <a:rPr lang="ja-JP" sz="2200">
                <a:solidFill>
                  <a:srgbClr val="4D4D4D"/>
                </a:solidFill>
              </a:rPr>
              <a:t>目指す姿に向けて</a:t>
            </a:r>
            <a:endParaRPr sz="2200" b="0" i="0" u="none" strike="noStrike" cap="none">
              <a:solidFill>
                <a:srgbClr val="4D4D4D"/>
              </a:solidFill>
              <a:latin typeface="Arial"/>
              <a:ea typeface="Arial"/>
              <a:cs typeface="Arial"/>
              <a:sym typeface="Arial"/>
            </a:endParaRPr>
          </a:p>
        </p:txBody>
      </p:sp>
      <p:sp>
        <p:nvSpPr>
          <p:cNvPr id="141" name="Google Shape;141;p19"/>
          <p:cNvSpPr/>
          <p:nvPr/>
        </p:nvSpPr>
        <p:spPr>
          <a:xfrm>
            <a:off x="635000" y="3145750"/>
            <a:ext cx="3467100" cy="8637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just" rtl="0">
              <a:spcBef>
                <a:spcPts val="0"/>
              </a:spcBef>
              <a:spcAft>
                <a:spcPts val="0"/>
              </a:spcAft>
              <a:buNone/>
            </a:pPr>
            <a:r>
              <a:rPr lang="ja-JP" sz="1100">
                <a:solidFill>
                  <a:schemeClr val="dk1"/>
                </a:solidFill>
              </a:rPr>
              <a:t>１．ICT産業振興と地域貢献    </a:t>
            </a:r>
            <a:endParaRPr sz="1100">
              <a:solidFill>
                <a:schemeClr val="dk1"/>
              </a:solidFill>
            </a:endParaRPr>
          </a:p>
          <a:p>
            <a:pPr marL="0" lvl="0" indent="0" algn="just" rtl="0">
              <a:spcBef>
                <a:spcPts val="0"/>
              </a:spcBef>
              <a:spcAft>
                <a:spcPts val="0"/>
              </a:spcAft>
              <a:buNone/>
            </a:pPr>
            <a:endParaRPr sz="1100">
              <a:solidFill>
                <a:schemeClr val="dk1"/>
              </a:solidFill>
            </a:endParaRPr>
          </a:p>
          <a:p>
            <a:pPr marL="0" lvl="0" indent="0" algn="ctr" rtl="0">
              <a:spcBef>
                <a:spcPts val="0"/>
              </a:spcBef>
              <a:spcAft>
                <a:spcPts val="0"/>
              </a:spcAft>
              <a:buNone/>
            </a:pPr>
            <a:r>
              <a:rPr lang="ja-JP" sz="1200" b="1">
                <a:solidFill>
                  <a:schemeClr val="dk1"/>
                </a:solidFill>
              </a:rPr>
              <a:t>ITCで地域を強くし、産業を伸ばす</a:t>
            </a:r>
            <a:endParaRPr sz="1200" b="1">
              <a:solidFill>
                <a:schemeClr val="dk1"/>
              </a:solidFill>
            </a:endParaRPr>
          </a:p>
        </p:txBody>
      </p:sp>
      <p:sp>
        <p:nvSpPr>
          <p:cNvPr id="142" name="Google Shape;142;p19"/>
          <p:cNvSpPr/>
          <p:nvPr/>
        </p:nvSpPr>
        <p:spPr>
          <a:xfrm>
            <a:off x="635000" y="4149050"/>
            <a:ext cx="3467100" cy="8637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just" rtl="0">
              <a:spcBef>
                <a:spcPts val="0"/>
              </a:spcBef>
              <a:spcAft>
                <a:spcPts val="0"/>
              </a:spcAft>
              <a:buNone/>
            </a:pPr>
            <a:r>
              <a:rPr lang="ja-JP" sz="1100">
                <a:solidFill>
                  <a:schemeClr val="dk1"/>
                </a:solidFill>
              </a:rPr>
              <a:t>２．業界魅力度向上    </a:t>
            </a:r>
            <a:endParaRPr sz="1100">
              <a:solidFill>
                <a:schemeClr val="dk1"/>
              </a:solidFill>
            </a:endParaRPr>
          </a:p>
          <a:p>
            <a:pPr marL="0" lvl="0" indent="0" algn="just" rtl="0">
              <a:spcBef>
                <a:spcPts val="0"/>
              </a:spcBef>
              <a:spcAft>
                <a:spcPts val="0"/>
              </a:spcAft>
              <a:buNone/>
            </a:pPr>
            <a:endParaRPr sz="1100">
              <a:solidFill>
                <a:schemeClr val="dk1"/>
              </a:solidFill>
            </a:endParaRPr>
          </a:p>
          <a:p>
            <a:pPr marL="0" lvl="0" indent="0" algn="ctr" rtl="0">
              <a:spcBef>
                <a:spcPts val="0"/>
              </a:spcBef>
              <a:spcAft>
                <a:spcPts val="0"/>
              </a:spcAft>
              <a:buNone/>
            </a:pPr>
            <a:r>
              <a:rPr lang="ja-JP" sz="1200" b="1">
                <a:solidFill>
                  <a:schemeClr val="dk1"/>
                </a:solidFill>
              </a:rPr>
              <a:t>宮城で働く魅力を伝え選ばれる業界へ</a:t>
            </a:r>
            <a:endParaRPr sz="1200" b="1">
              <a:solidFill>
                <a:schemeClr val="dk1"/>
              </a:solidFill>
            </a:endParaRPr>
          </a:p>
          <a:p>
            <a:pPr marL="0" lvl="0" indent="0" algn="just" rtl="0">
              <a:spcBef>
                <a:spcPts val="0"/>
              </a:spcBef>
              <a:spcAft>
                <a:spcPts val="0"/>
              </a:spcAft>
              <a:buNone/>
            </a:pPr>
            <a:endParaRPr sz="1100">
              <a:solidFill>
                <a:schemeClr val="dk1"/>
              </a:solidFill>
            </a:endParaRPr>
          </a:p>
        </p:txBody>
      </p:sp>
      <p:sp>
        <p:nvSpPr>
          <p:cNvPr id="143" name="Google Shape;143;p19"/>
          <p:cNvSpPr/>
          <p:nvPr/>
        </p:nvSpPr>
        <p:spPr>
          <a:xfrm>
            <a:off x="635000" y="5152350"/>
            <a:ext cx="3467100" cy="8637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just" rtl="0">
              <a:spcBef>
                <a:spcPts val="0"/>
              </a:spcBef>
              <a:spcAft>
                <a:spcPts val="0"/>
              </a:spcAft>
              <a:buNone/>
            </a:pPr>
            <a:r>
              <a:rPr lang="ja-JP" sz="1100">
                <a:solidFill>
                  <a:schemeClr val="dk1"/>
                </a:solidFill>
              </a:rPr>
              <a:t>３．MISAと会員企業のプレゼンス向上</a:t>
            </a:r>
            <a:endParaRPr sz="1100">
              <a:solidFill>
                <a:schemeClr val="dk1"/>
              </a:solidFill>
            </a:endParaRPr>
          </a:p>
          <a:p>
            <a:pPr marL="0" lvl="0" indent="0" algn="just" rtl="0">
              <a:spcBef>
                <a:spcPts val="0"/>
              </a:spcBef>
              <a:spcAft>
                <a:spcPts val="0"/>
              </a:spcAft>
              <a:buNone/>
            </a:pPr>
            <a:r>
              <a:rPr lang="ja-JP" sz="1100">
                <a:solidFill>
                  <a:schemeClr val="dk1"/>
                </a:solidFill>
              </a:rPr>
              <a:t>  </a:t>
            </a:r>
            <a:endParaRPr sz="1100">
              <a:solidFill>
                <a:schemeClr val="dk1"/>
              </a:solidFill>
            </a:endParaRPr>
          </a:p>
          <a:p>
            <a:pPr marL="0" lvl="0" indent="0" algn="ctr" rtl="0">
              <a:spcBef>
                <a:spcPts val="0"/>
              </a:spcBef>
              <a:spcAft>
                <a:spcPts val="0"/>
              </a:spcAft>
              <a:buNone/>
            </a:pPr>
            <a:r>
              <a:rPr lang="ja-JP" sz="1100" b="1">
                <a:solidFill>
                  <a:schemeClr val="dk1"/>
                </a:solidFill>
              </a:rPr>
              <a:t>MISAと会員企業の存在感をもっと</a:t>
            </a:r>
            <a:endParaRPr sz="1100" b="1">
              <a:solidFill>
                <a:schemeClr val="dk1"/>
              </a:solidFill>
            </a:endParaRPr>
          </a:p>
          <a:p>
            <a:pPr marL="0" lvl="0" indent="0" algn="just" rtl="0">
              <a:spcBef>
                <a:spcPts val="0"/>
              </a:spcBef>
              <a:spcAft>
                <a:spcPts val="0"/>
              </a:spcAft>
              <a:buNone/>
            </a:pPr>
            <a:endParaRPr sz="1100">
              <a:solidFill>
                <a:schemeClr val="dk1"/>
              </a:solidFill>
            </a:endParaRPr>
          </a:p>
        </p:txBody>
      </p:sp>
      <p:sp>
        <p:nvSpPr>
          <p:cNvPr id="144" name="Google Shape;144;p19"/>
          <p:cNvSpPr/>
          <p:nvPr/>
        </p:nvSpPr>
        <p:spPr>
          <a:xfrm>
            <a:off x="5003800" y="3086100"/>
            <a:ext cx="3467100" cy="8637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just" rtl="0">
              <a:spcBef>
                <a:spcPts val="0"/>
              </a:spcBef>
              <a:spcAft>
                <a:spcPts val="0"/>
              </a:spcAft>
              <a:buNone/>
            </a:pPr>
            <a:r>
              <a:rPr lang="ja-JP" sz="1100">
                <a:solidFill>
                  <a:schemeClr val="dk1"/>
                </a:solidFill>
              </a:rPr>
              <a:t>４．MISA活動の活性化</a:t>
            </a:r>
            <a:endParaRPr sz="1100">
              <a:solidFill>
                <a:schemeClr val="dk1"/>
              </a:solidFill>
            </a:endParaRPr>
          </a:p>
          <a:p>
            <a:pPr marL="0" lvl="0" indent="0" algn="just" rtl="0">
              <a:spcBef>
                <a:spcPts val="0"/>
              </a:spcBef>
              <a:spcAft>
                <a:spcPts val="0"/>
              </a:spcAft>
              <a:buNone/>
            </a:pPr>
            <a:endParaRPr sz="1100">
              <a:solidFill>
                <a:schemeClr val="dk1"/>
              </a:solidFill>
            </a:endParaRPr>
          </a:p>
          <a:p>
            <a:pPr marL="0" lvl="0" indent="0" algn="ctr" rtl="0">
              <a:spcBef>
                <a:spcPts val="0"/>
              </a:spcBef>
              <a:spcAft>
                <a:spcPts val="0"/>
              </a:spcAft>
              <a:buNone/>
            </a:pPr>
            <a:r>
              <a:rPr lang="ja-JP" sz="1200" b="1">
                <a:solidFill>
                  <a:schemeClr val="dk1"/>
                </a:solidFill>
              </a:rPr>
              <a:t>参加しやすく活力ある活動</a:t>
            </a:r>
            <a:r>
              <a:rPr lang="ja-JP" sz="1200">
                <a:solidFill>
                  <a:schemeClr val="dk1"/>
                </a:solidFill>
              </a:rPr>
              <a:t>   </a:t>
            </a:r>
            <a:endParaRPr sz="1200"/>
          </a:p>
        </p:txBody>
      </p:sp>
      <p:sp>
        <p:nvSpPr>
          <p:cNvPr id="145" name="Google Shape;145;p19"/>
          <p:cNvSpPr/>
          <p:nvPr/>
        </p:nvSpPr>
        <p:spPr>
          <a:xfrm>
            <a:off x="5003800" y="4089400"/>
            <a:ext cx="3467100" cy="8637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just" rtl="0">
              <a:spcBef>
                <a:spcPts val="0"/>
              </a:spcBef>
              <a:spcAft>
                <a:spcPts val="0"/>
              </a:spcAft>
              <a:buNone/>
            </a:pPr>
            <a:r>
              <a:rPr lang="ja-JP" sz="1100">
                <a:solidFill>
                  <a:schemeClr val="dk1"/>
                </a:solidFill>
              </a:rPr>
              <a:t>５．会員企業の経営力強化・人財育成   </a:t>
            </a:r>
            <a:endParaRPr sz="1100">
              <a:solidFill>
                <a:schemeClr val="dk1"/>
              </a:solidFill>
            </a:endParaRPr>
          </a:p>
          <a:p>
            <a:pPr marL="0" lvl="0" indent="0" algn="just" rtl="0">
              <a:spcBef>
                <a:spcPts val="0"/>
              </a:spcBef>
              <a:spcAft>
                <a:spcPts val="0"/>
              </a:spcAft>
              <a:buNone/>
            </a:pPr>
            <a:endParaRPr sz="1100">
              <a:solidFill>
                <a:schemeClr val="dk1"/>
              </a:solidFill>
            </a:endParaRPr>
          </a:p>
          <a:p>
            <a:pPr marL="0" lvl="0" indent="0" algn="ctr" rtl="0">
              <a:spcBef>
                <a:spcPts val="0"/>
              </a:spcBef>
              <a:spcAft>
                <a:spcPts val="0"/>
              </a:spcAft>
              <a:buNone/>
            </a:pPr>
            <a:r>
              <a:rPr lang="ja-JP" sz="1100" b="1">
                <a:solidFill>
                  <a:schemeClr val="dk1"/>
                </a:solidFill>
              </a:rPr>
              <a:t>経営力アップ人財スキルアップの機会提供</a:t>
            </a:r>
            <a:endParaRPr sz="1100" b="1">
              <a:solidFill>
                <a:schemeClr val="dk1"/>
              </a:solidFill>
            </a:endParaRPr>
          </a:p>
        </p:txBody>
      </p:sp>
      <p:sp>
        <p:nvSpPr>
          <p:cNvPr id="146" name="Google Shape;146;p19"/>
          <p:cNvSpPr/>
          <p:nvPr/>
        </p:nvSpPr>
        <p:spPr>
          <a:xfrm>
            <a:off x="5003800" y="5092700"/>
            <a:ext cx="3467100" cy="8637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just" rtl="0">
              <a:spcBef>
                <a:spcPts val="0"/>
              </a:spcBef>
              <a:spcAft>
                <a:spcPts val="0"/>
              </a:spcAft>
              <a:buNone/>
            </a:pPr>
            <a:endParaRPr sz="1100">
              <a:solidFill>
                <a:schemeClr val="dk1"/>
              </a:solidFill>
            </a:endParaRPr>
          </a:p>
          <a:p>
            <a:pPr marL="0" lvl="0" indent="0" algn="just" rtl="0">
              <a:spcBef>
                <a:spcPts val="0"/>
              </a:spcBef>
              <a:spcAft>
                <a:spcPts val="0"/>
              </a:spcAft>
              <a:buNone/>
            </a:pPr>
            <a:r>
              <a:rPr lang="ja-JP" sz="1100">
                <a:solidFill>
                  <a:schemeClr val="dk1"/>
                </a:solidFill>
              </a:rPr>
              <a:t>６．地域ICT拡大</a:t>
            </a:r>
            <a:endParaRPr sz="1100">
              <a:solidFill>
                <a:schemeClr val="dk1"/>
              </a:solidFill>
            </a:endParaRPr>
          </a:p>
          <a:p>
            <a:pPr marL="0" lvl="0" indent="0" algn="just" rtl="0">
              <a:spcBef>
                <a:spcPts val="0"/>
              </a:spcBef>
              <a:spcAft>
                <a:spcPts val="0"/>
              </a:spcAft>
              <a:buNone/>
            </a:pPr>
            <a:endParaRPr sz="1100">
              <a:solidFill>
                <a:schemeClr val="dk1"/>
              </a:solidFill>
            </a:endParaRPr>
          </a:p>
          <a:p>
            <a:pPr marL="0" lvl="0" indent="0" algn="ctr" rtl="0">
              <a:spcBef>
                <a:spcPts val="0"/>
              </a:spcBef>
              <a:spcAft>
                <a:spcPts val="0"/>
              </a:spcAft>
              <a:buClr>
                <a:schemeClr val="dk1"/>
              </a:buClr>
              <a:buSzPts val="1100"/>
              <a:buFont typeface="Arial"/>
              <a:buNone/>
            </a:pPr>
            <a:r>
              <a:rPr lang="ja-JP" sz="1100" b="1">
                <a:solidFill>
                  <a:schemeClr val="dk1"/>
                </a:solidFill>
              </a:rPr>
              <a:t>地域ICTの裾野拡大と新ビジネス誘致</a:t>
            </a:r>
            <a:endParaRPr sz="1100" b="1">
              <a:solidFill>
                <a:schemeClr val="dk1"/>
              </a:solidFill>
            </a:endParaRPr>
          </a:p>
          <a:p>
            <a:pPr marL="0" lvl="0" indent="0" algn="just" rtl="0">
              <a:spcBef>
                <a:spcPts val="0"/>
              </a:spcBef>
              <a:spcAft>
                <a:spcPts val="0"/>
              </a:spcAft>
              <a:buNone/>
            </a:pPr>
            <a:r>
              <a:rPr lang="ja-JP" sz="1100">
                <a:solidFill>
                  <a:schemeClr val="dk1"/>
                </a:solidFill>
              </a:rPr>
              <a:t>  </a:t>
            </a:r>
            <a:endParaRPr sz="1100">
              <a:solidFill>
                <a:schemeClr val="dk1"/>
              </a:solidFill>
            </a:endParaRPr>
          </a:p>
          <a:p>
            <a:pPr marL="0" lvl="0" indent="0" algn="ctr" rtl="0">
              <a:spcBef>
                <a:spcPts val="0"/>
              </a:spcBef>
              <a:spcAft>
                <a:spcPts val="0"/>
              </a:spcAft>
              <a:buNone/>
            </a:pPr>
            <a:endParaRPr sz="1100" b="1">
              <a:solidFill>
                <a:schemeClr val="dk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grpSp>
        <p:nvGrpSpPr>
          <p:cNvPr id="151" name="Google Shape;151;p20"/>
          <p:cNvGrpSpPr/>
          <p:nvPr/>
        </p:nvGrpSpPr>
        <p:grpSpPr>
          <a:xfrm>
            <a:off x="3844237" y="1009353"/>
            <a:ext cx="1152000" cy="1385119"/>
            <a:chOff x="7236296" y="579963"/>
            <a:chExt cx="1152000" cy="1385119"/>
          </a:xfrm>
        </p:grpSpPr>
        <p:sp>
          <p:nvSpPr>
            <p:cNvPr id="152" name="Google Shape;152;p20"/>
            <p:cNvSpPr/>
            <p:nvPr/>
          </p:nvSpPr>
          <p:spPr>
            <a:xfrm>
              <a:off x="7236296" y="1569082"/>
              <a:ext cx="1152000" cy="396000"/>
            </a:xfrm>
            <a:prstGeom prst="ellipse">
              <a:avLst/>
            </a:prstGeom>
            <a:gradFill>
              <a:gsLst>
                <a:gs pos="0">
                  <a:srgbClr val="969696"/>
                </a:gs>
                <a:gs pos="50000">
                  <a:srgbClr val="BFBFBF">
                    <a:alpha val="67843"/>
                  </a:srgbClr>
                </a:gs>
                <a:gs pos="100000">
                  <a:srgbClr val="808080">
                    <a:alpha val="0"/>
                  </a:srgbClr>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4000" b="1" i="0" u="none" strike="noStrike" cap="none">
                <a:solidFill>
                  <a:srgbClr val="333333"/>
                </a:solidFill>
                <a:latin typeface="Century"/>
                <a:ea typeface="Century"/>
                <a:cs typeface="Century"/>
                <a:sym typeface="Century"/>
              </a:endParaRPr>
            </a:p>
          </p:txBody>
        </p:sp>
        <p:sp>
          <p:nvSpPr>
            <p:cNvPr id="153" name="Google Shape;153;p20"/>
            <p:cNvSpPr/>
            <p:nvPr/>
          </p:nvSpPr>
          <p:spPr>
            <a:xfrm>
              <a:off x="7236296" y="579963"/>
              <a:ext cx="1152000" cy="1152000"/>
            </a:xfrm>
            <a:prstGeom prst="ellipse">
              <a:avLst/>
            </a:prstGeom>
            <a:gradFill>
              <a:gsLst>
                <a:gs pos="0">
                  <a:srgbClr val="28D728"/>
                </a:gs>
                <a:gs pos="50000">
                  <a:srgbClr val="20B320"/>
                </a:gs>
                <a:gs pos="100000">
                  <a:srgbClr val="127D12"/>
                </a:gs>
              </a:gsLst>
              <a:path path="circle">
                <a:fillToRect l="50000" t="50000" r="50000" b="50000"/>
              </a:path>
              <a:tileRect/>
            </a:gradFill>
            <a:ln w="12700" cap="flat" cmpd="sng">
              <a:solidFill>
                <a:srgbClr val="127D1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333333"/>
                </a:solidFill>
                <a:latin typeface="Arial"/>
                <a:ea typeface="Arial"/>
                <a:cs typeface="Arial"/>
                <a:sym typeface="Arial"/>
              </a:endParaRPr>
            </a:p>
          </p:txBody>
        </p:sp>
        <p:sp>
          <p:nvSpPr>
            <p:cNvPr id="154" name="Google Shape;154;p20"/>
            <p:cNvSpPr/>
            <p:nvPr/>
          </p:nvSpPr>
          <p:spPr>
            <a:xfrm>
              <a:off x="7692533" y="668910"/>
              <a:ext cx="540000" cy="540000"/>
            </a:xfrm>
            <a:prstGeom prst="ellipse">
              <a:avLst/>
            </a:prstGeom>
            <a:gradFill>
              <a:gsLst>
                <a:gs pos="0">
                  <a:srgbClr val="FFFFFF">
                    <a:alpha val="89803"/>
                  </a:srgbClr>
                </a:gs>
                <a:gs pos="60000">
                  <a:srgbClr val="B9D0E7">
                    <a:alpha val="29803"/>
                  </a:srgbClr>
                </a:gs>
                <a:gs pos="100000">
                  <a:srgbClr val="336699">
                    <a:alpha val="0"/>
                  </a:srgbClr>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4000" b="1" i="0" u="none" strike="noStrike" cap="none">
                <a:solidFill>
                  <a:srgbClr val="333333"/>
                </a:solidFill>
                <a:latin typeface="Century"/>
                <a:ea typeface="Century"/>
                <a:cs typeface="Century"/>
                <a:sym typeface="Century"/>
              </a:endParaRPr>
            </a:p>
          </p:txBody>
        </p:sp>
      </p:grpSp>
      <p:cxnSp>
        <p:nvCxnSpPr>
          <p:cNvPr id="155" name="Google Shape;155;p20"/>
          <p:cNvCxnSpPr>
            <a:stCxn id="153" idx="4"/>
            <a:endCxn id="156" idx="0"/>
          </p:cNvCxnSpPr>
          <p:nvPr/>
        </p:nvCxnSpPr>
        <p:spPr>
          <a:xfrm>
            <a:off x="4420237" y="2161353"/>
            <a:ext cx="600" cy="290400"/>
          </a:xfrm>
          <a:prstGeom prst="straightConnector1">
            <a:avLst/>
          </a:prstGeom>
          <a:noFill/>
          <a:ln w="254000" cap="flat" cmpd="sng">
            <a:solidFill>
              <a:srgbClr val="777777"/>
            </a:solidFill>
            <a:prstDash val="solid"/>
            <a:round/>
            <a:headEnd type="none" w="sm" len="sm"/>
            <a:tailEnd type="none" w="sm" len="sm"/>
          </a:ln>
        </p:spPr>
      </p:cxnSp>
      <p:pic>
        <p:nvPicPr>
          <p:cNvPr id="157" name="Google Shape;157;p20" descr="「人々 イラスト 無料」の画像検索結果"/>
          <p:cNvPicPr preferRelativeResize="0"/>
          <p:nvPr/>
        </p:nvPicPr>
        <p:blipFill rotWithShape="1">
          <a:blip r:embed="rId3">
            <a:alphaModFix/>
          </a:blip>
          <a:srcRect/>
          <a:stretch/>
        </p:blipFill>
        <p:spPr>
          <a:xfrm>
            <a:off x="1506837" y="2521598"/>
            <a:ext cx="864000" cy="825119"/>
          </a:xfrm>
          <a:prstGeom prst="rect">
            <a:avLst/>
          </a:prstGeom>
          <a:noFill/>
          <a:ln>
            <a:noFill/>
          </a:ln>
        </p:spPr>
      </p:pic>
      <p:pic>
        <p:nvPicPr>
          <p:cNvPr id="158" name="Google Shape;158;p20" descr="「人々 イラスト 無料」の画像検索結果"/>
          <p:cNvPicPr preferRelativeResize="0"/>
          <p:nvPr/>
        </p:nvPicPr>
        <p:blipFill rotWithShape="1">
          <a:blip r:embed="rId3">
            <a:alphaModFix/>
          </a:blip>
          <a:srcRect/>
          <a:stretch/>
        </p:blipFill>
        <p:spPr>
          <a:xfrm>
            <a:off x="6304381" y="3448060"/>
            <a:ext cx="864000" cy="825119"/>
          </a:xfrm>
          <a:prstGeom prst="rect">
            <a:avLst/>
          </a:prstGeom>
          <a:noFill/>
          <a:ln>
            <a:noFill/>
          </a:ln>
        </p:spPr>
      </p:pic>
      <p:sp>
        <p:nvSpPr>
          <p:cNvPr id="159" name="Google Shape;159;p20"/>
          <p:cNvSpPr/>
          <p:nvPr/>
        </p:nvSpPr>
        <p:spPr>
          <a:xfrm>
            <a:off x="2789298" y="4158684"/>
            <a:ext cx="648000" cy="288000"/>
          </a:xfrm>
          <a:prstGeom prst="ellipse">
            <a:avLst/>
          </a:prstGeom>
          <a:gradFill>
            <a:gsLst>
              <a:gs pos="0">
                <a:srgbClr val="969696"/>
              </a:gs>
              <a:gs pos="50000">
                <a:srgbClr val="BFBFBF">
                  <a:alpha val="67843"/>
                </a:srgbClr>
              </a:gs>
              <a:gs pos="100000">
                <a:srgbClr val="808080">
                  <a:alpha val="0"/>
                </a:srgbClr>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4000" b="1" i="0" u="none" strike="noStrike" cap="none">
              <a:solidFill>
                <a:srgbClr val="333333"/>
              </a:solidFill>
              <a:latin typeface="Century"/>
              <a:ea typeface="Century"/>
              <a:cs typeface="Century"/>
              <a:sym typeface="Century"/>
            </a:endParaRPr>
          </a:p>
        </p:txBody>
      </p:sp>
      <p:sp>
        <p:nvSpPr>
          <p:cNvPr id="160" name="Google Shape;160;p20"/>
          <p:cNvSpPr/>
          <p:nvPr/>
        </p:nvSpPr>
        <p:spPr>
          <a:xfrm>
            <a:off x="5427820" y="4209104"/>
            <a:ext cx="720000" cy="288000"/>
          </a:xfrm>
          <a:prstGeom prst="ellipse">
            <a:avLst/>
          </a:prstGeom>
          <a:gradFill>
            <a:gsLst>
              <a:gs pos="0">
                <a:srgbClr val="969696"/>
              </a:gs>
              <a:gs pos="50000">
                <a:srgbClr val="BFBFBF">
                  <a:alpha val="67843"/>
                </a:srgbClr>
              </a:gs>
              <a:gs pos="100000">
                <a:srgbClr val="808080">
                  <a:alpha val="0"/>
                </a:srgbClr>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4000" b="1" i="0" u="none" strike="noStrike" cap="none">
              <a:solidFill>
                <a:srgbClr val="333333"/>
              </a:solidFill>
              <a:latin typeface="Century"/>
              <a:ea typeface="Century"/>
              <a:cs typeface="Century"/>
              <a:sym typeface="Century"/>
            </a:endParaRPr>
          </a:p>
        </p:txBody>
      </p:sp>
      <p:sp>
        <p:nvSpPr>
          <p:cNvPr id="161" name="Google Shape;161;p20"/>
          <p:cNvSpPr txBox="1">
            <a:spLocks noGrp="1"/>
          </p:cNvSpPr>
          <p:nvPr>
            <p:ph type="title"/>
          </p:nvPr>
        </p:nvSpPr>
        <p:spPr>
          <a:xfrm>
            <a:off x="177800" y="0"/>
            <a:ext cx="7429500" cy="457200"/>
          </a:xfrm>
          <a:prstGeom prst="rect">
            <a:avLst/>
          </a:prstGeom>
          <a:noFill/>
          <a:ln>
            <a:noFill/>
          </a:ln>
        </p:spPr>
        <p:txBody>
          <a:bodyPr spcFirstLastPara="1" wrap="square" lIns="72000" tIns="72000" rIns="0" bIns="0" anchor="ctr" anchorCtr="0">
            <a:noAutofit/>
          </a:bodyPr>
          <a:lstStyle/>
          <a:p>
            <a:pPr marL="0" marR="0" lvl="0" indent="0" algn="l" rtl="0">
              <a:spcBef>
                <a:spcPts val="0"/>
              </a:spcBef>
              <a:spcAft>
                <a:spcPts val="0"/>
              </a:spcAft>
              <a:buNone/>
            </a:pPr>
            <a:r>
              <a:rPr lang="ja-JP" sz="2400" b="1">
                <a:solidFill>
                  <a:srgbClr val="4D4D4D"/>
                </a:solidFill>
                <a:latin typeface="Meiryo"/>
                <a:ea typeface="Meiryo"/>
                <a:cs typeface="Meiryo"/>
                <a:sym typeface="Meiryo"/>
              </a:rPr>
              <a:t>８</a:t>
            </a:r>
            <a:r>
              <a:rPr lang="ja-JP" sz="2400" b="1" i="0" u="none" strike="noStrike" cap="none">
                <a:solidFill>
                  <a:srgbClr val="4D4D4D"/>
                </a:solidFill>
                <a:latin typeface="Meiryo"/>
                <a:ea typeface="Meiryo"/>
                <a:cs typeface="Meiryo"/>
                <a:sym typeface="Meiryo"/>
              </a:rPr>
              <a:t>. Vision実現イメージ</a:t>
            </a:r>
            <a:endParaRPr sz="2400" b="1">
              <a:solidFill>
                <a:srgbClr val="4D4D4D"/>
              </a:solidFill>
              <a:latin typeface="Meiryo"/>
              <a:ea typeface="Meiryo"/>
              <a:cs typeface="Meiryo"/>
              <a:sym typeface="Meiryo"/>
            </a:endParaRPr>
          </a:p>
        </p:txBody>
      </p:sp>
      <p:cxnSp>
        <p:nvCxnSpPr>
          <p:cNvPr id="162" name="Google Shape;162;p20"/>
          <p:cNvCxnSpPr>
            <a:stCxn id="156" idx="5"/>
            <a:endCxn id="163" idx="1"/>
          </p:cNvCxnSpPr>
          <p:nvPr/>
        </p:nvCxnSpPr>
        <p:spPr>
          <a:xfrm>
            <a:off x="5235364" y="4418256"/>
            <a:ext cx="364500" cy="344400"/>
          </a:xfrm>
          <a:prstGeom prst="straightConnector1">
            <a:avLst/>
          </a:prstGeom>
          <a:noFill/>
          <a:ln w="152400" cap="flat" cmpd="sng">
            <a:solidFill>
              <a:srgbClr val="777777"/>
            </a:solidFill>
            <a:prstDash val="solid"/>
            <a:round/>
            <a:headEnd type="none" w="sm" len="sm"/>
            <a:tailEnd type="none" w="sm" len="sm"/>
          </a:ln>
        </p:spPr>
      </p:cxnSp>
      <p:cxnSp>
        <p:nvCxnSpPr>
          <p:cNvPr id="164" name="Google Shape;164;p20"/>
          <p:cNvCxnSpPr>
            <a:stCxn id="156" idx="3"/>
            <a:endCxn id="165" idx="7"/>
          </p:cNvCxnSpPr>
          <p:nvPr/>
        </p:nvCxnSpPr>
        <p:spPr>
          <a:xfrm flipH="1">
            <a:off x="3241690" y="4418256"/>
            <a:ext cx="364500" cy="345600"/>
          </a:xfrm>
          <a:prstGeom prst="straightConnector1">
            <a:avLst/>
          </a:prstGeom>
          <a:noFill/>
          <a:ln w="152400" cap="flat" cmpd="sng">
            <a:solidFill>
              <a:srgbClr val="777777"/>
            </a:solidFill>
            <a:prstDash val="solid"/>
            <a:round/>
            <a:headEnd type="none" w="sm" len="sm"/>
            <a:tailEnd type="none" w="sm" len="sm"/>
          </a:ln>
        </p:spPr>
      </p:cxnSp>
      <p:grpSp>
        <p:nvGrpSpPr>
          <p:cNvPr id="166" name="Google Shape;166;p20"/>
          <p:cNvGrpSpPr/>
          <p:nvPr/>
        </p:nvGrpSpPr>
        <p:grpSpPr>
          <a:xfrm>
            <a:off x="2442893" y="4626720"/>
            <a:ext cx="936000" cy="1084749"/>
            <a:chOff x="2231740" y="1015309"/>
            <a:chExt cx="936000" cy="1084749"/>
          </a:xfrm>
        </p:grpSpPr>
        <p:sp>
          <p:nvSpPr>
            <p:cNvPr id="167" name="Google Shape;167;p20"/>
            <p:cNvSpPr/>
            <p:nvPr/>
          </p:nvSpPr>
          <p:spPr>
            <a:xfrm>
              <a:off x="2231740" y="1776058"/>
              <a:ext cx="936000" cy="324000"/>
            </a:xfrm>
            <a:prstGeom prst="ellipse">
              <a:avLst/>
            </a:prstGeom>
            <a:gradFill>
              <a:gsLst>
                <a:gs pos="0">
                  <a:srgbClr val="969696"/>
                </a:gs>
                <a:gs pos="50000">
                  <a:srgbClr val="BFBFBF">
                    <a:alpha val="67843"/>
                  </a:srgbClr>
                </a:gs>
                <a:gs pos="100000">
                  <a:srgbClr val="808080">
                    <a:alpha val="0"/>
                  </a:srgbClr>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4000" b="1" i="0" u="none" strike="noStrike" cap="none">
                <a:solidFill>
                  <a:srgbClr val="333333"/>
                </a:solidFill>
                <a:latin typeface="Century"/>
                <a:ea typeface="Century"/>
                <a:cs typeface="Century"/>
                <a:sym typeface="Century"/>
              </a:endParaRPr>
            </a:p>
          </p:txBody>
        </p:sp>
        <p:sp>
          <p:nvSpPr>
            <p:cNvPr id="165" name="Google Shape;165;p20"/>
            <p:cNvSpPr/>
            <p:nvPr/>
          </p:nvSpPr>
          <p:spPr>
            <a:xfrm>
              <a:off x="2231740" y="1015309"/>
              <a:ext cx="936000" cy="936000"/>
            </a:xfrm>
            <a:prstGeom prst="ellipse">
              <a:avLst/>
            </a:prstGeom>
            <a:gradFill>
              <a:gsLst>
                <a:gs pos="0">
                  <a:srgbClr val="2B66A1"/>
                </a:gs>
                <a:gs pos="50000">
                  <a:srgbClr val="235585"/>
                </a:gs>
                <a:gs pos="100000">
                  <a:srgbClr val="15385C"/>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333333"/>
                </a:solidFill>
                <a:latin typeface="Arial"/>
                <a:ea typeface="Arial"/>
                <a:cs typeface="Arial"/>
                <a:sym typeface="Arial"/>
              </a:endParaRPr>
            </a:p>
          </p:txBody>
        </p:sp>
        <p:sp>
          <p:nvSpPr>
            <p:cNvPr id="168" name="Google Shape;168;p20"/>
            <p:cNvSpPr/>
            <p:nvPr/>
          </p:nvSpPr>
          <p:spPr>
            <a:xfrm>
              <a:off x="2591780" y="1095284"/>
              <a:ext cx="468000" cy="468000"/>
            </a:xfrm>
            <a:prstGeom prst="ellipse">
              <a:avLst/>
            </a:prstGeom>
            <a:gradFill>
              <a:gsLst>
                <a:gs pos="0">
                  <a:srgbClr val="FFFFFF">
                    <a:alpha val="89803"/>
                  </a:srgbClr>
                </a:gs>
                <a:gs pos="60000">
                  <a:srgbClr val="B9D0E7">
                    <a:alpha val="29803"/>
                  </a:srgbClr>
                </a:gs>
                <a:gs pos="100000">
                  <a:srgbClr val="336699">
                    <a:alpha val="0"/>
                  </a:srgbClr>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4000" b="1" i="0" u="none" strike="noStrike" cap="none">
                <a:solidFill>
                  <a:srgbClr val="333333"/>
                </a:solidFill>
                <a:latin typeface="Century"/>
                <a:ea typeface="Century"/>
                <a:cs typeface="Century"/>
                <a:sym typeface="Century"/>
              </a:endParaRPr>
            </a:p>
          </p:txBody>
        </p:sp>
      </p:grpSp>
      <p:sp>
        <p:nvSpPr>
          <p:cNvPr id="169" name="Google Shape;169;p20"/>
          <p:cNvSpPr/>
          <p:nvPr/>
        </p:nvSpPr>
        <p:spPr>
          <a:xfrm>
            <a:off x="2316880" y="5067999"/>
            <a:ext cx="1170000" cy="386700"/>
          </a:xfrm>
          <a:prstGeom prst="rect">
            <a:avLst/>
          </a:prstGeom>
          <a:noFill/>
          <a:ln>
            <a:noFill/>
          </a:ln>
        </p:spPr>
        <p:txBody>
          <a:bodyPr spcFirstLastPara="1" wrap="square" lIns="36000" tIns="36000" rIns="36000" bIns="36000" anchor="t" anchorCtr="0">
            <a:noAutofit/>
          </a:bodyPr>
          <a:lstStyle/>
          <a:p>
            <a:pPr marL="0" marR="0" lvl="0" indent="0" algn="ctr" rtl="0">
              <a:spcBef>
                <a:spcPts val="0"/>
              </a:spcBef>
              <a:spcAft>
                <a:spcPts val="0"/>
              </a:spcAft>
              <a:buNone/>
            </a:pPr>
            <a:r>
              <a:rPr lang="ja-JP" sz="1800" b="0" i="0" u="none" strike="noStrike" cap="none">
                <a:solidFill>
                  <a:schemeClr val="lt1"/>
                </a:solidFill>
                <a:latin typeface="Arial"/>
                <a:ea typeface="Arial"/>
                <a:cs typeface="Arial"/>
                <a:sym typeface="Arial"/>
              </a:rPr>
              <a:t>国</a:t>
            </a:r>
            <a:endParaRPr sz="1800" b="0" i="0" u="none" strike="noStrike" cap="none">
              <a:solidFill>
                <a:schemeClr val="lt1"/>
              </a:solidFill>
              <a:latin typeface="Arial"/>
              <a:ea typeface="Arial"/>
              <a:cs typeface="Arial"/>
              <a:sym typeface="Arial"/>
            </a:endParaRPr>
          </a:p>
        </p:txBody>
      </p:sp>
      <p:grpSp>
        <p:nvGrpSpPr>
          <p:cNvPr id="170" name="Google Shape;170;p20"/>
          <p:cNvGrpSpPr/>
          <p:nvPr/>
        </p:nvGrpSpPr>
        <p:grpSpPr>
          <a:xfrm>
            <a:off x="2442893" y="1633759"/>
            <a:ext cx="936000" cy="1084749"/>
            <a:chOff x="2116954" y="927854"/>
            <a:chExt cx="936000" cy="1084749"/>
          </a:xfrm>
        </p:grpSpPr>
        <p:sp>
          <p:nvSpPr>
            <p:cNvPr id="171" name="Google Shape;171;p20"/>
            <p:cNvSpPr/>
            <p:nvPr/>
          </p:nvSpPr>
          <p:spPr>
            <a:xfrm>
              <a:off x="2116954" y="1688603"/>
              <a:ext cx="936000" cy="324000"/>
            </a:xfrm>
            <a:prstGeom prst="ellipse">
              <a:avLst/>
            </a:prstGeom>
            <a:gradFill>
              <a:gsLst>
                <a:gs pos="0">
                  <a:srgbClr val="969696"/>
                </a:gs>
                <a:gs pos="50000">
                  <a:srgbClr val="BFBFBF">
                    <a:alpha val="67843"/>
                  </a:srgbClr>
                </a:gs>
                <a:gs pos="100000">
                  <a:srgbClr val="808080">
                    <a:alpha val="0"/>
                  </a:srgbClr>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4000" b="1" i="0" u="none" strike="noStrike" cap="none">
                <a:solidFill>
                  <a:srgbClr val="333333"/>
                </a:solidFill>
                <a:latin typeface="Century"/>
                <a:ea typeface="Century"/>
                <a:cs typeface="Century"/>
                <a:sym typeface="Century"/>
              </a:endParaRPr>
            </a:p>
          </p:txBody>
        </p:sp>
        <p:sp>
          <p:nvSpPr>
            <p:cNvPr id="172" name="Google Shape;172;p20"/>
            <p:cNvSpPr/>
            <p:nvPr/>
          </p:nvSpPr>
          <p:spPr>
            <a:xfrm>
              <a:off x="2116954" y="927854"/>
              <a:ext cx="936000" cy="936000"/>
            </a:xfrm>
            <a:prstGeom prst="ellipse">
              <a:avLst/>
            </a:prstGeom>
            <a:gradFill>
              <a:gsLst>
                <a:gs pos="0">
                  <a:srgbClr val="468E00"/>
                </a:gs>
                <a:gs pos="50000">
                  <a:srgbClr val="326600"/>
                </a:gs>
                <a:gs pos="100000">
                  <a:srgbClr val="0F1E00"/>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333333"/>
                </a:solidFill>
                <a:latin typeface="Arial"/>
                <a:ea typeface="Arial"/>
                <a:cs typeface="Arial"/>
                <a:sym typeface="Arial"/>
              </a:endParaRPr>
            </a:p>
          </p:txBody>
        </p:sp>
        <p:sp>
          <p:nvSpPr>
            <p:cNvPr id="173" name="Google Shape;173;p20"/>
            <p:cNvSpPr/>
            <p:nvPr/>
          </p:nvSpPr>
          <p:spPr>
            <a:xfrm>
              <a:off x="2476994" y="1007829"/>
              <a:ext cx="468000" cy="468000"/>
            </a:xfrm>
            <a:prstGeom prst="ellipse">
              <a:avLst/>
            </a:prstGeom>
            <a:gradFill>
              <a:gsLst>
                <a:gs pos="0">
                  <a:srgbClr val="FFFFFF">
                    <a:alpha val="89803"/>
                  </a:srgbClr>
                </a:gs>
                <a:gs pos="60000">
                  <a:srgbClr val="B9D0E7">
                    <a:alpha val="29803"/>
                  </a:srgbClr>
                </a:gs>
                <a:gs pos="100000">
                  <a:srgbClr val="336699">
                    <a:alpha val="0"/>
                  </a:srgbClr>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4000" b="1" i="0" u="none" strike="noStrike" cap="none">
                <a:solidFill>
                  <a:srgbClr val="333333"/>
                </a:solidFill>
                <a:latin typeface="Century"/>
                <a:ea typeface="Century"/>
                <a:cs typeface="Century"/>
                <a:sym typeface="Century"/>
              </a:endParaRPr>
            </a:p>
          </p:txBody>
        </p:sp>
      </p:grpSp>
      <p:cxnSp>
        <p:nvCxnSpPr>
          <p:cNvPr id="174" name="Google Shape;174;p20"/>
          <p:cNvCxnSpPr>
            <a:stCxn id="172" idx="5"/>
            <a:endCxn id="156" idx="1"/>
          </p:cNvCxnSpPr>
          <p:nvPr/>
        </p:nvCxnSpPr>
        <p:spPr>
          <a:xfrm>
            <a:off x="3241819" y="2432685"/>
            <a:ext cx="364500" cy="356400"/>
          </a:xfrm>
          <a:prstGeom prst="straightConnector1">
            <a:avLst/>
          </a:prstGeom>
          <a:noFill/>
          <a:ln w="152400" cap="flat" cmpd="sng">
            <a:solidFill>
              <a:srgbClr val="777777"/>
            </a:solidFill>
            <a:prstDash val="solid"/>
            <a:round/>
            <a:headEnd type="none" w="sm" len="sm"/>
            <a:tailEnd type="none" w="sm" len="sm"/>
          </a:ln>
        </p:spPr>
      </p:cxnSp>
      <p:sp>
        <p:nvSpPr>
          <p:cNvPr id="175" name="Google Shape;175;p20"/>
          <p:cNvSpPr/>
          <p:nvPr/>
        </p:nvSpPr>
        <p:spPr>
          <a:xfrm>
            <a:off x="1745671" y="1703654"/>
            <a:ext cx="1152000" cy="699000"/>
          </a:xfrm>
          <a:prstGeom prst="rect">
            <a:avLst/>
          </a:prstGeom>
          <a:solidFill>
            <a:srgbClr val="CCFFCC">
              <a:alpha val="60000"/>
            </a:srgbClr>
          </a:solidFill>
          <a:ln w="9525"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36000" tIns="36000" rIns="36000" bIns="36000" anchor="t" anchorCtr="0">
            <a:noAutofit/>
          </a:bodyPr>
          <a:lstStyle/>
          <a:p>
            <a:pPr marL="0" marR="0" lvl="0" indent="0" algn="l" rtl="0">
              <a:spcBef>
                <a:spcPts val="0"/>
              </a:spcBef>
              <a:spcAft>
                <a:spcPts val="0"/>
              </a:spcAft>
              <a:buNone/>
            </a:pPr>
            <a:r>
              <a:rPr lang="ja-JP" sz="1800" b="0" i="0" u="none" strike="noStrike" cap="none">
                <a:solidFill>
                  <a:srgbClr val="1C1C1C"/>
                </a:solidFill>
                <a:latin typeface="Arial"/>
                <a:ea typeface="Arial"/>
                <a:cs typeface="Arial"/>
                <a:sym typeface="Arial"/>
              </a:rPr>
              <a:t>首都圏</a:t>
            </a:r>
            <a:endParaRPr sz="1800" b="0" i="0" u="none" strike="noStrike" cap="none">
              <a:solidFill>
                <a:srgbClr val="1C1C1C"/>
              </a:solidFill>
              <a:latin typeface="Arial"/>
              <a:ea typeface="Arial"/>
              <a:cs typeface="Arial"/>
              <a:sym typeface="Arial"/>
            </a:endParaRPr>
          </a:p>
          <a:p>
            <a:pPr marL="0" marR="0" lvl="0" indent="0" algn="l" rtl="0">
              <a:spcBef>
                <a:spcPts val="0"/>
              </a:spcBef>
              <a:spcAft>
                <a:spcPts val="0"/>
              </a:spcAft>
              <a:buNone/>
            </a:pPr>
            <a:r>
              <a:rPr lang="ja-JP" sz="1800" b="0" i="0" u="none" strike="noStrike" cap="none">
                <a:solidFill>
                  <a:srgbClr val="1C1C1C"/>
                </a:solidFill>
                <a:latin typeface="Arial"/>
                <a:ea typeface="Arial"/>
                <a:cs typeface="Arial"/>
                <a:sym typeface="Arial"/>
              </a:rPr>
              <a:t>大手SIer</a:t>
            </a:r>
            <a:endParaRPr sz="1800" b="0" i="0" u="none" strike="noStrike" cap="none">
              <a:solidFill>
                <a:srgbClr val="1C1C1C"/>
              </a:solidFill>
              <a:latin typeface="Arial"/>
              <a:ea typeface="Arial"/>
              <a:cs typeface="Arial"/>
              <a:sym typeface="Arial"/>
            </a:endParaRPr>
          </a:p>
        </p:txBody>
      </p:sp>
      <p:sp>
        <p:nvSpPr>
          <p:cNvPr id="176" name="Google Shape;176;p20"/>
          <p:cNvSpPr/>
          <p:nvPr/>
        </p:nvSpPr>
        <p:spPr>
          <a:xfrm>
            <a:off x="3535005" y="1533772"/>
            <a:ext cx="1794300" cy="370200"/>
          </a:xfrm>
          <a:prstGeom prst="rect">
            <a:avLst/>
          </a:prstGeom>
          <a:noFill/>
          <a:ln>
            <a:noFill/>
          </a:ln>
        </p:spPr>
        <p:txBody>
          <a:bodyPr spcFirstLastPara="1" wrap="square" lIns="36000" tIns="36000" rIns="36000" bIns="36000" anchor="t" anchorCtr="0">
            <a:noAutofit/>
          </a:bodyPr>
          <a:lstStyle/>
          <a:p>
            <a:pPr marL="0" marR="0" lvl="0" indent="0" algn="ctr" rtl="0">
              <a:spcBef>
                <a:spcPts val="0"/>
              </a:spcBef>
              <a:spcAft>
                <a:spcPts val="0"/>
              </a:spcAft>
              <a:buNone/>
            </a:pPr>
            <a:r>
              <a:rPr lang="ja-JP" sz="1800" b="0" i="0" u="none" strike="noStrike" cap="none">
                <a:solidFill>
                  <a:srgbClr val="1C1C1C"/>
                </a:solidFill>
                <a:latin typeface="Arial"/>
                <a:ea typeface="Arial"/>
                <a:cs typeface="Arial"/>
                <a:sym typeface="Arial"/>
              </a:rPr>
              <a:t>地域のお客様</a:t>
            </a:r>
            <a:endParaRPr sz="1800" b="0" i="0" u="none" strike="noStrike" cap="none">
              <a:solidFill>
                <a:srgbClr val="1C1C1C"/>
              </a:solidFill>
              <a:latin typeface="Arial"/>
              <a:ea typeface="Arial"/>
              <a:cs typeface="Arial"/>
              <a:sym typeface="Arial"/>
            </a:endParaRPr>
          </a:p>
        </p:txBody>
      </p:sp>
      <p:grpSp>
        <p:nvGrpSpPr>
          <p:cNvPr id="177" name="Google Shape;177;p20"/>
          <p:cNvGrpSpPr/>
          <p:nvPr/>
        </p:nvGrpSpPr>
        <p:grpSpPr>
          <a:xfrm>
            <a:off x="5454857" y="1621884"/>
            <a:ext cx="936000" cy="1084749"/>
            <a:chOff x="7655345" y="4081674"/>
            <a:chExt cx="936000" cy="1084749"/>
          </a:xfrm>
        </p:grpSpPr>
        <p:sp>
          <p:nvSpPr>
            <p:cNvPr id="178" name="Google Shape;178;p20"/>
            <p:cNvSpPr/>
            <p:nvPr/>
          </p:nvSpPr>
          <p:spPr>
            <a:xfrm>
              <a:off x="7655345" y="4842423"/>
              <a:ext cx="936000" cy="324000"/>
            </a:xfrm>
            <a:prstGeom prst="ellipse">
              <a:avLst/>
            </a:prstGeom>
            <a:gradFill>
              <a:gsLst>
                <a:gs pos="0">
                  <a:srgbClr val="969696"/>
                </a:gs>
                <a:gs pos="50000">
                  <a:srgbClr val="BFBFBF">
                    <a:alpha val="67843"/>
                  </a:srgbClr>
                </a:gs>
                <a:gs pos="100000">
                  <a:srgbClr val="808080">
                    <a:alpha val="0"/>
                  </a:srgbClr>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4000" b="1" i="0" u="none" strike="noStrike" cap="none">
                <a:solidFill>
                  <a:srgbClr val="333333"/>
                </a:solidFill>
                <a:latin typeface="Century"/>
                <a:ea typeface="Century"/>
                <a:cs typeface="Century"/>
                <a:sym typeface="Century"/>
              </a:endParaRPr>
            </a:p>
          </p:txBody>
        </p:sp>
        <p:sp>
          <p:nvSpPr>
            <p:cNvPr id="179" name="Google Shape;179;p20"/>
            <p:cNvSpPr/>
            <p:nvPr/>
          </p:nvSpPr>
          <p:spPr>
            <a:xfrm>
              <a:off x="7655345" y="4081674"/>
              <a:ext cx="936000" cy="936000"/>
            </a:xfrm>
            <a:prstGeom prst="ellipse">
              <a:avLst/>
            </a:prstGeom>
            <a:gradFill>
              <a:gsLst>
                <a:gs pos="0">
                  <a:srgbClr val="D4FF24"/>
                </a:gs>
                <a:gs pos="50000">
                  <a:srgbClr val="B0E11D"/>
                </a:gs>
                <a:gs pos="100000">
                  <a:srgbClr val="7B9E10"/>
                </a:gs>
              </a:gsLst>
              <a:path path="circle">
                <a:fillToRect l="50000" t="50000" r="50000" b="50000"/>
              </a:path>
              <a:tileRect/>
            </a:gradFill>
            <a:ln w="12700" cap="flat" cmpd="sng">
              <a:solidFill>
                <a:srgbClr val="7B9E1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333333"/>
                </a:solidFill>
                <a:latin typeface="Arial"/>
                <a:ea typeface="Arial"/>
                <a:cs typeface="Arial"/>
                <a:sym typeface="Arial"/>
              </a:endParaRPr>
            </a:p>
          </p:txBody>
        </p:sp>
        <p:sp>
          <p:nvSpPr>
            <p:cNvPr id="180" name="Google Shape;180;p20"/>
            <p:cNvSpPr/>
            <p:nvPr/>
          </p:nvSpPr>
          <p:spPr>
            <a:xfrm>
              <a:off x="8015385" y="4161649"/>
              <a:ext cx="468000" cy="468000"/>
            </a:xfrm>
            <a:prstGeom prst="ellipse">
              <a:avLst/>
            </a:prstGeom>
            <a:gradFill>
              <a:gsLst>
                <a:gs pos="0">
                  <a:srgbClr val="FFFFFF">
                    <a:alpha val="89803"/>
                  </a:srgbClr>
                </a:gs>
                <a:gs pos="60000">
                  <a:srgbClr val="F2FFBD">
                    <a:alpha val="29803"/>
                  </a:srgbClr>
                </a:gs>
                <a:gs pos="100000">
                  <a:srgbClr val="D4FF24"/>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4000" b="1" i="0" u="none" strike="noStrike" cap="none">
                <a:solidFill>
                  <a:srgbClr val="333333"/>
                </a:solidFill>
                <a:latin typeface="Century"/>
                <a:ea typeface="Century"/>
                <a:cs typeface="Century"/>
                <a:sym typeface="Century"/>
              </a:endParaRPr>
            </a:p>
          </p:txBody>
        </p:sp>
      </p:grpSp>
      <p:sp>
        <p:nvSpPr>
          <p:cNvPr id="181" name="Google Shape;181;p20"/>
          <p:cNvSpPr/>
          <p:nvPr/>
        </p:nvSpPr>
        <p:spPr>
          <a:xfrm>
            <a:off x="6072103" y="1691548"/>
            <a:ext cx="1794300" cy="692700"/>
          </a:xfrm>
          <a:prstGeom prst="rect">
            <a:avLst/>
          </a:prstGeom>
          <a:solidFill>
            <a:srgbClr val="CCFFCC">
              <a:alpha val="60000"/>
            </a:srgbClr>
          </a:solidFill>
          <a:ln>
            <a:noFill/>
          </a:ln>
        </p:spPr>
        <p:txBody>
          <a:bodyPr spcFirstLastPara="1" wrap="square" lIns="36000" tIns="36000" rIns="36000" bIns="36000" anchor="t" anchorCtr="0">
            <a:noAutofit/>
          </a:bodyPr>
          <a:lstStyle/>
          <a:p>
            <a:pPr marL="0" marR="0" lvl="0" indent="0" algn="l" rtl="0">
              <a:spcBef>
                <a:spcPts val="0"/>
              </a:spcBef>
              <a:spcAft>
                <a:spcPts val="0"/>
              </a:spcAft>
              <a:buNone/>
            </a:pPr>
            <a:r>
              <a:rPr lang="ja-JP" sz="1800" b="0" i="0" u="none" strike="noStrike" cap="none">
                <a:solidFill>
                  <a:srgbClr val="1C1C1C"/>
                </a:solidFill>
                <a:latin typeface="Arial"/>
                <a:ea typeface="Arial"/>
                <a:cs typeface="Arial"/>
                <a:sym typeface="Arial"/>
              </a:rPr>
              <a:t>アジア諸国の</a:t>
            </a:r>
            <a:endParaRPr sz="1800" b="0" i="0" u="none" strike="noStrike" cap="none">
              <a:solidFill>
                <a:srgbClr val="1C1C1C"/>
              </a:solidFill>
              <a:latin typeface="Arial"/>
              <a:ea typeface="Arial"/>
              <a:cs typeface="Arial"/>
              <a:sym typeface="Arial"/>
            </a:endParaRPr>
          </a:p>
          <a:p>
            <a:pPr marL="0" marR="0" lvl="0" indent="0" algn="l" rtl="0">
              <a:spcBef>
                <a:spcPts val="0"/>
              </a:spcBef>
              <a:spcAft>
                <a:spcPts val="0"/>
              </a:spcAft>
              <a:buNone/>
            </a:pPr>
            <a:r>
              <a:rPr lang="ja-JP" sz="1800" b="0" i="0" u="none" strike="noStrike" cap="none">
                <a:solidFill>
                  <a:srgbClr val="1C1C1C"/>
                </a:solidFill>
                <a:latin typeface="Arial"/>
                <a:ea typeface="Arial"/>
                <a:cs typeface="Arial"/>
                <a:sym typeface="Arial"/>
              </a:rPr>
              <a:t>政府・ICT企業</a:t>
            </a:r>
            <a:endParaRPr sz="1800" b="0" i="0" u="none" strike="noStrike" cap="none">
              <a:solidFill>
                <a:srgbClr val="1C1C1C"/>
              </a:solidFill>
              <a:latin typeface="Arial"/>
              <a:ea typeface="Arial"/>
              <a:cs typeface="Arial"/>
              <a:sym typeface="Arial"/>
            </a:endParaRPr>
          </a:p>
        </p:txBody>
      </p:sp>
      <p:cxnSp>
        <p:nvCxnSpPr>
          <p:cNvPr id="182" name="Google Shape;182;p20"/>
          <p:cNvCxnSpPr>
            <a:stCxn id="179" idx="3"/>
            <a:endCxn id="156" idx="7"/>
          </p:cNvCxnSpPr>
          <p:nvPr/>
        </p:nvCxnSpPr>
        <p:spPr>
          <a:xfrm flipH="1">
            <a:off x="5235231" y="2420810"/>
            <a:ext cx="356700" cy="368400"/>
          </a:xfrm>
          <a:prstGeom prst="straightConnector1">
            <a:avLst/>
          </a:prstGeom>
          <a:noFill/>
          <a:ln w="152400" cap="flat" cmpd="sng">
            <a:solidFill>
              <a:srgbClr val="777777"/>
            </a:solidFill>
            <a:prstDash val="solid"/>
            <a:round/>
            <a:headEnd type="none" w="sm" len="sm"/>
            <a:tailEnd type="none" w="sm" len="sm"/>
          </a:ln>
        </p:spPr>
      </p:cxnSp>
      <p:grpSp>
        <p:nvGrpSpPr>
          <p:cNvPr id="183" name="Google Shape;183;p20"/>
          <p:cNvGrpSpPr/>
          <p:nvPr/>
        </p:nvGrpSpPr>
        <p:grpSpPr>
          <a:xfrm>
            <a:off x="5462698" y="4625702"/>
            <a:ext cx="936000" cy="1084749"/>
            <a:chOff x="4033374" y="5387560"/>
            <a:chExt cx="936000" cy="1084749"/>
          </a:xfrm>
        </p:grpSpPr>
        <p:sp>
          <p:nvSpPr>
            <p:cNvPr id="184" name="Google Shape;184;p20"/>
            <p:cNvSpPr/>
            <p:nvPr/>
          </p:nvSpPr>
          <p:spPr>
            <a:xfrm>
              <a:off x="4033374" y="6148309"/>
              <a:ext cx="936000" cy="324000"/>
            </a:xfrm>
            <a:prstGeom prst="ellipse">
              <a:avLst/>
            </a:prstGeom>
            <a:gradFill>
              <a:gsLst>
                <a:gs pos="0">
                  <a:srgbClr val="969696"/>
                </a:gs>
                <a:gs pos="50000">
                  <a:srgbClr val="BFBFBF">
                    <a:alpha val="67843"/>
                  </a:srgbClr>
                </a:gs>
                <a:gs pos="100000">
                  <a:srgbClr val="808080">
                    <a:alpha val="0"/>
                  </a:srgbClr>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4000" b="1" i="0" u="none" strike="noStrike" cap="none">
                <a:solidFill>
                  <a:srgbClr val="333333"/>
                </a:solidFill>
                <a:latin typeface="Century"/>
                <a:ea typeface="Century"/>
                <a:cs typeface="Century"/>
                <a:sym typeface="Century"/>
              </a:endParaRPr>
            </a:p>
          </p:txBody>
        </p:sp>
        <p:sp>
          <p:nvSpPr>
            <p:cNvPr id="163" name="Google Shape;163;p20"/>
            <p:cNvSpPr/>
            <p:nvPr/>
          </p:nvSpPr>
          <p:spPr>
            <a:xfrm>
              <a:off x="4033374" y="5387560"/>
              <a:ext cx="936000" cy="936000"/>
            </a:xfrm>
            <a:prstGeom prst="ellipse">
              <a:avLst/>
            </a:prstGeom>
            <a:gradFill>
              <a:gsLst>
                <a:gs pos="0">
                  <a:srgbClr val="008A8A"/>
                </a:gs>
                <a:gs pos="50000">
                  <a:srgbClr val="007373"/>
                </a:gs>
                <a:gs pos="100000">
                  <a:srgbClr val="004D4D"/>
                </a:gs>
              </a:gsLst>
              <a:path path="circle">
                <a:fillToRect l="50000" t="50000" r="50000" b="50000"/>
              </a:path>
              <a:tileRect/>
            </a:gradFill>
            <a:ln w="12700" cap="flat" cmpd="sng">
              <a:solidFill>
                <a:srgbClr val="004D4D"/>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333333"/>
                </a:solidFill>
                <a:latin typeface="Arial"/>
                <a:ea typeface="Arial"/>
                <a:cs typeface="Arial"/>
                <a:sym typeface="Arial"/>
              </a:endParaRPr>
            </a:p>
          </p:txBody>
        </p:sp>
        <p:sp>
          <p:nvSpPr>
            <p:cNvPr id="185" name="Google Shape;185;p20"/>
            <p:cNvSpPr/>
            <p:nvPr/>
          </p:nvSpPr>
          <p:spPr>
            <a:xfrm>
              <a:off x="4393414" y="5467535"/>
              <a:ext cx="468000" cy="468000"/>
            </a:xfrm>
            <a:prstGeom prst="ellipse">
              <a:avLst/>
            </a:prstGeom>
            <a:gradFill>
              <a:gsLst>
                <a:gs pos="0">
                  <a:srgbClr val="FFFFFF">
                    <a:alpha val="89803"/>
                  </a:srgbClr>
                </a:gs>
                <a:gs pos="60000">
                  <a:srgbClr val="3FFFFE">
                    <a:alpha val="29803"/>
                  </a:srgbClr>
                </a:gs>
                <a:gs pos="100000">
                  <a:srgbClr val="008080">
                    <a:alpha val="0"/>
                  </a:srgbClr>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4000" b="1" i="0" u="none" strike="noStrike" cap="none">
                <a:solidFill>
                  <a:srgbClr val="333333"/>
                </a:solidFill>
                <a:latin typeface="Century"/>
                <a:ea typeface="Century"/>
                <a:cs typeface="Century"/>
                <a:sym typeface="Century"/>
              </a:endParaRPr>
            </a:p>
          </p:txBody>
        </p:sp>
      </p:grpSp>
      <p:grpSp>
        <p:nvGrpSpPr>
          <p:cNvPr id="186" name="Google Shape;186;p20"/>
          <p:cNvGrpSpPr/>
          <p:nvPr/>
        </p:nvGrpSpPr>
        <p:grpSpPr>
          <a:xfrm>
            <a:off x="2775940" y="3649121"/>
            <a:ext cx="648000" cy="648000"/>
            <a:chOff x="5375260" y="3010279"/>
            <a:chExt cx="720000" cy="720000"/>
          </a:xfrm>
        </p:grpSpPr>
        <p:sp>
          <p:nvSpPr>
            <p:cNvPr id="187" name="Google Shape;187;p20"/>
            <p:cNvSpPr/>
            <p:nvPr/>
          </p:nvSpPr>
          <p:spPr>
            <a:xfrm>
              <a:off x="5375260" y="3010279"/>
              <a:ext cx="720000" cy="720000"/>
            </a:xfrm>
            <a:prstGeom prst="ellipse">
              <a:avLst/>
            </a:prstGeom>
            <a:gradFill>
              <a:gsLst>
                <a:gs pos="0">
                  <a:srgbClr val="FF9D00"/>
                </a:gs>
                <a:gs pos="50000">
                  <a:srgbClr val="E48200"/>
                </a:gs>
                <a:gs pos="100000">
                  <a:srgbClr val="A05900"/>
                </a:gs>
              </a:gsLst>
              <a:path path="circle">
                <a:fillToRect l="50000" t="50000" r="50000" b="50000"/>
              </a:path>
              <a:tileRect/>
            </a:gradFill>
            <a:ln w="12700" cap="flat" cmpd="sng">
              <a:solidFill>
                <a:srgbClr val="A059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333333"/>
                </a:solidFill>
                <a:latin typeface="Arial"/>
                <a:ea typeface="Arial"/>
                <a:cs typeface="Arial"/>
                <a:sym typeface="Arial"/>
              </a:endParaRPr>
            </a:p>
          </p:txBody>
        </p:sp>
        <p:sp>
          <p:nvSpPr>
            <p:cNvPr id="188" name="Google Shape;188;p20"/>
            <p:cNvSpPr/>
            <p:nvPr/>
          </p:nvSpPr>
          <p:spPr>
            <a:xfrm>
              <a:off x="5591284" y="3036291"/>
              <a:ext cx="432000" cy="432000"/>
            </a:xfrm>
            <a:prstGeom prst="ellipse">
              <a:avLst/>
            </a:prstGeom>
            <a:gradFill>
              <a:gsLst>
                <a:gs pos="0">
                  <a:srgbClr val="FFFFFF">
                    <a:alpha val="89803"/>
                  </a:srgbClr>
                </a:gs>
                <a:gs pos="60000">
                  <a:srgbClr val="FEDFB2">
                    <a:alpha val="29803"/>
                  </a:srgbClr>
                </a:gs>
                <a:gs pos="100000">
                  <a:srgbClr val="FF9900"/>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4000" b="1" i="0" u="none" strike="noStrike" cap="none">
                <a:solidFill>
                  <a:srgbClr val="333333"/>
                </a:solidFill>
                <a:latin typeface="Century"/>
                <a:ea typeface="Century"/>
                <a:cs typeface="Century"/>
                <a:sym typeface="Century"/>
              </a:endParaRPr>
            </a:p>
          </p:txBody>
        </p:sp>
      </p:grpSp>
      <p:sp>
        <p:nvSpPr>
          <p:cNvPr id="189" name="Google Shape;189;p20"/>
          <p:cNvSpPr/>
          <p:nvPr/>
        </p:nvSpPr>
        <p:spPr>
          <a:xfrm>
            <a:off x="1938837" y="3726684"/>
            <a:ext cx="1359300" cy="576000"/>
          </a:xfrm>
          <a:prstGeom prst="rect">
            <a:avLst/>
          </a:prstGeom>
          <a:noFill/>
          <a:ln>
            <a:noFill/>
          </a:ln>
        </p:spPr>
        <p:txBody>
          <a:bodyPr spcFirstLastPara="1" wrap="square" lIns="36000" tIns="36000" rIns="36000" bIns="36000" anchor="t" anchorCtr="0">
            <a:noAutofit/>
          </a:bodyPr>
          <a:lstStyle/>
          <a:p>
            <a:pPr marL="0" marR="0" lvl="0" indent="0" algn="l" rtl="0">
              <a:spcBef>
                <a:spcPts val="0"/>
              </a:spcBef>
              <a:spcAft>
                <a:spcPts val="0"/>
              </a:spcAft>
              <a:buNone/>
            </a:pPr>
            <a:r>
              <a:rPr lang="ja-JP" sz="1600" b="0" i="0" u="none" strike="noStrike" cap="none">
                <a:solidFill>
                  <a:srgbClr val="1C1C1C"/>
                </a:solidFill>
                <a:latin typeface="Arial"/>
                <a:ea typeface="Arial"/>
                <a:cs typeface="Arial"/>
                <a:sym typeface="Arial"/>
              </a:rPr>
              <a:t>他業種団体・</a:t>
            </a:r>
            <a:endParaRPr sz="1600" b="0" i="0" u="none" strike="noStrike" cap="none">
              <a:solidFill>
                <a:srgbClr val="1C1C1C"/>
              </a:solidFill>
              <a:latin typeface="Arial"/>
              <a:ea typeface="Arial"/>
              <a:cs typeface="Arial"/>
              <a:sym typeface="Arial"/>
            </a:endParaRPr>
          </a:p>
          <a:p>
            <a:pPr marL="0" marR="0" lvl="0" indent="0" algn="l" rtl="0">
              <a:spcBef>
                <a:spcPts val="0"/>
              </a:spcBef>
              <a:spcAft>
                <a:spcPts val="0"/>
              </a:spcAft>
              <a:buNone/>
            </a:pPr>
            <a:r>
              <a:rPr lang="ja-JP" sz="1600" b="0" i="0" u="none" strike="noStrike" cap="none">
                <a:solidFill>
                  <a:srgbClr val="1C1C1C"/>
                </a:solidFill>
                <a:latin typeface="Arial"/>
                <a:ea typeface="Arial"/>
                <a:cs typeface="Arial"/>
                <a:sym typeface="Arial"/>
              </a:rPr>
              <a:t>研究会</a:t>
            </a:r>
            <a:endParaRPr sz="1600" b="0" i="0" u="none" strike="noStrike" cap="none">
              <a:solidFill>
                <a:srgbClr val="1C1C1C"/>
              </a:solidFill>
              <a:latin typeface="Arial"/>
              <a:ea typeface="Arial"/>
              <a:cs typeface="Arial"/>
              <a:sym typeface="Arial"/>
            </a:endParaRPr>
          </a:p>
        </p:txBody>
      </p:sp>
      <p:grpSp>
        <p:nvGrpSpPr>
          <p:cNvPr id="190" name="Google Shape;190;p20"/>
          <p:cNvGrpSpPr/>
          <p:nvPr/>
        </p:nvGrpSpPr>
        <p:grpSpPr>
          <a:xfrm>
            <a:off x="5215647" y="2707258"/>
            <a:ext cx="396000" cy="396000"/>
            <a:chOff x="5375260" y="3010279"/>
            <a:chExt cx="720000" cy="720000"/>
          </a:xfrm>
        </p:grpSpPr>
        <p:sp>
          <p:nvSpPr>
            <p:cNvPr id="191" name="Google Shape;191;p20"/>
            <p:cNvSpPr/>
            <p:nvPr/>
          </p:nvSpPr>
          <p:spPr>
            <a:xfrm>
              <a:off x="5375260" y="3010279"/>
              <a:ext cx="720000" cy="720000"/>
            </a:xfrm>
            <a:prstGeom prst="ellipse">
              <a:avLst/>
            </a:prstGeom>
            <a:gradFill>
              <a:gsLst>
                <a:gs pos="0">
                  <a:srgbClr val="FF9D00"/>
                </a:gs>
                <a:gs pos="50000">
                  <a:srgbClr val="E48200"/>
                </a:gs>
                <a:gs pos="100000">
                  <a:srgbClr val="A05900"/>
                </a:gs>
              </a:gsLst>
              <a:path path="circle">
                <a:fillToRect l="50000" t="50000" r="50000" b="50000"/>
              </a:path>
              <a:tileRect/>
            </a:gradFill>
            <a:ln w="12700" cap="flat" cmpd="sng">
              <a:solidFill>
                <a:srgbClr val="A059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333333"/>
                </a:solidFill>
                <a:latin typeface="Arial"/>
                <a:ea typeface="Arial"/>
                <a:cs typeface="Arial"/>
                <a:sym typeface="Arial"/>
              </a:endParaRPr>
            </a:p>
          </p:txBody>
        </p:sp>
        <p:sp>
          <p:nvSpPr>
            <p:cNvPr id="192" name="Google Shape;192;p20"/>
            <p:cNvSpPr/>
            <p:nvPr/>
          </p:nvSpPr>
          <p:spPr>
            <a:xfrm>
              <a:off x="5591284" y="3036291"/>
              <a:ext cx="432000" cy="432000"/>
            </a:xfrm>
            <a:prstGeom prst="ellipse">
              <a:avLst/>
            </a:prstGeom>
            <a:gradFill>
              <a:gsLst>
                <a:gs pos="0">
                  <a:srgbClr val="FFFFFF">
                    <a:alpha val="89803"/>
                  </a:srgbClr>
                </a:gs>
                <a:gs pos="60000">
                  <a:srgbClr val="FEDFB2">
                    <a:alpha val="29803"/>
                  </a:srgbClr>
                </a:gs>
                <a:gs pos="100000">
                  <a:srgbClr val="FF9900"/>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4000" b="1" i="0" u="none" strike="noStrike" cap="none">
                <a:solidFill>
                  <a:srgbClr val="333333"/>
                </a:solidFill>
                <a:latin typeface="Century"/>
                <a:ea typeface="Century"/>
                <a:cs typeface="Century"/>
                <a:sym typeface="Century"/>
              </a:endParaRPr>
            </a:p>
          </p:txBody>
        </p:sp>
      </p:grpSp>
      <p:grpSp>
        <p:nvGrpSpPr>
          <p:cNvPr id="193" name="Google Shape;193;p20"/>
          <p:cNvGrpSpPr/>
          <p:nvPr/>
        </p:nvGrpSpPr>
        <p:grpSpPr>
          <a:xfrm>
            <a:off x="5539237" y="3392442"/>
            <a:ext cx="432000" cy="432000"/>
            <a:chOff x="5375260" y="3010279"/>
            <a:chExt cx="720000" cy="720000"/>
          </a:xfrm>
        </p:grpSpPr>
        <p:sp>
          <p:nvSpPr>
            <p:cNvPr id="194" name="Google Shape;194;p20"/>
            <p:cNvSpPr/>
            <p:nvPr/>
          </p:nvSpPr>
          <p:spPr>
            <a:xfrm>
              <a:off x="5375260" y="3010279"/>
              <a:ext cx="720000" cy="720000"/>
            </a:xfrm>
            <a:prstGeom prst="ellipse">
              <a:avLst/>
            </a:prstGeom>
            <a:gradFill>
              <a:gsLst>
                <a:gs pos="0">
                  <a:srgbClr val="FF9D00"/>
                </a:gs>
                <a:gs pos="50000">
                  <a:srgbClr val="E48200"/>
                </a:gs>
                <a:gs pos="100000">
                  <a:srgbClr val="A05900"/>
                </a:gs>
              </a:gsLst>
              <a:path path="circle">
                <a:fillToRect l="50000" t="50000" r="50000" b="50000"/>
              </a:path>
              <a:tileRect/>
            </a:gradFill>
            <a:ln w="12700" cap="flat" cmpd="sng">
              <a:solidFill>
                <a:srgbClr val="A059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333333"/>
                </a:solidFill>
                <a:latin typeface="Arial"/>
                <a:ea typeface="Arial"/>
                <a:cs typeface="Arial"/>
                <a:sym typeface="Arial"/>
              </a:endParaRPr>
            </a:p>
          </p:txBody>
        </p:sp>
        <p:sp>
          <p:nvSpPr>
            <p:cNvPr id="195" name="Google Shape;195;p20"/>
            <p:cNvSpPr/>
            <p:nvPr/>
          </p:nvSpPr>
          <p:spPr>
            <a:xfrm>
              <a:off x="5591284" y="3036291"/>
              <a:ext cx="432000" cy="432000"/>
            </a:xfrm>
            <a:prstGeom prst="ellipse">
              <a:avLst/>
            </a:prstGeom>
            <a:gradFill>
              <a:gsLst>
                <a:gs pos="0">
                  <a:srgbClr val="FFFFFF">
                    <a:alpha val="89803"/>
                  </a:srgbClr>
                </a:gs>
                <a:gs pos="60000">
                  <a:srgbClr val="FEDFB2">
                    <a:alpha val="29803"/>
                  </a:srgbClr>
                </a:gs>
                <a:gs pos="100000">
                  <a:srgbClr val="FF9900"/>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4000" b="1" i="0" u="none" strike="noStrike" cap="none">
                <a:solidFill>
                  <a:srgbClr val="333333"/>
                </a:solidFill>
                <a:latin typeface="Century"/>
                <a:ea typeface="Century"/>
                <a:cs typeface="Century"/>
                <a:sym typeface="Century"/>
              </a:endParaRPr>
            </a:p>
          </p:txBody>
        </p:sp>
      </p:grpSp>
      <p:grpSp>
        <p:nvGrpSpPr>
          <p:cNvPr id="196" name="Google Shape;196;p20"/>
          <p:cNvGrpSpPr/>
          <p:nvPr/>
        </p:nvGrpSpPr>
        <p:grpSpPr>
          <a:xfrm>
            <a:off x="5298381" y="2911855"/>
            <a:ext cx="648000" cy="648000"/>
            <a:chOff x="5375260" y="3010279"/>
            <a:chExt cx="720000" cy="720000"/>
          </a:xfrm>
        </p:grpSpPr>
        <p:sp>
          <p:nvSpPr>
            <p:cNvPr id="197" name="Google Shape;197;p20"/>
            <p:cNvSpPr/>
            <p:nvPr/>
          </p:nvSpPr>
          <p:spPr>
            <a:xfrm>
              <a:off x="5375260" y="3010279"/>
              <a:ext cx="720000" cy="720000"/>
            </a:xfrm>
            <a:prstGeom prst="ellipse">
              <a:avLst/>
            </a:prstGeom>
            <a:gradFill>
              <a:gsLst>
                <a:gs pos="0">
                  <a:srgbClr val="FF9D00"/>
                </a:gs>
                <a:gs pos="50000">
                  <a:srgbClr val="E48200"/>
                </a:gs>
                <a:gs pos="100000">
                  <a:srgbClr val="A05900"/>
                </a:gs>
              </a:gsLst>
              <a:path path="circle">
                <a:fillToRect l="50000" t="50000" r="50000" b="50000"/>
              </a:path>
              <a:tileRect/>
            </a:gradFill>
            <a:ln w="12700" cap="flat" cmpd="sng">
              <a:solidFill>
                <a:srgbClr val="A059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333333"/>
                </a:solidFill>
                <a:latin typeface="Arial"/>
                <a:ea typeface="Arial"/>
                <a:cs typeface="Arial"/>
                <a:sym typeface="Arial"/>
              </a:endParaRPr>
            </a:p>
          </p:txBody>
        </p:sp>
        <p:sp>
          <p:nvSpPr>
            <p:cNvPr id="198" name="Google Shape;198;p20"/>
            <p:cNvSpPr/>
            <p:nvPr/>
          </p:nvSpPr>
          <p:spPr>
            <a:xfrm>
              <a:off x="5591284" y="3036291"/>
              <a:ext cx="432000" cy="432000"/>
            </a:xfrm>
            <a:prstGeom prst="ellipse">
              <a:avLst/>
            </a:prstGeom>
            <a:gradFill>
              <a:gsLst>
                <a:gs pos="0">
                  <a:srgbClr val="FFFFFF">
                    <a:alpha val="89803"/>
                  </a:srgbClr>
                </a:gs>
                <a:gs pos="60000">
                  <a:srgbClr val="FEDFB2">
                    <a:alpha val="29803"/>
                  </a:srgbClr>
                </a:gs>
                <a:gs pos="100000">
                  <a:srgbClr val="FF9900"/>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4000" b="1" i="0" u="none" strike="noStrike" cap="none">
                <a:solidFill>
                  <a:srgbClr val="333333"/>
                </a:solidFill>
                <a:latin typeface="Century"/>
                <a:ea typeface="Century"/>
                <a:cs typeface="Century"/>
                <a:sym typeface="Century"/>
              </a:endParaRPr>
            </a:p>
          </p:txBody>
        </p:sp>
      </p:grpSp>
      <p:sp>
        <p:nvSpPr>
          <p:cNvPr id="199" name="Google Shape;199;p20"/>
          <p:cNvSpPr/>
          <p:nvPr/>
        </p:nvSpPr>
        <p:spPr>
          <a:xfrm>
            <a:off x="5591931" y="3141074"/>
            <a:ext cx="1656900" cy="324000"/>
          </a:xfrm>
          <a:prstGeom prst="rect">
            <a:avLst/>
          </a:prstGeom>
          <a:noFill/>
          <a:ln>
            <a:noFill/>
          </a:ln>
        </p:spPr>
        <p:txBody>
          <a:bodyPr spcFirstLastPara="1" wrap="square" lIns="36000" tIns="36000" rIns="36000" bIns="36000" anchor="t" anchorCtr="0">
            <a:noAutofit/>
          </a:bodyPr>
          <a:lstStyle/>
          <a:p>
            <a:pPr marL="0" marR="0" lvl="0" indent="0" algn="l" rtl="0">
              <a:spcBef>
                <a:spcPts val="0"/>
              </a:spcBef>
              <a:spcAft>
                <a:spcPts val="0"/>
              </a:spcAft>
              <a:buNone/>
            </a:pPr>
            <a:r>
              <a:rPr lang="ja-JP" sz="1600" b="0" i="0" u="none" strike="noStrike" cap="none">
                <a:solidFill>
                  <a:srgbClr val="1C1C1C"/>
                </a:solidFill>
                <a:latin typeface="Arial"/>
                <a:ea typeface="Arial"/>
                <a:cs typeface="Arial"/>
                <a:sym typeface="Arial"/>
              </a:rPr>
              <a:t>他のICT関連団体</a:t>
            </a:r>
            <a:endParaRPr sz="1600" b="0" i="0" u="none" strike="noStrike" cap="none">
              <a:solidFill>
                <a:srgbClr val="1C1C1C"/>
              </a:solidFill>
              <a:latin typeface="Arial"/>
              <a:ea typeface="Arial"/>
              <a:cs typeface="Arial"/>
              <a:sym typeface="Arial"/>
            </a:endParaRPr>
          </a:p>
        </p:txBody>
      </p:sp>
      <p:grpSp>
        <p:nvGrpSpPr>
          <p:cNvPr id="200" name="Google Shape;200;p20"/>
          <p:cNvGrpSpPr/>
          <p:nvPr/>
        </p:nvGrpSpPr>
        <p:grpSpPr>
          <a:xfrm>
            <a:off x="5420301" y="3618608"/>
            <a:ext cx="720000" cy="720000"/>
            <a:chOff x="5375260" y="3010279"/>
            <a:chExt cx="720000" cy="720000"/>
          </a:xfrm>
        </p:grpSpPr>
        <p:sp>
          <p:nvSpPr>
            <p:cNvPr id="201" name="Google Shape;201;p20"/>
            <p:cNvSpPr/>
            <p:nvPr/>
          </p:nvSpPr>
          <p:spPr>
            <a:xfrm>
              <a:off x="5375260" y="3010279"/>
              <a:ext cx="720000" cy="720000"/>
            </a:xfrm>
            <a:prstGeom prst="ellipse">
              <a:avLst/>
            </a:prstGeom>
            <a:gradFill>
              <a:gsLst>
                <a:gs pos="0">
                  <a:srgbClr val="FF9D00"/>
                </a:gs>
                <a:gs pos="50000">
                  <a:srgbClr val="E48200"/>
                </a:gs>
                <a:gs pos="100000">
                  <a:srgbClr val="A05900"/>
                </a:gs>
              </a:gsLst>
              <a:path path="circle">
                <a:fillToRect l="50000" t="50000" r="50000" b="50000"/>
              </a:path>
              <a:tileRect/>
            </a:gradFill>
            <a:ln w="12700" cap="flat" cmpd="sng">
              <a:solidFill>
                <a:srgbClr val="A059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333333"/>
                </a:solidFill>
                <a:latin typeface="Arial"/>
                <a:ea typeface="Arial"/>
                <a:cs typeface="Arial"/>
                <a:sym typeface="Arial"/>
              </a:endParaRPr>
            </a:p>
          </p:txBody>
        </p:sp>
        <p:sp>
          <p:nvSpPr>
            <p:cNvPr id="202" name="Google Shape;202;p20"/>
            <p:cNvSpPr/>
            <p:nvPr/>
          </p:nvSpPr>
          <p:spPr>
            <a:xfrm>
              <a:off x="5591284" y="3036291"/>
              <a:ext cx="432000" cy="432000"/>
            </a:xfrm>
            <a:prstGeom prst="ellipse">
              <a:avLst/>
            </a:prstGeom>
            <a:gradFill>
              <a:gsLst>
                <a:gs pos="0">
                  <a:srgbClr val="FFFFFF">
                    <a:alpha val="89803"/>
                  </a:srgbClr>
                </a:gs>
                <a:gs pos="60000">
                  <a:srgbClr val="FEDFB2">
                    <a:alpha val="29803"/>
                  </a:srgbClr>
                </a:gs>
                <a:gs pos="100000">
                  <a:srgbClr val="FF9900"/>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4000" b="1" i="0" u="none" strike="noStrike" cap="none">
                <a:solidFill>
                  <a:srgbClr val="333333"/>
                </a:solidFill>
                <a:latin typeface="Century"/>
                <a:ea typeface="Century"/>
                <a:cs typeface="Century"/>
                <a:sym typeface="Century"/>
              </a:endParaRPr>
            </a:p>
          </p:txBody>
        </p:sp>
      </p:grpSp>
      <p:grpSp>
        <p:nvGrpSpPr>
          <p:cNvPr id="203" name="Google Shape;203;p20"/>
          <p:cNvGrpSpPr/>
          <p:nvPr/>
        </p:nvGrpSpPr>
        <p:grpSpPr>
          <a:xfrm>
            <a:off x="3083516" y="2760080"/>
            <a:ext cx="396000" cy="396000"/>
            <a:chOff x="5375260" y="3010279"/>
            <a:chExt cx="720000" cy="720000"/>
          </a:xfrm>
        </p:grpSpPr>
        <p:sp>
          <p:nvSpPr>
            <p:cNvPr id="204" name="Google Shape;204;p20"/>
            <p:cNvSpPr/>
            <p:nvPr/>
          </p:nvSpPr>
          <p:spPr>
            <a:xfrm>
              <a:off x="5375260" y="3010279"/>
              <a:ext cx="720000" cy="720000"/>
            </a:xfrm>
            <a:prstGeom prst="ellipse">
              <a:avLst/>
            </a:prstGeom>
            <a:gradFill>
              <a:gsLst>
                <a:gs pos="0">
                  <a:srgbClr val="FF9D00"/>
                </a:gs>
                <a:gs pos="50000">
                  <a:srgbClr val="E48200"/>
                </a:gs>
                <a:gs pos="100000">
                  <a:srgbClr val="A05900"/>
                </a:gs>
              </a:gsLst>
              <a:path path="circle">
                <a:fillToRect l="50000" t="50000" r="50000" b="50000"/>
              </a:path>
              <a:tileRect/>
            </a:gradFill>
            <a:ln w="12700" cap="flat" cmpd="sng">
              <a:solidFill>
                <a:srgbClr val="A059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333333"/>
                </a:solidFill>
                <a:latin typeface="Arial"/>
                <a:ea typeface="Arial"/>
                <a:cs typeface="Arial"/>
                <a:sym typeface="Arial"/>
              </a:endParaRPr>
            </a:p>
          </p:txBody>
        </p:sp>
        <p:sp>
          <p:nvSpPr>
            <p:cNvPr id="205" name="Google Shape;205;p20"/>
            <p:cNvSpPr/>
            <p:nvPr/>
          </p:nvSpPr>
          <p:spPr>
            <a:xfrm>
              <a:off x="5591284" y="3036291"/>
              <a:ext cx="432000" cy="432000"/>
            </a:xfrm>
            <a:prstGeom prst="ellipse">
              <a:avLst/>
            </a:prstGeom>
            <a:gradFill>
              <a:gsLst>
                <a:gs pos="0">
                  <a:srgbClr val="FFFFFF">
                    <a:alpha val="89803"/>
                  </a:srgbClr>
                </a:gs>
                <a:gs pos="60000">
                  <a:srgbClr val="FEDFB2">
                    <a:alpha val="29803"/>
                  </a:srgbClr>
                </a:gs>
                <a:gs pos="100000">
                  <a:srgbClr val="FF9900"/>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4000" b="1" i="0" u="none" strike="noStrike" cap="none">
                <a:solidFill>
                  <a:srgbClr val="333333"/>
                </a:solidFill>
                <a:latin typeface="Century"/>
                <a:ea typeface="Century"/>
                <a:cs typeface="Century"/>
                <a:sym typeface="Century"/>
              </a:endParaRPr>
            </a:p>
          </p:txBody>
        </p:sp>
      </p:grpSp>
      <p:grpSp>
        <p:nvGrpSpPr>
          <p:cNvPr id="206" name="Google Shape;206;p20"/>
          <p:cNvGrpSpPr/>
          <p:nvPr/>
        </p:nvGrpSpPr>
        <p:grpSpPr>
          <a:xfrm>
            <a:off x="2897673" y="2964198"/>
            <a:ext cx="576000" cy="576000"/>
            <a:chOff x="5375260" y="3010279"/>
            <a:chExt cx="720000" cy="720000"/>
          </a:xfrm>
        </p:grpSpPr>
        <p:sp>
          <p:nvSpPr>
            <p:cNvPr id="207" name="Google Shape;207;p20"/>
            <p:cNvSpPr/>
            <p:nvPr/>
          </p:nvSpPr>
          <p:spPr>
            <a:xfrm>
              <a:off x="5375260" y="3010279"/>
              <a:ext cx="720000" cy="720000"/>
            </a:xfrm>
            <a:prstGeom prst="ellipse">
              <a:avLst/>
            </a:prstGeom>
            <a:gradFill>
              <a:gsLst>
                <a:gs pos="0">
                  <a:srgbClr val="FF9D00"/>
                </a:gs>
                <a:gs pos="50000">
                  <a:srgbClr val="E48200"/>
                </a:gs>
                <a:gs pos="100000">
                  <a:srgbClr val="A05900"/>
                </a:gs>
              </a:gsLst>
              <a:path path="circle">
                <a:fillToRect l="50000" t="50000" r="50000" b="50000"/>
              </a:path>
              <a:tileRect/>
            </a:gradFill>
            <a:ln w="12700" cap="flat" cmpd="sng">
              <a:solidFill>
                <a:srgbClr val="A059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333333"/>
                </a:solidFill>
                <a:latin typeface="Arial"/>
                <a:ea typeface="Arial"/>
                <a:cs typeface="Arial"/>
                <a:sym typeface="Arial"/>
              </a:endParaRPr>
            </a:p>
          </p:txBody>
        </p:sp>
        <p:sp>
          <p:nvSpPr>
            <p:cNvPr id="208" name="Google Shape;208;p20"/>
            <p:cNvSpPr/>
            <p:nvPr/>
          </p:nvSpPr>
          <p:spPr>
            <a:xfrm>
              <a:off x="5591284" y="3036291"/>
              <a:ext cx="432000" cy="432000"/>
            </a:xfrm>
            <a:prstGeom prst="ellipse">
              <a:avLst/>
            </a:prstGeom>
            <a:gradFill>
              <a:gsLst>
                <a:gs pos="0">
                  <a:srgbClr val="FFFFFF">
                    <a:alpha val="89803"/>
                  </a:srgbClr>
                </a:gs>
                <a:gs pos="60000">
                  <a:srgbClr val="FEDFB2">
                    <a:alpha val="29803"/>
                  </a:srgbClr>
                </a:gs>
                <a:gs pos="100000">
                  <a:srgbClr val="FF9900"/>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4000" b="1" i="0" u="none" strike="noStrike" cap="none">
                <a:solidFill>
                  <a:srgbClr val="333333"/>
                </a:solidFill>
                <a:latin typeface="Century"/>
                <a:ea typeface="Century"/>
                <a:cs typeface="Century"/>
                <a:sym typeface="Century"/>
              </a:endParaRPr>
            </a:p>
          </p:txBody>
        </p:sp>
      </p:grpSp>
      <p:sp>
        <p:nvSpPr>
          <p:cNvPr id="209" name="Google Shape;209;p20"/>
          <p:cNvSpPr/>
          <p:nvPr/>
        </p:nvSpPr>
        <p:spPr>
          <a:xfrm>
            <a:off x="1902833" y="3042608"/>
            <a:ext cx="1513200" cy="576000"/>
          </a:xfrm>
          <a:prstGeom prst="rect">
            <a:avLst/>
          </a:prstGeom>
          <a:noFill/>
          <a:ln>
            <a:noFill/>
          </a:ln>
        </p:spPr>
        <p:txBody>
          <a:bodyPr spcFirstLastPara="1" wrap="square" lIns="36000" tIns="36000" rIns="36000" bIns="36000" anchor="t" anchorCtr="0">
            <a:noAutofit/>
          </a:bodyPr>
          <a:lstStyle/>
          <a:p>
            <a:pPr marL="0" marR="0" lvl="0" indent="0" algn="l" rtl="0">
              <a:spcBef>
                <a:spcPts val="0"/>
              </a:spcBef>
              <a:spcAft>
                <a:spcPts val="0"/>
              </a:spcAft>
              <a:buNone/>
            </a:pPr>
            <a:r>
              <a:rPr lang="ja-JP" sz="1600" b="0" i="0" u="none" strike="noStrike" cap="none">
                <a:solidFill>
                  <a:srgbClr val="1C1C1C"/>
                </a:solidFill>
                <a:latin typeface="Arial"/>
                <a:ea typeface="Arial"/>
                <a:cs typeface="Arial"/>
                <a:sym typeface="Arial"/>
              </a:rPr>
              <a:t>ICT系研究会・</a:t>
            </a:r>
            <a:endParaRPr sz="1600" b="0" i="0" u="none" strike="noStrike" cap="none">
              <a:solidFill>
                <a:srgbClr val="1C1C1C"/>
              </a:solidFill>
              <a:latin typeface="Arial"/>
              <a:ea typeface="Arial"/>
              <a:cs typeface="Arial"/>
              <a:sym typeface="Arial"/>
            </a:endParaRPr>
          </a:p>
          <a:p>
            <a:pPr marL="0" marR="0" lvl="0" indent="0" algn="l" rtl="0">
              <a:spcBef>
                <a:spcPts val="0"/>
              </a:spcBef>
              <a:spcAft>
                <a:spcPts val="0"/>
              </a:spcAft>
              <a:buNone/>
            </a:pPr>
            <a:r>
              <a:rPr lang="ja-JP" sz="1600" b="0" i="0" u="none" strike="noStrike" cap="none">
                <a:solidFill>
                  <a:srgbClr val="1C1C1C"/>
                </a:solidFill>
                <a:latin typeface="Arial"/>
                <a:ea typeface="Arial"/>
                <a:cs typeface="Arial"/>
                <a:sym typeface="Arial"/>
              </a:rPr>
              <a:t>コンソーシアム</a:t>
            </a:r>
            <a:endParaRPr sz="1600" b="0" i="0" u="none" strike="noStrike" cap="none">
              <a:solidFill>
                <a:srgbClr val="1C1C1C"/>
              </a:solidFill>
              <a:latin typeface="Arial"/>
              <a:ea typeface="Arial"/>
              <a:cs typeface="Arial"/>
              <a:sym typeface="Arial"/>
            </a:endParaRPr>
          </a:p>
        </p:txBody>
      </p:sp>
      <p:grpSp>
        <p:nvGrpSpPr>
          <p:cNvPr id="210" name="Google Shape;210;p20"/>
          <p:cNvGrpSpPr/>
          <p:nvPr/>
        </p:nvGrpSpPr>
        <p:grpSpPr>
          <a:xfrm>
            <a:off x="3268777" y="2451669"/>
            <a:ext cx="2304000" cy="2663960"/>
            <a:chOff x="3345656" y="2550093"/>
            <a:chExt cx="2304000" cy="2663960"/>
          </a:xfrm>
        </p:grpSpPr>
        <p:sp>
          <p:nvSpPr>
            <p:cNvPr id="211" name="Google Shape;211;p20"/>
            <p:cNvSpPr/>
            <p:nvPr/>
          </p:nvSpPr>
          <p:spPr>
            <a:xfrm>
              <a:off x="3345656" y="4494053"/>
              <a:ext cx="2304000" cy="720000"/>
            </a:xfrm>
            <a:prstGeom prst="ellipse">
              <a:avLst/>
            </a:prstGeom>
            <a:gradFill>
              <a:gsLst>
                <a:gs pos="0">
                  <a:srgbClr val="969696"/>
                </a:gs>
                <a:gs pos="50000">
                  <a:srgbClr val="BFBFBF">
                    <a:alpha val="67843"/>
                  </a:srgbClr>
                </a:gs>
                <a:gs pos="100000">
                  <a:srgbClr val="808080">
                    <a:alpha val="0"/>
                  </a:srgbClr>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4000" b="1" i="0" u="none" strike="noStrike" cap="none">
                <a:solidFill>
                  <a:srgbClr val="333333"/>
                </a:solidFill>
                <a:latin typeface="Century"/>
                <a:ea typeface="Century"/>
                <a:cs typeface="Century"/>
                <a:sym typeface="Century"/>
              </a:endParaRPr>
            </a:p>
          </p:txBody>
        </p:sp>
        <p:sp>
          <p:nvSpPr>
            <p:cNvPr id="156" name="Google Shape;156;p20"/>
            <p:cNvSpPr/>
            <p:nvPr/>
          </p:nvSpPr>
          <p:spPr>
            <a:xfrm>
              <a:off x="3345656" y="2550093"/>
              <a:ext cx="2304000" cy="2304000"/>
            </a:xfrm>
            <a:prstGeom prst="ellipse">
              <a:avLst/>
            </a:prstGeom>
            <a:gradFill>
              <a:gsLst>
                <a:gs pos="0">
                  <a:srgbClr val="FFD633"/>
                </a:gs>
                <a:gs pos="50000">
                  <a:srgbClr val="F2C700"/>
                </a:gs>
                <a:gs pos="100000">
                  <a:srgbClr val="7F6B00"/>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4000" b="1" i="0" u="none" strike="noStrike" cap="none">
                <a:solidFill>
                  <a:srgbClr val="333333"/>
                </a:solidFill>
                <a:latin typeface="Century"/>
                <a:ea typeface="Century"/>
                <a:cs typeface="Century"/>
                <a:sym typeface="Century"/>
              </a:endParaRPr>
            </a:p>
          </p:txBody>
        </p:sp>
        <p:sp>
          <p:nvSpPr>
            <p:cNvPr id="212" name="Google Shape;212;p20"/>
            <p:cNvSpPr/>
            <p:nvPr/>
          </p:nvSpPr>
          <p:spPr>
            <a:xfrm>
              <a:off x="4355976" y="2888940"/>
              <a:ext cx="864000" cy="864000"/>
            </a:xfrm>
            <a:prstGeom prst="ellipse">
              <a:avLst/>
            </a:prstGeom>
            <a:gradFill>
              <a:gsLst>
                <a:gs pos="0">
                  <a:srgbClr val="FFFFFF">
                    <a:alpha val="89803"/>
                  </a:srgbClr>
                </a:gs>
                <a:gs pos="60000">
                  <a:srgbClr val="FFEEAF">
                    <a:alpha val="24705"/>
                  </a:srgbClr>
                </a:gs>
                <a:gs pos="100000">
                  <a:srgbClr val="7F6600">
                    <a:alpha val="0"/>
                  </a:srgbClr>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4000" b="1" i="0" u="none" strike="noStrike" cap="none">
                <a:solidFill>
                  <a:srgbClr val="333333"/>
                </a:solidFill>
                <a:latin typeface="Century"/>
                <a:ea typeface="Century"/>
                <a:cs typeface="Century"/>
                <a:sym typeface="Century"/>
              </a:endParaRPr>
            </a:p>
          </p:txBody>
        </p:sp>
      </p:grpSp>
      <p:sp>
        <p:nvSpPr>
          <p:cNvPr id="213" name="Google Shape;213;p20"/>
          <p:cNvSpPr/>
          <p:nvPr/>
        </p:nvSpPr>
        <p:spPr>
          <a:xfrm>
            <a:off x="3491785" y="3330576"/>
            <a:ext cx="1857900" cy="819600"/>
          </a:xfrm>
          <a:prstGeom prst="rect">
            <a:avLst/>
          </a:prstGeom>
          <a:noFill/>
          <a:ln>
            <a:noFill/>
          </a:ln>
        </p:spPr>
        <p:txBody>
          <a:bodyPr spcFirstLastPara="1" wrap="square" lIns="36000" tIns="36000" rIns="36000" bIns="36000" anchor="ctr" anchorCtr="0">
            <a:noAutofit/>
          </a:bodyPr>
          <a:lstStyle/>
          <a:p>
            <a:pPr marL="0" marR="0" lvl="0" indent="0" algn="ctr" rtl="0">
              <a:spcBef>
                <a:spcPts val="0"/>
              </a:spcBef>
              <a:spcAft>
                <a:spcPts val="0"/>
              </a:spcAft>
              <a:buNone/>
            </a:pPr>
            <a:r>
              <a:rPr lang="ja-JP" sz="4400" b="1" i="0" u="none" strike="noStrike" cap="none">
                <a:solidFill>
                  <a:srgbClr val="333333"/>
                </a:solidFill>
                <a:latin typeface="Meiryo"/>
                <a:ea typeface="Meiryo"/>
                <a:cs typeface="Meiryo"/>
                <a:sym typeface="Meiryo"/>
              </a:rPr>
              <a:t>MISA</a:t>
            </a:r>
            <a:endParaRPr/>
          </a:p>
        </p:txBody>
      </p:sp>
      <p:sp>
        <p:nvSpPr>
          <p:cNvPr id="214" name="Google Shape;214;p20"/>
          <p:cNvSpPr/>
          <p:nvPr/>
        </p:nvSpPr>
        <p:spPr>
          <a:xfrm>
            <a:off x="1506836" y="2364445"/>
            <a:ext cx="6120600" cy="2449500"/>
          </a:xfrm>
          <a:prstGeom prst="roundRect">
            <a:avLst>
              <a:gd name="adj" fmla="val 22240"/>
            </a:avLst>
          </a:prstGeom>
          <a:noFill/>
          <a:ln w="19050" cap="flat" cmpd="sng">
            <a:solidFill>
              <a:srgbClr val="777777"/>
            </a:solidFill>
            <a:prstDash val="dash"/>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800" b="0" i="0" u="none" strike="noStrike" cap="none">
              <a:solidFill>
                <a:schemeClr val="lt1"/>
              </a:solidFill>
              <a:latin typeface="Times New Roman"/>
              <a:ea typeface="Times New Roman"/>
              <a:cs typeface="Times New Roman"/>
              <a:sym typeface="Times New Roman"/>
            </a:endParaRPr>
          </a:p>
        </p:txBody>
      </p:sp>
      <p:cxnSp>
        <p:nvCxnSpPr>
          <p:cNvPr id="215" name="Google Shape;215;p20"/>
          <p:cNvCxnSpPr>
            <a:stCxn id="156" idx="4"/>
          </p:cNvCxnSpPr>
          <p:nvPr/>
        </p:nvCxnSpPr>
        <p:spPr>
          <a:xfrm flipH="1">
            <a:off x="4420177" y="4755669"/>
            <a:ext cx="600" cy="699000"/>
          </a:xfrm>
          <a:prstGeom prst="straightConnector1">
            <a:avLst/>
          </a:prstGeom>
          <a:noFill/>
          <a:ln w="254000" cap="flat" cmpd="sng">
            <a:solidFill>
              <a:srgbClr val="777777"/>
            </a:solidFill>
            <a:prstDash val="solid"/>
            <a:round/>
            <a:headEnd type="none" w="sm" len="sm"/>
            <a:tailEnd type="none" w="sm" len="sm"/>
          </a:ln>
        </p:spPr>
      </p:cxnSp>
      <p:sp>
        <p:nvSpPr>
          <p:cNvPr id="216" name="Google Shape;216;p20"/>
          <p:cNvSpPr/>
          <p:nvPr/>
        </p:nvSpPr>
        <p:spPr>
          <a:xfrm>
            <a:off x="5575233" y="4014601"/>
            <a:ext cx="2544300" cy="290400"/>
          </a:xfrm>
          <a:prstGeom prst="rect">
            <a:avLst/>
          </a:prstGeom>
          <a:noFill/>
          <a:ln>
            <a:noFill/>
          </a:ln>
        </p:spPr>
        <p:txBody>
          <a:bodyPr spcFirstLastPara="1" wrap="square" lIns="36000" tIns="36000" rIns="36000" bIns="36000" anchor="t" anchorCtr="0">
            <a:noAutofit/>
          </a:bodyPr>
          <a:lstStyle/>
          <a:p>
            <a:pPr marL="0" marR="0" lvl="0" indent="0" algn="l" rtl="0">
              <a:spcBef>
                <a:spcPts val="0"/>
              </a:spcBef>
              <a:spcAft>
                <a:spcPts val="0"/>
              </a:spcAft>
              <a:buNone/>
            </a:pPr>
            <a:r>
              <a:rPr lang="ja-JP" sz="1600" b="0" i="0" u="none" strike="noStrike" cap="none">
                <a:solidFill>
                  <a:srgbClr val="1C1C1C"/>
                </a:solidFill>
                <a:latin typeface="Arial"/>
                <a:ea typeface="Arial"/>
                <a:cs typeface="Arial"/>
                <a:sym typeface="Arial"/>
              </a:rPr>
              <a:t>他のICT関連団体（県外）</a:t>
            </a:r>
            <a:endParaRPr sz="1600" b="0" i="0" u="none" strike="noStrike" cap="none">
              <a:solidFill>
                <a:srgbClr val="1C1C1C"/>
              </a:solidFill>
              <a:latin typeface="Arial"/>
              <a:ea typeface="Arial"/>
              <a:cs typeface="Arial"/>
              <a:sym typeface="Arial"/>
            </a:endParaRPr>
          </a:p>
        </p:txBody>
      </p:sp>
      <p:grpSp>
        <p:nvGrpSpPr>
          <p:cNvPr id="217" name="Google Shape;217;p20"/>
          <p:cNvGrpSpPr/>
          <p:nvPr/>
        </p:nvGrpSpPr>
        <p:grpSpPr>
          <a:xfrm>
            <a:off x="3846309" y="5058768"/>
            <a:ext cx="1152000" cy="1398087"/>
            <a:chOff x="7613233" y="4911233"/>
            <a:chExt cx="1152000" cy="1398087"/>
          </a:xfrm>
        </p:grpSpPr>
        <p:sp>
          <p:nvSpPr>
            <p:cNvPr id="218" name="Google Shape;218;p20"/>
            <p:cNvSpPr/>
            <p:nvPr/>
          </p:nvSpPr>
          <p:spPr>
            <a:xfrm>
              <a:off x="7613233" y="5913320"/>
              <a:ext cx="1152000" cy="396000"/>
            </a:xfrm>
            <a:prstGeom prst="ellipse">
              <a:avLst/>
            </a:prstGeom>
            <a:gradFill>
              <a:gsLst>
                <a:gs pos="0">
                  <a:srgbClr val="969696"/>
                </a:gs>
                <a:gs pos="50000">
                  <a:srgbClr val="BFBFBF">
                    <a:alpha val="67843"/>
                  </a:srgbClr>
                </a:gs>
                <a:gs pos="100000">
                  <a:srgbClr val="808080">
                    <a:alpha val="0"/>
                  </a:srgbClr>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4000" b="1" i="0" u="none" strike="noStrike" cap="none">
                <a:solidFill>
                  <a:srgbClr val="333333"/>
                </a:solidFill>
                <a:latin typeface="Century"/>
                <a:ea typeface="Century"/>
                <a:cs typeface="Century"/>
                <a:sym typeface="Century"/>
              </a:endParaRPr>
            </a:p>
          </p:txBody>
        </p:sp>
        <p:sp>
          <p:nvSpPr>
            <p:cNvPr id="219" name="Google Shape;219;p20"/>
            <p:cNvSpPr/>
            <p:nvPr/>
          </p:nvSpPr>
          <p:spPr>
            <a:xfrm>
              <a:off x="7613233" y="4911233"/>
              <a:ext cx="1152000" cy="1152000"/>
            </a:xfrm>
            <a:prstGeom prst="ellipse">
              <a:avLst/>
            </a:prstGeom>
            <a:gradFill>
              <a:gsLst>
                <a:gs pos="0">
                  <a:srgbClr val="00A1DB"/>
                </a:gs>
                <a:gs pos="50000">
                  <a:srgbClr val="0085B6"/>
                </a:gs>
                <a:gs pos="100000">
                  <a:srgbClr val="005B7F"/>
                </a:gs>
              </a:gsLst>
              <a:path path="circle">
                <a:fillToRect l="50000" t="50000" r="50000" b="50000"/>
              </a:path>
              <a:tileRect/>
            </a:gradFill>
            <a:ln w="12700" cap="flat" cmpd="sng">
              <a:solidFill>
                <a:srgbClr val="005B7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333333"/>
                </a:solidFill>
                <a:latin typeface="Arial"/>
                <a:ea typeface="Arial"/>
                <a:cs typeface="Arial"/>
                <a:sym typeface="Arial"/>
              </a:endParaRPr>
            </a:p>
          </p:txBody>
        </p:sp>
        <p:sp>
          <p:nvSpPr>
            <p:cNvPr id="220" name="Google Shape;220;p20"/>
            <p:cNvSpPr/>
            <p:nvPr/>
          </p:nvSpPr>
          <p:spPr>
            <a:xfrm>
              <a:off x="8064448" y="5014958"/>
              <a:ext cx="540000" cy="540000"/>
            </a:xfrm>
            <a:prstGeom prst="ellipse">
              <a:avLst/>
            </a:prstGeom>
            <a:gradFill>
              <a:gsLst>
                <a:gs pos="0">
                  <a:srgbClr val="FFFFFF">
                    <a:alpha val="89803"/>
                  </a:srgbClr>
                </a:gs>
                <a:gs pos="60000">
                  <a:srgbClr val="8BDDFF">
                    <a:alpha val="29803"/>
                  </a:srgbClr>
                </a:gs>
                <a:gs pos="100000">
                  <a:srgbClr val="005B7F">
                    <a:alpha val="0"/>
                  </a:srgbClr>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4000" b="1" i="0" u="none" strike="noStrike" cap="none">
                <a:solidFill>
                  <a:srgbClr val="333333"/>
                </a:solidFill>
                <a:latin typeface="Century"/>
                <a:ea typeface="Century"/>
                <a:cs typeface="Century"/>
                <a:sym typeface="Century"/>
              </a:endParaRPr>
            </a:p>
          </p:txBody>
        </p:sp>
      </p:grpSp>
      <p:sp>
        <p:nvSpPr>
          <p:cNvPr id="221" name="Google Shape;221;p20"/>
          <p:cNvSpPr/>
          <p:nvPr/>
        </p:nvSpPr>
        <p:spPr>
          <a:xfrm>
            <a:off x="3858923" y="5594094"/>
            <a:ext cx="1170000" cy="386700"/>
          </a:xfrm>
          <a:prstGeom prst="rect">
            <a:avLst/>
          </a:prstGeom>
          <a:noFill/>
          <a:ln>
            <a:noFill/>
          </a:ln>
        </p:spPr>
        <p:txBody>
          <a:bodyPr spcFirstLastPara="1" wrap="square" lIns="36000" tIns="36000" rIns="36000" bIns="36000" anchor="t" anchorCtr="0">
            <a:noAutofit/>
          </a:bodyPr>
          <a:lstStyle/>
          <a:p>
            <a:pPr marL="0" marR="0" lvl="0" indent="0" algn="ctr" rtl="0">
              <a:spcBef>
                <a:spcPts val="0"/>
              </a:spcBef>
              <a:spcAft>
                <a:spcPts val="0"/>
              </a:spcAft>
              <a:buNone/>
            </a:pPr>
            <a:r>
              <a:rPr lang="ja-JP" sz="1800" b="0" i="0" u="none" strike="noStrike" cap="none">
                <a:solidFill>
                  <a:schemeClr val="lt1"/>
                </a:solidFill>
                <a:latin typeface="Arial"/>
                <a:ea typeface="Arial"/>
                <a:cs typeface="Arial"/>
                <a:sym typeface="Arial"/>
              </a:rPr>
              <a:t>自治体</a:t>
            </a:r>
            <a:endParaRPr sz="1800" b="0" i="0" u="none" strike="noStrike" cap="none">
              <a:solidFill>
                <a:schemeClr val="lt1"/>
              </a:solidFill>
              <a:latin typeface="Arial"/>
              <a:ea typeface="Arial"/>
              <a:cs typeface="Arial"/>
              <a:sym typeface="Arial"/>
            </a:endParaRPr>
          </a:p>
        </p:txBody>
      </p:sp>
      <p:pic>
        <p:nvPicPr>
          <p:cNvPr id="222" name="Google Shape;222;p20" descr="「人々 イラスト 無料」の画像検索結果"/>
          <p:cNvPicPr preferRelativeResize="0"/>
          <p:nvPr/>
        </p:nvPicPr>
        <p:blipFill rotWithShape="1">
          <a:blip r:embed="rId3">
            <a:alphaModFix/>
          </a:blip>
          <a:srcRect/>
          <a:stretch/>
        </p:blipFill>
        <p:spPr>
          <a:xfrm>
            <a:off x="3988237" y="4125637"/>
            <a:ext cx="864000" cy="825119"/>
          </a:xfrm>
          <a:prstGeom prst="rect">
            <a:avLst/>
          </a:prstGeom>
          <a:noFill/>
          <a:ln>
            <a:noFill/>
          </a:ln>
        </p:spPr>
      </p:pic>
      <p:pic>
        <p:nvPicPr>
          <p:cNvPr id="223" name="Google Shape;223;p20" descr="「人々 イラスト 無料」の画像検索結果"/>
          <p:cNvPicPr preferRelativeResize="0"/>
          <p:nvPr/>
        </p:nvPicPr>
        <p:blipFill rotWithShape="1">
          <a:blip r:embed="rId3">
            <a:alphaModFix/>
          </a:blip>
          <a:srcRect/>
          <a:stretch/>
        </p:blipFill>
        <p:spPr>
          <a:xfrm>
            <a:off x="3995273" y="2181734"/>
            <a:ext cx="864000" cy="825119"/>
          </a:xfrm>
          <a:prstGeom prst="rect">
            <a:avLst/>
          </a:prstGeom>
          <a:noFill/>
          <a:ln>
            <a:noFill/>
          </a:ln>
        </p:spPr>
      </p:pic>
      <p:grpSp>
        <p:nvGrpSpPr>
          <p:cNvPr id="224" name="Google Shape;224;p20"/>
          <p:cNvGrpSpPr/>
          <p:nvPr/>
        </p:nvGrpSpPr>
        <p:grpSpPr>
          <a:xfrm>
            <a:off x="4733624" y="507602"/>
            <a:ext cx="2942263" cy="975772"/>
            <a:chOff x="10018862" y="1015102"/>
            <a:chExt cx="2942263" cy="975772"/>
          </a:xfrm>
        </p:grpSpPr>
        <p:sp>
          <p:nvSpPr>
            <p:cNvPr id="225" name="Google Shape;225;p20"/>
            <p:cNvSpPr/>
            <p:nvPr/>
          </p:nvSpPr>
          <p:spPr>
            <a:xfrm>
              <a:off x="10048725" y="1234874"/>
              <a:ext cx="2912400" cy="756000"/>
            </a:xfrm>
            <a:prstGeom prst="roundRect">
              <a:avLst>
                <a:gd name="adj" fmla="val 16667"/>
              </a:avLst>
            </a:prstGeom>
            <a:solidFill>
              <a:srgbClr val="E3FF93"/>
            </a:solidFill>
            <a:ln w="38100" cap="flat" cmpd="sng">
              <a:solidFill>
                <a:srgbClr val="969696"/>
              </a:solidFill>
              <a:prstDash val="solid"/>
              <a:round/>
              <a:headEnd type="none" w="sm" len="sm"/>
              <a:tailEnd type="none" w="sm" len="sm"/>
            </a:ln>
            <a:effectLst>
              <a:outerShdw blurRad="228600" dist="190500" dir="5400000" algn="tl" rotWithShape="0">
                <a:srgbClr val="4D4D4D">
                  <a:alpha val="24710"/>
                </a:srgbClr>
              </a:outerShdw>
            </a:effectLst>
          </p:spPr>
          <p:txBody>
            <a:bodyPr spcFirstLastPara="1" wrap="square" lIns="36000" tIns="72000" rIns="36000" bIns="36000" anchor="t" anchorCtr="0">
              <a:noAutofit/>
            </a:bodyPr>
            <a:lstStyle/>
            <a:p>
              <a:pPr marL="177800" marR="0" lvl="0" indent="0" algn="l" rtl="0">
                <a:spcBef>
                  <a:spcPts val="0"/>
                </a:spcBef>
                <a:spcAft>
                  <a:spcPts val="0"/>
                </a:spcAft>
                <a:buNone/>
              </a:pPr>
              <a:r>
                <a:rPr lang="ja-JP" sz="1800" b="0" i="0" u="none" strike="noStrike" cap="none">
                  <a:solidFill>
                    <a:srgbClr val="4D4D4D"/>
                  </a:solidFill>
                  <a:latin typeface="Arial"/>
                  <a:ea typeface="Arial"/>
                  <a:cs typeface="Arial"/>
                  <a:sym typeface="Arial"/>
                </a:rPr>
                <a:t>ＩＣＴ利活用を推進して</a:t>
              </a:r>
              <a:br>
                <a:rPr lang="ja-JP" sz="1800" b="0" i="0" u="none" strike="noStrike" cap="none">
                  <a:solidFill>
                    <a:srgbClr val="4D4D4D"/>
                  </a:solidFill>
                  <a:latin typeface="Arial"/>
                  <a:ea typeface="Arial"/>
                  <a:cs typeface="Arial"/>
                  <a:sym typeface="Arial"/>
                </a:rPr>
              </a:br>
              <a:r>
                <a:rPr lang="ja-JP" sz="1800" b="0" i="0" u="none" strike="noStrike" cap="none">
                  <a:solidFill>
                    <a:srgbClr val="4D4D4D"/>
                  </a:solidFill>
                  <a:latin typeface="Arial"/>
                  <a:ea typeface="Arial"/>
                  <a:cs typeface="Arial"/>
                  <a:sym typeface="Arial"/>
                </a:rPr>
                <a:t>地域に貢献</a:t>
              </a:r>
              <a:endParaRPr sz="1800" b="0" i="0" u="none" strike="noStrike" cap="none">
                <a:solidFill>
                  <a:srgbClr val="4D4D4D"/>
                </a:solidFill>
                <a:latin typeface="Arial"/>
                <a:ea typeface="Arial"/>
                <a:cs typeface="Arial"/>
                <a:sym typeface="Arial"/>
              </a:endParaRPr>
            </a:p>
          </p:txBody>
        </p:sp>
        <p:pic>
          <p:nvPicPr>
            <p:cNvPr id="226" name="Google Shape;226;p20" descr="「ポイント イラスト」の画像検索結果"/>
            <p:cNvPicPr preferRelativeResize="0"/>
            <p:nvPr/>
          </p:nvPicPr>
          <p:blipFill rotWithShape="1">
            <a:blip r:embed="rId4">
              <a:alphaModFix/>
            </a:blip>
            <a:srcRect/>
            <a:stretch/>
          </p:blipFill>
          <p:spPr>
            <a:xfrm>
              <a:off x="10018862" y="1015102"/>
              <a:ext cx="360000" cy="474750"/>
            </a:xfrm>
            <a:prstGeom prst="rect">
              <a:avLst/>
            </a:prstGeom>
            <a:noFill/>
            <a:ln>
              <a:noFill/>
            </a:ln>
          </p:spPr>
        </p:pic>
      </p:grpSp>
      <p:grpSp>
        <p:nvGrpSpPr>
          <p:cNvPr id="227" name="Google Shape;227;p20"/>
          <p:cNvGrpSpPr/>
          <p:nvPr/>
        </p:nvGrpSpPr>
        <p:grpSpPr>
          <a:xfrm>
            <a:off x="48575" y="4258555"/>
            <a:ext cx="2363100" cy="1760471"/>
            <a:chOff x="-5761018" y="4057117"/>
            <a:chExt cx="2363100" cy="1760471"/>
          </a:xfrm>
        </p:grpSpPr>
        <p:sp>
          <p:nvSpPr>
            <p:cNvPr id="228" name="Google Shape;228;p20"/>
            <p:cNvSpPr/>
            <p:nvPr/>
          </p:nvSpPr>
          <p:spPr>
            <a:xfrm>
              <a:off x="-5761018" y="4276900"/>
              <a:ext cx="2363100" cy="1512000"/>
            </a:xfrm>
            <a:prstGeom prst="roundRect">
              <a:avLst>
                <a:gd name="adj" fmla="val 16667"/>
              </a:avLst>
            </a:prstGeom>
            <a:solidFill>
              <a:srgbClr val="E3FF93"/>
            </a:solidFill>
            <a:ln w="38100" cap="flat" cmpd="sng">
              <a:solidFill>
                <a:srgbClr val="969696"/>
              </a:solidFill>
              <a:prstDash val="solid"/>
              <a:round/>
              <a:headEnd type="none" w="sm" len="sm"/>
              <a:tailEnd type="none" w="sm" len="sm"/>
            </a:ln>
            <a:effectLst>
              <a:outerShdw blurRad="228600" dist="190500" dir="5400000" algn="tl" rotWithShape="0">
                <a:srgbClr val="4D4D4D">
                  <a:alpha val="24710"/>
                </a:srgbClr>
              </a:outerShdw>
            </a:effectLst>
          </p:spPr>
          <p:txBody>
            <a:bodyPr spcFirstLastPara="1" wrap="square" lIns="36000" tIns="36000" rIns="36000" bIns="36000" anchor="t" anchorCtr="0">
              <a:noAutofit/>
            </a:bodyPr>
            <a:lstStyle/>
            <a:p>
              <a:pPr marL="177800" marR="0" lvl="0" indent="0" algn="l" rtl="0">
                <a:spcBef>
                  <a:spcPts val="0"/>
                </a:spcBef>
                <a:spcAft>
                  <a:spcPts val="0"/>
                </a:spcAft>
                <a:buNone/>
              </a:pPr>
              <a:r>
                <a:rPr lang="ja-JP" sz="1800" b="0" i="0" u="none" strike="noStrike" cap="none">
                  <a:solidFill>
                    <a:srgbClr val="4D4D4D"/>
                  </a:solidFill>
                  <a:latin typeface="Arial"/>
                  <a:ea typeface="Arial"/>
                  <a:cs typeface="Arial"/>
                  <a:sym typeface="Arial"/>
                </a:rPr>
                <a:t>MISAを中核とする</a:t>
              </a:r>
              <a:endParaRPr sz="1800" b="0" i="0" u="none" strike="noStrike" cap="none">
                <a:solidFill>
                  <a:srgbClr val="4D4D4D"/>
                </a:solidFill>
                <a:latin typeface="Arial"/>
                <a:ea typeface="Arial"/>
                <a:cs typeface="Arial"/>
                <a:sym typeface="Arial"/>
              </a:endParaRPr>
            </a:p>
            <a:p>
              <a:pPr marL="177800" marR="0" lvl="0" indent="0" algn="l" rtl="0">
                <a:spcBef>
                  <a:spcPts val="0"/>
                </a:spcBef>
                <a:spcAft>
                  <a:spcPts val="0"/>
                </a:spcAft>
                <a:buNone/>
              </a:pPr>
              <a:r>
                <a:rPr lang="ja-JP" sz="1800" b="0" i="0" u="none" strike="noStrike" cap="none">
                  <a:solidFill>
                    <a:srgbClr val="4D4D4D"/>
                  </a:solidFill>
                  <a:latin typeface="Arial"/>
                  <a:ea typeface="Arial"/>
                  <a:cs typeface="Arial"/>
                  <a:sym typeface="Arial"/>
                </a:rPr>
                <a:t>“やわらかい”</a:t>
              </a:r>
              <a:endParaRPr sz="1800" b="0" i="0" u="none" strike="noStrike" cap="none">
                <a:solidFill>
                  <a:srgbClr val="4D4D4D"/>
                </a:solidFill>
                <a:latin typeface="Arial"/>
                <a:ea typeface="Arial"/>
                <a:cs typeface="Arial"/>
                <a:sym typeface="Arial"/>
              </a:endParaRPr>
            </a:p>
            <a:p>
              <a:pPr marL="177800" marR="0" lvl="0" indent="0" algn="l" rtl="0">
                <a:spcBef>
                  <a:spcPts val="0"/>
                </a:spcBef>
                <a:spcAft>
                  <a:spcPts val="0"/>
                </a:spcAft>
                <a:buNone/>
              </a:pPr>
              <a:r>
                <a:rPr lang="ja-JP" sz="1800" b="0" i="0" u="none" strike="noStrike" cap="none">
                  <a:solidFill>
                    <a:srgbClr val="4D4D4D"/>
                  </a:solidFill>
                  <a:latin typeface="Arial"/>
                  <a:ea typeface="Arial"/>
                  <a:cs typeface="Arial"/>
                  <a:sym typeface="Arial"/>
                </a:rPr>
                <a:t>連携ネットワーク</a:t>
              </a:r>
              <a:endParaRPr sz="1800" b="0" i="0" u="none" strike="noStrike" cap="none">
                <a:solidFill>
                  <a:srgbClr val="4D4D4D"/>
                </a:solidFill>
                <a:latin typeface="Arial"/>
                <a:ea typeface="Arial"/>
                <a:cs typeface="Arial"/>
                <a:sym typeface="Arial"/>
              </a:endParaRPr>
            </a:p>
          </p:txBody>
        </p:sp>
        <p:pic>
          <p:nvPicPr>
            <p:cNvPr id="229" name="Google Shape;229;p20" descr="「ポイント イラスト」の画像検索結果"/>
            <p:cNvPicPr preferRelativeResize="0"/>
            <p:nvPr/>
          </p:nvPicPr>
          <p:blipFill rotWithShape="1">
            <a:blip r:embed="rId4">
              <a:alphaModFix/>
            </a:blip>
            <a:srcRect/>
            <a:stretch/>
          </p:blipFill>
          <p:spPr>
            <a:xfrm>
              <a:off x="-5743831" y="4057117"/>
              <a:ext cx="360000" cy="474750"/>
            </a:xfrm>
            <a:prstGeom prst="rect">
              <a:avLst/>
            </a:prstGeom>
            <a:noFill/>
            <a:ln>
              <a:noFill/>
            </a:ln>
          </p:spPr>
        </p:pic>
        <p:sp>
          <p:nvSpPr>
            <p:cNvPr id="230" name="Google Shape;230;p20"/>
            <p:cNvSpPr/>
            <p:nvPr/>
          </p:nvSpPr>
          <p:spPr>
            <a:xfrm>
              <a:off x="-5245808" y="5172888"/>
              <a:ext cx="1410000" cy="644700"/>
            </a:xfrm>
            <a:prstGeom prst="rect">
              <a:avLst/>
            </a:prstGeom>
            <a:noFill/>
            <a:ln>
              <a:noFill/>
            </a:ln>
          </p:spPr>
          <p:txBody>
            <a:bodyPr spcFirstLastPara="1" wrap="square" lIns="36000" tIns="36000" rIns="36000" bIns="36000" anchor="t" anchorCtr="0">
              <a:noAutofit/>
            </a:bodyPr>
            <a:lstStyle/>
            <a:p>
              <a:pPr marL="0" marR="0" lvl="0" indent="0" algn="l" rtl="0">
                <a:spcBef>
                  <a:spcPts val="0"/>
                </a:spcBef>
                <a:spcAft>
                  <a:spcPts val="0"/>
                </a:spcAft>
                <a:buNone/>
              </a:pPr>
              <a:r>
                <a:rPr lang="ja-JP" sz="3600" b="1" i="0" u="none" strike="noStrike" cap="none">
                  <a:solidFill>
                    <a:srgbClr val="4D4D4D"/>
                  </a:solidFill>
                  <a:latin typeface="Arial"/>
                  <a:ea typeface="Arial"/>
                  <a:cs typeface="Arial"/>
                  <a:sym typeface="Arial"/>
                </a:rPr>
                <a:t>500</a:t>
              </a:r>
              <a:r>
                <a:rPr lang="ja-JP" sz="1800" b="0" i="0" u="none" strike="noStrike" cap="none">
                  <a:solidFill>
                    <a:srgbClr val="4D4D4D"/>
                  </a:solidFill>
                  <a:latin typeface="Arial"/>
                  <a:ea typeface="Arial"/>
                  <a:cs typeface="Arial"/>
                  <a:sym typeface="Arial"/>
                </a:rPr>
                <a:t>社超</a:t>
              </a:r>
              <a:endParaRPr sz="1800" b="0" i="0" u="none" strike="noStrike" cap="none">
                <a:solidFill>
                  <a:srgbClr val="4D4D4D"/>
                </a:solidFill>
                <a:latin typeface="Arial"/>
                <a:ea typeface="Arial"/>
                <a:cs typeface="Arial"/>
                <a:sym typeface="Arial"/>
              </a:endParaRPr>
            </a:p>
          </p:txBody>
        </p:sp>
      </p:grpSp>
      <p:sp>
        <p:nvSpPr>
          <p:cNvPr id="231" name="Google Shape;231;p20"/>
          <p:cNvSpPr/>
          <p:nvPr/>
        </p:nvSpPr>
        <p:spPr>
          <a:xfrm>
            <a:off x="5782478" y="5080255"/>
            <a:ext cx="1629300" cy="658500"/>
          </a:xfrm>
          <a:prstGeom prst="rect">
            <a:avLst/>
          </a:prstGeom>
          <a:solidFill>
            <a:srgbClr val="CCFFCC">
              <a:alpha val="60000"/>
            </a:srgbClr>
          </a:solidFill>
          <a:ln>
            <a:noFill/>
          </a:ln>
        </p:spPr>
        <p:txBody>
          <a:bodyPr spcFirstLastPara="1" wrap="square" lIns="36000" tIns="36000" rIns="36000" bIns="36000" anchor="t" anchorCtr="0">
            <a:noAutofit/>
          </a:bodyPr>
          <a:lstStyle/>
          <a:p>
            <a:pPr marL="0" marR="0" lvl="0" indent="0" algn="l" rtl="0">
              <a:spcBef>
                <a:spcPts val="0"/>
              </a:spcBef>
              <a:spcAft>
                <a:spcPts val="0"/>
              </a:spcAft>
              <a:buNone/>
            </a:pPr>
            <a:r>
              <a:rPr lang="ja-JP" sz="1800" b="0" i="0" u="none" strike="noStrike" cap="none">
                <a:solidFill>
                  <a:srgbClr val="1C1C1C"/>
                </a:solidFill>
                <a:latin typeface="Arial"/>
                <a:ea typeface="Arial"/>
                <a:cs typeface="Arial"/>
                <a:sym typeface="Arial"/>
              </a:rPr>
              <a:t>教育研究機関</a:t>
            </a:r>
            <a:endParaRPr sz="1800" b="0" i="0" u="none" strike="noStrike" cap="none">
              <a:solidFill>
                <a:srgbClr val="1C1C1C"/>
              </a:solidFill>
              <a:latin typeface="Arial"/>
              <a:ea typeface="Arial"/>
              <a:cs typeface="Arial"/>
              <a:sym typeface="Arial"/>
            </a:endParaRPr>
          </a:p>
          <a:p>
            <a:pPr marL="0" marR="0" lvl="0" indent="0" algn="l" rtl="0">
              <a:spcBef>
                <a:spcPts val="0"/>
              </a:spcBef>
              <a:spcAft>
                <a:spcPts val="0"/>
              </a:spcAft>
              <a:buNone/>
            </a:pPr>
            <a:r>
              <a:rPr lang="ja-JP" sz="1800" b="0" i="0" u="none" strike="noStrike" cap="none">
                <a:solidFill>
                  <a:srgbClr val="1C1C1C"/>
                </a:solidFill>
                <a:latin typeface="Arial"/>
                <a:ea typeface="Arial"/>
                <a:cs typeface="Arial"/>
                <a:sym typeface="Arial"/>
              </a:rPr>
              <a:t>生徒・学生</a:t>
            </a:r>
            <a:endParaRPr sz="1800" b="0" i="0" u="none" strike="noStrike" cap="none">
              <a:solidFill>
                <a:srgbClr val="1C1C1C"/>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p21"/>
          <p:cNvSpPr txBox="1"/>
          <p:nvPr/>
        </p:nvSpPr>
        <p:spPr>
          <a:xfrm>
            <a:off x="177800" y="0"/>
            <a:ext cx="7429500" cy="457200"/>
          </a:xfrm>
          <a:prstGeom prst="rect">
            <a:avLst/>
          </a:prstGeom>
          <a:noFill/>
          <a:ln>
            <a:noFill/>
          </a:ln>
        </p:spPr>
        <p:txBody>
          <a:bodyPr spcFirstLastPara="1" wrap="square" lIns="72000" tIns="72000" rIns="0" bIns="0" anchor="ctr" anchorCtr="0">
            <a:noAutofit/>
          </a:bodyPr>
          <a:lstStyle/>
          <a:p>
            <a:pPr marL="0" marR="0" lvl="0" indent="0" algn="l" rtl="0">
              <a:spcBef>
                <a:spcPts val="0"/>
              </a:spcBef>
              <a:spcAft>
                <a:spcPts val="0"/>
              </a:spcAft>
              <a:buNone/>
            </a:pPr>
            <a:r>
              <a:rPr lang="ja-JP" sz="2400" b="1">
                <a:solidFill>
                  <a:schemeClr val="dk1"/>
                </a:solidFill>
                <a:latin typeface="Meiryo"/>
                <a:ea typeface="Meiryo"/>
                <a:cs typeface="Meiryo"/>
                <a:sym typeface="Meiryo"/>
              </a:rPr>
              <a:t>９</a:t>
            </a:r>
            <a:r>
              <a:rPr lang="ja-JP" sz="2400" b="1" i="0" u="none" strike="noStrike" cap="none">
                <a:solidFill>
                  <a:schemeClr val="dk1"/>
                </a:solidFill>
                <a:latin typeface="Meiryo"/>
                <a:ea typeface="Meiryo"/>
                <a:cs typeface="Meiryo"/>
                <a:sym typeface="Meiryo"/>
              </a:rPr>
              <a:t>.Vision実現のための成功要因（重点テーマ）</a:t>
            </a:r>
            <a:endParaRPr>
              <a:solidFill>
                <a:schemeClr val="dk1"/>
              </a:solidFill>
            </a:endParaRPr>
          </a:p>
        </p:txBody>
      </p:sp>
      <p:sp>
        <p:nvSpPr>
          <p:cNvPr id="237" name="Google Shape;237;p21"/>
          <p:cNvSpPr/>
          <p:nvPr/>
        </p:nvSpPr>
        <p:spPr>
          <a:xfrm>
            <a:off x="492225" y="549422"/>
            <a:ext cx="8174400" cy="5943300"/>
          </a:xfrm>
          <a:prstGeom prst="rect">
            <a:avLst/>
          </a:prstGeom>
          <a:noFill/>
          <a:ln>
            <a:noFill/>
          </a:ln>
        </p:spPr>
        <p:txBody>
          <a:bodyPr spcFirstLastPara="1" wrap="square" lIns="36000" tIns="36000" rIns="36000" bIns="36000" anchor="t" anchorCtr="0">
            <a:noAutofit/>
          </a:bodyPr>
          <a:lstStyle/>
          <a:p>
            <a:pPr marL="0" lvl="0" indent="0" algn="l" rtl="0">
              <a:lnSpc>
                <a:spcPct val="115000"/>
              </a:lnSpc>
              <a:spcBef>
                <a:spcPts val="1200"/>
              </a:spcBef>
              <a:spcAft>
                <a:spcPts val="0"/>
              </a:spcAft>
              <a:buClr>
                <a:schemeClr val="dk1"/>
              </a:buClr>
              <a:buSzPts val="1100"/>
              <a:buFont typeface="Arial"/>
              <a:buNone/>
            </a:pPr>
            <a:r>
              <a:rPr lang="ja-JP" sz="1750" b="1">
                <a:solidFill>
                  <a:schemeClr val="dk1"/>
                </a:solidFill>
              </a:rPr>
              <a:t>① ICT産業振興と地域貢献</a:t>
            </a:r>
            <a:br>
              <a:rPr lang="ja-JP" sz="1750" b="1">
                <a:solidFill>
                  <a:schemeClr val="dk1"/>
                </a:solidFill>
              </a:rPr>
            </a:br>
            <a:r>
              <a:rPr lang="ja-JP" sz="1600">
                <a:solidFill>
                  <a:schemeClr val="dk1"/>
                </a:solidFill>
              </a:rPr>
              <a:t>・地域社会との連携によるICT利活用の拡大</a:t>
            </a:r>
            <a:br>
              <a:rPr lang="ja-JP" sz="1600">
                <a:solidFill>
                  <a:schemeClr val="dk1"/>
                </a:solidFill>
              </a:rPr>
            </a:br>
            <a:r>
              <a:rPr lang="ja-JP" sz="1600">
                <a:solidFill>
                  <a:schemeClr val="dk1"/>
                </a:solidFill>
              </a:rPr>
              <a:t>・教育・医療・福祉など非IT分野でのICT導入促進</a:t>
            </a:r>
            <a:endParaRPr sz="1600">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ja-JP" sz="1750" b="1">
                <a:solidFill>
                  <a:schemeClr val="dk1"/>
                </a:solidFill>
              </a:rPr>
              <a:t>② ICT業界の魅力度向上</a:t>
            </a:r>
            <a:br>
              <a:rPr lang="ja-JP" sz="1750" b="1">
                <a:solidFill>
                  <a:schemeClr val="dk1"/>
                </a:solidFill>
              </a:rPr>
            </a:br>
            <a:r>
              <a:rPr lang="ja-JP" sz="1600">
                <a:solidFill>
                  <a:schemeClr val="dk1"/>
                </a:solidFill>
              </a:rPr>
              <a:t>・地元就職志向の学生に訴求するプロモーション</a:t>
            </a:r>
            <a:br>
              <a:rPr lang="ja-JP" sz="1600">
                <a:solidFill>
                  <a:schemeClr val="dk1"/>
                </a:solidFill>
              </a:rPr>
            </a:br>
            <a:r>
              <a:rPr lang="ja-JP" sz="1600">
                <a:solidFill>
                  <a:schemeClr val="dk1"/>
                </a:solidFill>
              </a:rPr>
              <a:t>・UIJターン・外国人材に向けた地域企業情報の発信</a:t>
            </a:r>
            <a:endParaRPr sz="1600">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ja-JP" sz="1750" b="1">
                <a:solidFill>
                  <a:schemeClr val="dk1"/>
                </a:solidFill>
              </a:rPr>
              <a:t>③ MISA・会員企業のプレゼンス強化</a:t>
            </a:r>
            <a:br>
              <a:rPr lang="ja-JP" sz="1750" b="1">
                <a:solidFill>
                  <a:schemeClr val="dk1"/>
                </a:solidFill>
              </a:rPr>
            </a:br>
            <a:r>
              <a:rPr lang="ja-JP" sz="1600">
                <a:solidFill>
                  <a:schemeClr val="dk1"/>
                </a:solidFill>
              </a:rPr>
              <a:t>・行政・教育機関・メディアとの連携強化</a:t>
            </a:r>
            <a:br>
              <a:rPr lang="ja-JP" sz="1600">
                <a:solidFill>
                  <a:schemeClr val="dk1"/>
                </a:solidFill>
              </a:rPr>
            </a:br>
            <a:r>
              <a:rPr lang="ja-JP" sz="1600">
                <a:solidFill>
                  <a:schemeClr val="dk1"/>
                </a:solidFill>
              </a:rPr>
              <a:t>・広報手段（動画・SNS・HP）の拡充</a:t>
            </a:r>
            <a:endParaRPr sz="1600">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ja-JP" sz="1750" b="1">
                <a:solidFill>
                  <a:schemeClr val="dk1"/>
                </a:solidFill>
              </a:rPr>
              <a:t>④ MISA活動の活性化</a:t>
            </a:r>
            <a:br>
              <a:rPr lang="ja-JP" sz="1750" b="1">
                <a:solidFill>
                  <a:schemeClr val="dk1"/>
                </a:solidFill>
              </a:rPr>
            </a:br>
            <a:r>
              <a:rPr lang="ja-JP" sz="1600">
                <a:solidFill>
                  <a:schemeClr val="dk1"/>
                </a:solidFill>
              </a:rPr>
              <a:t>・委員会活動の見直しと若手登用</a:t>
            </a:r>
            <a:br>
              <a:rPr lang="ja-JP" sz="1600">
                <a:solidFill>
                  <a:schemeClr val="dk1"/>
                </a:solidFill>
              </a:rPr>
            </a:br>
            <a:r>
              <a:rPr lang="ja-JP" sz="1600">
                <a:solidFill>
                  <a:schemeClr val="dk1"/>
                </a:solidFill>
              </a:rPr>
              <a:t>・全会員が関われる仕組みの構築（オープンイベントなど）</a:t>
            </a:r>
            <a:endParaRPr sz="1600">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ja-JP" sz="1750" b="1">
                <a:solidFill>
                  <a:schemeClr val="dk1"/>
                </a:solidFill>
              </a:rPr>
              <a:t>⑤ 会員企業の経営力強化・人材育成</a:t>
            </a:r>
            <a:br>
              <a:rPr lang="ja-JP" sz="1750" b="1">
                <a:solidFill>
                  <a:schemeClr val="dk1"/>
                </a:solidFill>
              </a:rPr>
            </a:br>
            <a:r>
              <a:rPr lang="ja-JP" sz="1600">
                <a:solidFill>
                  <a:schemeClr val="dk1"/>
                </a:solidFill>
              </a:rPr>
              <a:t>・経営研修、マネジメントセミナーなどの提供</a:t>
            </a:r>
            <a:br>
              <a:rPr lang="ja-JP" sz="1600">
                <a:solidFill>
                  <a:schemeClr val="dk1"/>
                </a:solidFill>
              </a:rPr>
            </a:br>
            <a:r>
              <a:rPr lang="ja-JP" sz="1600">
                <a:solidFill>
                  <a:schemeClr val="dk1"/>
                </a:solidFill>
              </a:rPr>
              <a:t>・スキルマップによる人材開発支援</a:t>
            </a:r>
            <a:endParaRPr sz="1600">
              <a:solidFill>
                <a:schemeClr val="dk1"/>
              </a:solidFill>
            </a:endParaRPr>
          </a:p>
          <a:p>
            <a:pPr marL="0" lvl="0" indent="0" algn="l" rtl="0">
              <a:lnSpc>
                <a:spcPct val="115000"/>
              </a:lnSpc>
              <a:spcBef>
                <a:spcPts val="1200"/>
              </a:spcBef>
              <a:spcAft>
                <a:spcPts val="1200"/>
              </a:spcAft>
              <a:buSzPts val="1100"/>
              <a:buNone/>
            </a:pPr>
            <a:r>
              <a:rPr lang="ja-JP" sz="1750" b="1">
                <a:solidFill>
                  <a:schemeClr val="dk1"/>
                </a:solidFill>
              </a:rPr>
              <a:t>⑥ 地域ICT拡大</a:t>
            </a:r>
            <a:br>
              <a:rPr lang="ja-JP" sz="1750" b="1">
                <a:solidFill>
                  <a:schemeClr val="dk1"/>
                </a:solidFill>
              </a:rPr>
            </a:br>
            <a:r>
              <a:rPr lang="ja-JP" sz="1600">
                <a:solidFill>
                  <a:schemeClr val="dk1"/>
                </a:solidFill>
              </a:rPr>
              <a:t>・首都圏からの新ビジネスのプロジェクト獲得支援</a:t>
            </a:r>
            <a:br>
              <a:rPr lang="ja-JP" sz="1600">
                <a:solidFill>
                  <a:schemeClr val="dk1"/>
                </a:solidFill>
              </a:rPr>
            </a:br>
            <a:r>
              <a:rPr lang="ja-JP" sz="1600">
                <a:solidFill>
                  <a:schemeClr val="dk1"/>
                </a:solidFill>
              </a:rPr>
              <a:t>・コンソーシアムによる共同開発支援で裾野拡大</a:t>
            </a:r>
            <a:endParaRPr sz="1900" b="1">
              <a:solidFill>
                <a:srgbClr val="1C1C1C"/>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p22"/>
          <p:cNvSpPr/>
          <p:nvPr/>
        </p:nvSpPr>
        <p:spPr>
          <a:xfrm>
            <a:off x="3383868" y="2084977"/>
            <a:ext cx="2304000" cy="2304000"/>
          </a:xfrm>
          <a:prstGeom prst="ellipse">
            <a:avLst/>
          </a:prstGeom>
          <a:gradFill>
            <a:gsLst>
              <a:gs pos="0">
                <a:srgbClr val="CCCCFF"/>
              </a:gs>
              <a:gs pos="50000">
                <a:srgbClr val="DFDFFE">
                  <a:alpha val="74901"/>
                </a:srgbClr>
              </a:gs>
              <a:gs pos="100000">
                <a:srgbClr val="F9F9FE">
                  <a:alpha val="20000"/>
                </a:srgbClr>
              </a:gs>
            </a:gsLst>
            <a:path path="circle">
              <a:fillToRect l="50000" t="50000" r="50000" b="50000"/>
            </a:path>
            <a:tileRect/>
          </a:gradFill>
          <a:ln>
            <a:noFill/>
          </a:ln>
        </p:spPr>
        <p:txBody>
          <a:bodyPr spcFirstLastPara="1" wrap="square" lIns="36000" tIns="36000" rIns="36000" bIns="36000" anchor="ctr" anchorCtr="0">
            <a:noAutofit/>
          </a:bodyPr>
          <a:lstStyle/>
          <a:p>
            <a:pPr marL="0" marR="0" lvl="0" indent="0" algn="ctr" rtl="0">
              <a:spcBef>
                <a:spcPts val="0"/>
              </a:spcBef>
              <a:spcAft>
                <a:spcPts val="0"/>
              </a:spcAft>
              <a:buClr>
                <a:schemeClr val="dk1"/>
              </a:buClr>
              <a:buSzPts val="1600"/>
              <a:buFont typeface="Noto Sans Symbols"/>
              <a:buNone/>
            </a:pPr>
            <a:endParaRPr sz="1600" b="0" i="0" u="none" strike="noStrike" cap="none">
              <a:solidFill>
                <a:srgbClr val="333333"/>
              </a:solidFill>
              <a:latin typeface="Arial"/>
              <a:ea typeface="Arial"/>
              <a:cs typeface="Arial"/>
              <a:sym typeface="Arial"/>
            </a:endParaRPr>
          </a:p>
        </p:txBody>
      </p:sp>
      <p:sp>
        <p:nvSpPr>
          <p:cNvPr id="243" name="Google Shape;243;p22"/>
          <p:cNvSpPr/>
          <p:nvPr/>
        </p:nvSpPr>
        <p:spPr>
          <a:xfrm rot="5400000">
            <a:off x="4167816" y="5013200"/>
            <a:ext cx="419076" cy="684000"/>
          </a:xfrm>
          <a:prstGeom prst="upArrow">
            <a:avLst>
              <a:gd name="adj1" fmla="val 38665"/>
              <a:gd name="adj2" fmla="val 50000"/>
            </a:avLst>
          </a:prstGeom>
          <a:solidFill>
            <a:srgbClr val="CCCCFF"/>
          </a:solidFill>
          <a:ln w="12700" cap="flat" cmpd="sng">
            <a:solidFill>
              <a:srgbClr val="9966FF"/>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2800" b="0" i="0" u="none" strike="noStrike" cap="none">
              <a:solidFill>
                <a:schemeClr val="lt1"/>
              </a:solidFill>
              <a:latin typeface="Times New Roman"/>
              <a:ea typeface="Times New Roman"/>
              <a:cs typeface="Times New Roman"/>
              <a:sym typeface="Times New Roman"/>
            </a:endParaRPr>
          </a:p>
        </p:txBody>
      </p:sp>
      <p:grpSp>
        <p:nvGrpSpPr>
          <p:cNvPr id="244" name="Google Shape;244;p22"/>
          <p:cNvGrpSpPr/>
          <p:nvPr/>
        </p:nvGrpSpPr>
        <p:grpSpPr>
          <a:xfrm>
            <a:off x="5655316" y="2968600"/>
            <a:ext cx="2092293" cy="527185"/>
            <a:chOff x="5796136" y="4633844"/>
            <a:chExt cx="2092293" cy="527185"/>
          </a:xfrm>
        </p:grpSpPr>
        <p:sp>
          <p:nvSpPr>
            <p:cNvPr id="245" name="Google Shape;245;p22"/>
            <p:cNvSpPr/>
            <p:nvPr/>
          </p:nvSpPr>
          <p:spPr>
            <a:xfrm>
              <a:off x="5796136" y="4633844"/>
              <a:ext cx="419076" cy="527185"/>
            </a:xfrm>
            <a:prstGeom prst="upArrow">
              <a:avLst>
                <a:gd name="adj1" fmla="val 38665"/>
                <a:gd name="adj2" fmla="val 50000"/>
              </a:avLst>
            </a:prstGeom>
            <a:solidFill>
              <a:srgbClr val="CCCCFF"/>
            </a:solidFill>
            <a:ln w="12700" cap="flat" cmpd="sng">
              <a:solidFill>
                <a:srgbClr val="9966FF"/>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2800" b="0" i="0" u="none" strike="noStrike" cap="none">
                <a:solidFill>
                  <a:schemeClr val="lt1"/>
                </a:solidFill>
                <a:latin typeface="Times New Roman"/>
                <a:ea typeface="Times New Roman"/>
                <a:cs typeface="Times New Roman"/>
                <a:sym typeface="Times New Roman"/>
              </a:endParaRPr>
            </a:p>
          </p:txBody>
        </p:sp>
        <p:sp>
          <p:nvSpPr>
            <p:cNvPr id="246" name="Google Shape;246;p22"/>
            <p:cNvSpPr/>
            <p:nvPr/>
          </p:nvSpPr>
          <p:spPr>
            <a:xfrm>
              <a:off x="7469353" y="4633844"/>
              <a:ext cx="419076" cy="527185"/>
            </a:xfrm>
            <a:prstGeom prst="upArrow">
              <a:avLst>
                <a:gd name="adj1" fmla="val 38665"/>
                <a:gd name="adj2" fmla="val 50000"/>
              </a:avLst>
            </a:prstGeom>
            <a:solidFill>
              <a:srgbClr val="CCCCFF"/>
            </a:solidFill>
            <a:ln w="12700" cap="flat" cmpd="sng">
              <a:solidFill>
                <a:srgbClr val="9966FF"/>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2800" b="0" i="0" u="none" strike="noStrike" cap="none">
                <a:solidFill>
                  <a:schemeClr val="lt1"/>
                </a:solidFill>
                <a:latin typeface="Times New Roman"/>
                <a:ea typeface="Times New Roman"/>
                <a:cs typeface="Times New Roman"/>
                <a:sym typeface="Times New Roman"/>
              </a:endParaRPr>
            </a:p>
          </p:txBody>
        </p:sp>
      </p:grpSp>
      <p:grpSp>
        <p:nvGrpSpPr>
          <p:cNvPr id="247" name="Google Shape;247;p22"/>
          <p:cNvGrpSpPr/>
          <p:nvPr/>
        </p:nvGrpSpPr>
        <p:grpSpPr>
          <a:xfrm>
            <a:off x="5661741" y="4417832"/>
            <a:ext cx="2092293" cy="527185"/>
            <a:chOff x="5796136" y="4633844"/>
            <a:chExt cx="2092293" cy="527185"/>
          </a:xfrm>
        </p:grpSpPr>
        <p:sp>
          <p:nvSpPr>
            <p:cNvPr id="248" name="Google Shape;248;p22"/>
            <p:cNvSpPr/>
            <p:nvPr/>
          </p:nvSpPr>
          <p:spPr>
            <a:xfrm>
              <a:off x="5796136" y="4633844"/>
              <a:ext cx="419076" cy="527185"/>
            </a:xfrm>
            <a:prstGeom prst="upArrow">
              <a:avLst>
                <a:gd name="adj1" fmla="val 38665"/>
                <a:gd name="adj2" fmla="val 50000"/>
              </a:avLst>
            </a:prstGeom>
            <a:solidFill>
              <a:srgbClr val="CCCCFF"/>
            </a:solidFill>
            <a:ln w="12700" cap="flat" cmpd="sng">
              <a:solidFill>
                <a:srgbClr val="9966FF"/>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2800" b="0" i="0" u="none" strike="noStrike" cap="none">
                <a:solidFill>
                  <a:schemeClr val="lt1"/>
                </a:solidFill>
                <a:latin typeface="Times New Roman"/>
                <a:ea typeface="Times New Roman"/>
                <a:cs typeface="Times New Roman"/>
                <a:sym typeface="Times New Roman"/>
              </a:endParaRPr>
            </a:p>
          </p:txBody>
        </p:sp>
        <p:sp>
          <p:nvSpPr>
            <p:cNvPr id="249" name="Google Shape;249;p22"/>
            <p:cNvSpPr/>
            <p:nvPr/>
          </p:nvSpPr>
          <p:spPr>
            <a:xfrm>
              <a:off x="7469353" y="4633844"/>
              <a:ext cx="419076" cy="527185"/>
            </a:xfrm>
            <a:prstGeom prst="upArrow">
              <a:avLst>
                <a:gd name="adj1" fmla="val 38665"/>
                <a:gd name="adj2" fmla="val 50000"/>
              </a:avLst>
            </a:prstGeom>
            <a:solidFill>
              <a:srgbClr val="CCCCFF"/>
            </a:solidFill>
            <a:ln w="12700" cap="flat" cmpd="sng">
              <a:solidFill>
                <a:srgbClr val="9966FF"/>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2800" b="0" i="0" u="none" strike="noStrike" cap="none">
                <a:solidFill>
                  <a:schemeClr val="lt1"/>
                </a:solidFill>
                <a:latin typeface="Times New Roman"/>
                <a:ea typeface="Times New Roman"/>
                <a:cs typeface="Times New Roman"/>
                <a:sym typeface="Times New Roman"/>
              </a:endParaRPr>
            </a:p>
          </p:txBody>
        </p:sp>
      </p:grpSp>
      <p:sp>
        <p:nvSpPr>
          <p:cNvPr id="250" name="Google Shape;250;p22"/>
          <p:cNvSpPr txBox="1"/>
          <p:nvPr/>
        </p:nvSpPr>
        <p:spPr>
          <a:xfrm>
            <a:off x="177800" y="0"/>
            <a:ext cx="7429500" cy="457200"/>
          </a:xfrm>
          <a:prstGeom prst="rect">
            <a:avLst/>
          </a:prstGeom>
          <a:noFill/>
          <a:ln>
            <a:noFill/>
          </a:ln>
        </p:spPr>
        <p:txBody>
          <a:bodyPr spcFirstLastPara="1" wrap="square" lIns="72000" tIns="72000" rIns="0" bIns="0" anchor="ctr" anchorCtr="0">
            <a:noAutofit/>
          </a:bodyPr>
          <a:lstStyle/>
          <a:p>
            <a:pPr marL="0" marR="0" lvl="0" indent="0" algn="l" rtl="0">
              <a:spcBef>
                <a:spcPts val="0"/>
              </a:spcBef>
              <a:spcAft>
                <a:spcPts val="0"/>
              </a:spcAft>
              <a:buNone/>
            </a:pPr>
            <a:r>
              <a:rPr lang="ja-JP" sz="2400" b="1">
                <a:solidFill>
                  <a:srgbClr val="4D4D4D"/>
                </a:solidFill>
                <a:latin typeface="Meiryo"/>
                <a:ea typeface="Meiryo"/>
                <a:cs typeface="Meiryo"/>
                <a:sym typeface="Meiryo"/>
              </a:rPr>
              <a:t>１０</a:t>
            </a:r>
            <a:r>
              <a:rPr lang="ja-JP" sz="2400" b="1" i="0" u="none" strike="noStrike" cap="none">
                <a:solidFill>
                  <a:srgbClr val="4D4D4D"/>
                </a:solidFill>
                <a:latin typeface="Meiryo"/>
                <a:ea typeface="Meiryo"/>
                <a:cs typeface="Meiryo"/>
                <a:sym typeface="Meiryo"/>
              </a:rPr>
              <a:t>. Vision実現の成功要因（</a:t>
            </a:r>
            <a:r>
              <a:rPr lang="ja-JP" sz="2400" b="1">
                <a:solidFill>
                  <a:srgbClr val="4D4D4D"/>
                </a:solidFill>
                <a:latin typeface="Meiryo"/>
                <a:ea typeface="Meiryo"/>
                <a:cs typeface="Meiryo"/>
                <a:sym typeface="Meiryo"/>
              </a:rPr>
              <a:t>全体像</a:t>
            </a:r>
            <a:r>
              <a:rPr lang="ja-JP" sz="2400" b="1" i="0" u="none" strike="noStrike" cap="none">
                <a:solidFill>
                  <a:srgbClr val="4D4D4D"/>
                </a:solidFill>
                <a:latin typeface="Meiryo"/>
                <a:ea typeface="Meiryo"/>
                <a:cs typeface="Meiryo"/>
                <a:sym typeface="Meiryo"/>
              </a:rPr>
              <a:t>）</a:t>
            </a:r>
            <a:endParaRPr/>
          </a:p>
        </p:txBody>
      </p:sp>
      <p:sp>
        <p:nvSpPr>
          <p:cNvPr id="251" name="Google Shape;251;p22"/>
          <p:cNvSpPr/>
          <p:nvPr/>
        </p:nvSpPr>
        <p:spPr>
          <a:xfrm>
            <a:off x="2808168" y="656691"/>
            <a:ext cx="3276000" cy="504000"/>
          </a:xfrm>
          <a:prstGeom prst="rect">
            <a:avLst/>
          </a:prstGeom>
          <a:solidFill>
            <a:schemeClr val="accent4"/>
          </a:solidFill>
          <a:ln w="38100" cap="flat" cmpd="sng">
            <a:solidFill>
              <a:schemeClr val="lt1"/>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36000" tIns="36000" rIns="36000" bIns="36000" anchor="ctr" anchorCtr="0">
            <a:noAutofit/>
          </a:bodyPr>
          <a:lstStyle/>
          <a:p>
            <a:pPr marL="0" marR="0" lvl="0" indent="0" algn="ctr" rtl="0">
              <a:spcBef>
                <a:spcPts val="0"/>
              </a:spcBef>
              <a:spcAft>
                <a:spcPts val="0"/>
              </a:spcAft>
              <a:buClr>
                <a:schemeClr val="dk1"/>
              </a:buClr>
              <a:buSzPts val="2000"/>
              <a:buFont typeface="Noto Sans Symbols"/>
              <a:buNone/>
            </a:pPr>
            <a:r>
              <a:rPr lang="ja-JP" sz="2000" b="1" i="0" u="none" strike="noStrike" cap="none">
                <a:solidFill>
                  <a:schemeClr val="lt1"/>
                </a:solidFill>
                <a:latin typeface="Arial"/>
                <a:ea typeface="Arial"/>
                <a:cs typeface="Arial"/>
                <a:sym typeface="Arial"/>
              </a:rPr>
              <a:t>ICT産業振興と地域貢献</a:t>
            </a:r>
            <a:endParaRPr/>
          </a:p>
        </p:txBody>
      </p:sp>
      <p:sp>
        <p:nvSpPr>
          <p:cNvPr id="252" name="Google Shape;252;p22"/>
          <p:cNvSpPr/>
          <p:nvPr/>
        </p:nvSpPr>
        <p:spPr>
          <a:xfrm>
            <a:off x="719572" y="1449550"/>
            <a:ext cx="3311990" cy="468000"/>
          </a:xfrm>
          <a:prstGeom prst="rect">
            <a:avLst/>
          </a:prstGeom>
          <a:solidFill>
            <a:schemeClr val="lt1"/>
          </a:solidFill>
          <a:ln w="19050" cap="flat" cmpd="sng">
            <a:solidFill>
              <a:srgbClr val="777777"/>
            </a:solidFill>
            <a:prstDash val="solid"/>
            <a:round/>
            <a:headEnd type="none" w="sm" len="sm"/>
            <a:tailEnd type="none" w="sm" len="sm"/>
          </a:ln>
          <a:effectLst>
            <a:outerShdw blurRad="101600" dist="50800" dir="2700000" algn="tl" rotWithShape="0">
              <a:srgbClr val="000000">
                <a:alpha val="32941"/>
              </a:srgbClr>
            </a:outerShdw>
          </a:effectLst>
        </p:spPr>
        <p:txBody>
          <a:bodyPr spcFirstLastPara="1" wrap="square" lIns="36000" tIns="36000" rIns="36000" bIns="36000" anchor="ctr" anchorCtr="0">
            <a:noAutofit/>
          </a:bodyPr>
          <a:lstStyle/>
          <a:p>
            <a:pPr marL="0" marR="0" lvl="0" indent="0" algn="ctr" rtl="0">
              <a:spcBef>
                <a:spcPts val="0"/>
              </a:spcBef>
              <a:spcAft>
                <a:spcPts val="0"/>
              </a:spcAft>
              <a:buClr>
                <a:schemeClr val="dk1"/>
              </a:buClr>
              <a:buSzPts val="1600"/>
              <a:buFont typeface="Noto Sans Symbols"/>
              <a:buNone/>
            </a:pPr>
            <a:r>
              <a:rPr lang="ja-JP" sz="1600" b="0" i="0" u="none" strike="noStrike" cap="none">
                <a:solidFill>
                  <a:srgbClr val="333333"/>
                </a:solidFill>
                <a:latin typeface="Arial"/>
                <a:ea typeface="Arial"/>
                <a:cs typeface="Arial"/>
                <a:sym typeface="Arial"/>
              </a:rPr>
              <a:t>ＩＣＴ業界の魅力度ＵＰ</a:t>
            </a:r>
            <a:endParaRPr/>
          </a:p>
        </p:txBody>
      </p:sp>
      <p:sp>
        <p:nvSpPr>
          <p:cNvPr id="253" name="Google Shape;253;p22"/>
          <p:cNvSpPr/>
          <p:nvPr/>
        </p:nvSpPr>
        <p:spPr>
          <a:xfrm>
            <a:off x="2172971" y="5594589"/>
            <a:ext cx="419076" cy="196100"/>
          </a:xfrm>
          <a:prstGeom prst="triangle">
            <a:avLst>
              <a:gd name="adj" fmla="val 50000"/>
            </a:avLst>
          </a:prstGeom>
          <a:solidFill>
            <a:srgbClr val="CCCCFF"/>
          </a:solidFill>
          <a:ln w="12700" cap="flat" cmpd="sng">
            <a:solidFill>
              <a:srgbClr val="9966FF"/>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2800" b="0" i="0" u="none" strike="noStrike" cap="none">
              <a:solidFill>
                <a:schemeClr val="lt1"/>
              </a:solidFill>
              <a:latin typeface="Times New Roman"/>
              <a:ea typeface="Times New Roman"/>
              <a:cs typeface="Times New Roman"/>
              <a:sym typeface="Times New Roman"/>
            </a:endParaRPr>
          </a:p>
        </p:txBody>
      </p:sp>
      <p:sp>
        <p:nvSpPr>
          <p:cNvPr id="254" name="Google Shape;254;p22"/>
          <p:cNvSpPr/>
          <p:nvPr/>
        </p:nvSpPr>
        <p:spPr>
          <a:xfrm>
            <a:off x="719573" y="2469158"/>
            <a:ext cx="3311989" cy="468000"/>
          </a:xfrm>
          <a:prstGeom prst="rect">
            <a:avLst/>
          </a:prstGeom>
          <a:solidFill>
            <a:schemeClr val="lt1"/>
          </a:solidFill>
          <a:ln w="19050" cap="flat" cmpd="sng">
            <a:solidFill>
              <a:srgbClr val="777777"/>
            </a:solidFill>
            <a:prstDash val="solid"/>
            <a:round/>
            <a:headEnd type="none" w="sm" len="sm"/>
            <a:tailEnd type="none" w="sm" len="sm"/>
          </a:ln>
          <a:effectLst>
            <a:outerShdw blurRad="101600" dist="50800" dir="2700000" algn="tl" rotWithShape="0">
              <a:srgbClr val="000000">
                <a:alpha val="32941"/>
              </a:srgbClr>
            </a:outerShdw>
          </a:effectLst>
        </p:spPr>
        <p:txBody>
          <a:bodyPr spcFirstLastPara="1" wrap="square" lIns="36000" tIns="36000" rIns="36000" bIns="36000" anchor="ctr" anchorCtr="0">
            <a:noAutofit/>
          </a:bodyPr>
          <a:lstStyle/>
          <a:p>
            <a:pPr marL="0" marR="0" lvl="0" indent="0" algn="ctr" rtl="0">
              <a:spcBef>
                <a:spcPts val="0"/>
              </a:spcBef>
              <a:spcAft>
                <a:spcPts val="0"/>
              </a:spcAft>
              <a:buClr>
                <a:schemeClr val="dk1"/>
              </a:buClr>
              <a:buSzPts val="1600"/>
              <a:buFont typeface="Noto Sans Symbols"/>
              <a:buNone/>
            </a:pPr>
            <a:r>
              <a:rPr lang="ja-JP" sz="1500" b="0" i="0" u="none" strike="noStrike" cap="none">
                <a:solidFill>
                  <a:srgbClr val="1C1C1C"/>
                </a:solidFill>
                <a:latin typeface="Arial"/>
                <a:ea typeface="Arial"/>
                <a:cs typeface="Arial"/>
                <a:sym typeface="Arial"/>
              </a:rPr>
              <a:t>ＭＩＳＡと会員企業のプレゼンス向上</a:t>
            </a:r>
            <a:endParaRPr sz="1300"/>
          </a:p>
        </p:txBody>
      </p:sp>
      <p:sp>
        <p:nvSpPr>
          <p:cNvPr id="255" name="Google Shape;255;p22"/>
          <p:cNvSpPr/>
          <p:nvPr/>
        </p:nvSpPr>
        <p:spPr>
          <a:xfrm>
            <a:off x="2172971" y="4906467"/>
            <a:ext cx="419076" cy="196100"/>
          </a:xfrm>
          <a:prstGeom prst="triangle">
            <a:avLst>
              <a:gd name="adj" fmla="val 50000"/>
            </a:avLst>
          </a:prstGeom>
          <a:solidFill>
            <a:srgbClr val="CCCCFF"/>
          </a:solidFill>
          <a:ln w="12700" cap="flat" cmpd="sng">
            <a:solidFill>
              <a:srgbClr val="9966FF"/>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2800" b="0" i="0" u="none" strike="noStrike" cap="none">
              <a:solidFill>
                <a:schemeClr val="lt1"/>
              </a:solidFill>
              <a:latin typeface="Times New Roman"/>
              <a:ea typeface="Times New Roman"/>
              <a:cs typeface="Times New Roman"/>
              <a:sym typeface="Times New Roman"/>
            </a:endParaRPr>
          </a:p>
        </p:txBody>
      </p:sp>
      <p:sp>
        <p:nvSpPr>
          <p:cNvPr id="256" name="Google Shape;256;p22"/>
          <p:cNvSpPr/>
          <p:nvPr/>
        </p:nvSpPr>
        <p:spPr>
          <a:xfrm>
            <a:off x="719573" y="5121200"/>
            <a:ext cx="3311990" cy="468000"/>
          </a:xfrm>
          <a:prstGeom prst="rect">
            <a:avLst/>
          </a:prstGeom>
          <a:solidFill>
            <a:schemeClr val="lt1"/>
          </a:solidFill>
          <a:ln w="19050" cap="flat" cmpd="sng">
            <a:solidFill>
              <a:srgbClr val="777777"/>
            </a:solidFill>
            <a:prstDash val="solid"/>
            <a:round/>
            <a:headEnd type="none" w="sm" len="sm"/>
            <a:tailEnd type="none" w="sm" len="sm"/>
          </a:ln>
          <a:effectLst>
            <a:outerShdw blurRad="101600" dist="50800" dir="2700000" algn="tl" rotWithShape="0">
              <a:srgbClr val="000000">
                <a:alpha val="29803"/>
              </a:srgbClr>
            </a:outerShdw>
          </a:effectLst>
        </p:spPr>
        <p:txBody>
          <a:bodyPr spcFirstLastPara="1" wrap="square" lIns="36000" tIns="36000" rIns="36000" bIns="36000" anchor="ctr" anchorCtr="0">
            <a:noAutofit/>
          </a:bodyPr>
          <a:lstStyle/>
          <a:p>
            <a:pPr marL="0" marR="0" lvl="0" indent="0" algn="ctr" rtl="0">
              <a:spcBef>
                <a:spcPts val="0"/>
              </a:spcBef>
              <a:spcAft>
                <a:spcPts val="0"/>
              </a:spcAft>
              <a:buClr>
                <a:schemeClr val="dk1"/>
              </a:buClr>
              <a:buSzPts val="1600"/>
              <a:buFont typeface="Noto Sans Symbols"/>
              <a:buNone/>
            </a:pPr>
            <a:r>
              <a:rPr lang="ja-JP" sz="1600" b="0" i="0" u="none" strike="noStrike" cap="none">
                <a:solidFill>
                  <a:srgbClr val="333333"/>
                </a:solidFill>
                <a:latin typeface="Arial"/>
                <a:ea typeface="Arial"/>
                <a:cs typeface="Arial"/>
                <a:sym typeface="Arial"/>
              </a:rPr>
              <a:t>ＭＩＳＡ活動の活性化</a:t>
            </a:r>
            <a:endParaRPr/>
          </a:p>
        </p:txBody>
      </p:sp>
      <p:sp>
        <p:nvSpPr>
          <p:cNvPr id="257" name="Google Shape;257;p22"/>
          <p:cNvSpPr/>
          <p:nvPr/>
        </p:nvSpPr>
        <p:spPr>
          <a:xfrm>
            <a:off x="719572" y="5805316"/>
            <a:ext cx="3325723" cy="468000"/>
          </a:xfrm>
          <a:prstGeom prst="rect">
            <a:avLst/>
          </a:prstGeom>
          <a:solidFill>
            <a:schemeClr val="lt1"/>
          </a:solidFill>
          <a:ln w="19050" cap="flat" cmpd="sng">
            <a:solidFill>
              <a:srgbClr val="777777"/>
            </a:solidFill>
            <a:prstDash val="solid"/>
            <a:round/>
            <a:headEnd type="none" w="sm" len="sm"/>
            <a:tailEnd type="none" w="sm" len="sm"/>
          </a:ln>
          <a:effectLst>
            <a:outerShdw blurRad="101600" dist="50800" dir="2700000" algn="tl" rotWithShape="0">
              <a:srgbClr val="000000">
                <a:alpha val="29803"/>
              </a:srgbClr>
            </a:outerShdw>
          </a:effectLst>
        </p:spPr>
        <p:txBody>
          <a:bodyPr spcFirstLastPara="1" wrap="square" lIns="36000" tIns="36000" rIns="36000" bIns="36000" anchor="ctr" anchorCtr="0">
            <a:noAutofit/>
          </a:bodyPr>
          <a:lstStyle/>
          <a:p>
            <a:pPr marL="0" marR="0" lvl="0" indent="0" algn="ctr" rtl="0">
              <a:spcBef>
                <a:spcPts val="0"/>
              </a:spcBef>
              <a:spcAft>
                <a:spcPts val="0"/>
              </a:spcAft>
              <a:buClr>
                <a:schemeClr val="dk1"/>
              </a:buClr>
              <a:buSzPts val="1600"/>
              <a:buFont typeface="Noto Sans Symbols"/>
              <a:buNone/>
            </a:pPr>
            <a:r>
              <a:rPr lang="ja-JP" sz="1600" b="0" i="0" u="none" strike="noStrike" cap="none">
                <a:solidFill>
                  <a:srgbClr val="333333"/>
                </a:solidFill>
                <a:latin typeface="Arial"/>
                <a:ea typeface="Arial"/>
                <a:cs typeface="Arial"/>
                <a:sym typeface="Arial"/>
              </a:rPr>
              <a:t>ＭＩＳＡ運営体制の強化・拡充</a:t>
            </a:r>
            <a:endParaRPr/>
          </a:p>
        </p:txBody>
      </p:sp>
      <p:sp>
        <p:nvSpPr>
          <p:cNvPr id="258" name="Google Shape;258;p22"/>
          <p:cNvSpPr/>
          <p:nvPr/>
        </p:nvSpPr>
        <p:spPr>
          <a:xfrm>
            <a:off x="719573" y="4257177"/>
            <a:ext cx="1620000" cy="648000"/>
          </a:xfrm>
          <a:prstGeom prst="rect">
            <a:avLst/>
          </a:prstGeom>
          <a:solidFill>
            <a:schemeClr val="lt1"/>
          </a:solidFill>
          <a:ln w="19050" cap="flat" cmpd="sng">
            <a:solidFill>
              <a:srgbClr val="777777"/>
            </a:solidFill>
            <a:prstDash val="solid"/>
            <a:round/>
            <a:headEnd type="none" w="sm" len="sm"/>
            <a:tailEnd type="none" w="sm" len="sm"/>
          </a:ln>
          <a:effectLst>
            <a:outerShdw blurRad="101600" dist="50800" dir="2700000" algn="tl" rotWithShape="0">
              <a:srgbClr val="000000">
                <a:alpha val="29803"/>
              </a:srgbClr>
            </a:outerShdw>
          </a:effectLst>
        </p:spPr>
        <p:txBody>
          <a:bodyPr spcFirstLastPara="1" wrap="square" lIns="36000" tIns="36000" rIns="36000" bIns="36000" anchor="ctr" anchorCtr="0">
            <a:noAutofit/>
          </a:bodyPr>
          <a:lstStyle/>
          <a:p>
            <a:pPr marL="82550" marR="0" lvl="0" indent="0" algn="l" rtl="0">
              <a:spcBef>
                <a:spcPts val="0"/>
              </a:spcBef>
              <a:spcAft>
                <a:spcPts val="0"/>
              </a:spcAft>
              <a:buClr>
                <a:schemeClr val="dk1"/>
              </a:buClr>
              <a:buSzPts val="1600"/>
              <a:buFont typeface="Noto Sans Symbols"/>
              <a:buNone/>
            </a:pPr>
            <a:r>
              <a:rPr lang="ja-JP" sz="1600" b="0" i="0" u="none" strike="noStrike" cap="none">
                <a:solidFill>
                  <a:srgbClr val="333333"/>
                </a:solidFill>
                <a:latin typeface="Arial"/>
                <a:ea typeface="Arial"/>
                <a:cs typeface="Arial"/>
                <a:sym typeface="Arial"/>
              </a:rPr>
              <a:t>会員企業の</a:t>
            </a:r>
            <a:endParaRPr sz="1600" b="0" i="0" u="none" strike="noStrike" cap="none">
              <a:solidFill>
                <a:srgbClr val="333333"/>
              </a:solidFill>
              <a:latin typeface="Arial"/>
              <a:ea typeface="Arial"/>
              <a:cs typeface="Arial"/>
              <a:sym typeface="Arial"/>
            </a:endParaRPr>
          </a:p>
          <a:p>
            <a:pPr marL="82550" marR="0" lvl="0" indent="0" algn="l" rtl="0">
              <a:spcBef>
                <a:spcPts val="0"/>
              </a:spcBef>
              <a:spcAft>
                <a:spcPts val="0"/>
              </a:spcAft>
              <a:buClr>
                <a:schemeClr val="dk1"/>
              </a:buClr>
              <a:buSzPts val="1600"/>
              <a:buFont typeface="Noto Sans Symbols"/>
              <a:buNone/>
            </a:pPr>
            <a:r>
              <a:rPr lang="ja-JP" sz="1600" b="0" i="0" u="none" strike="noStrike" cap="none">
                <a:solidFill>
                  <a:srgbClr val="333333"/>
                </a:solidFill>
                <a:latin typeface="Arial"/>
                <a:ea typeface="Arial"/>
                <a:cs typeface="Arial"/>
                <a:sym typeface="Arial"/>
              </a:rPr>
              <a:t>経営力強化</a:t>
            </a:r>
            <a:endParaRPr/>
          </a:p>
        </p:txBody>
      </p:sp>
      <p:sp>
        <p:nvSpPr>
          <p:cNvPr id="259" name="Google Shape;259;p22"/>
          <p:cNvSpPr/>
          <p:nvPr/>
        </p:nvSpPr>
        <p:spPr>
          <a:xfrm>
            <a:off x="2423636" y="3515968"/>
            <a:ext cx="1620000" cy="648000"/>
          </a:xfrm>
          <a:prstGeom prst="rect">
            <a:avLst/>
          </a:prstGeom>
          <a:solidFill>
            <a:schemeClr val="lt1"/>
          </a:solidFill>
          <a:ln w="19050" cap="flat" cmpd="sng">
            <a:solidFill>
              <a:srgbClr val="777777"/>
            </a:solidFill>
            <a:prstDash val="solid"/>
            <a:round/>
            <a:headEnd type="none" w="sm" len="sm"/>
            <a:tailEnd type="none" w="sm" len="sm"/>
          </a:ln>
          <a:effectLst>
            <a:outerShdw blurRad="101600" dist="50800" dir="2700000" algn="tl" rotWithShape="0">
              <a:srgbClr val="000000">
                <a:alpha val="29803"/>
              </a:srgbClr>
            </a:outerShdw>
          </a:effectLst>
        </p:spPr>
        <p:txBody>
          <a:bodyPr spcFirstLastPara="1" wrap="square" lIns="36000" tIns="36000" rIns="108000" bIns="36000" anchor="ctr" anchorCtr="0">
            <a:noAutofit/>
          </a:bodyPr>
          <a:lstStyle/>
          <a:p>
            <a:pPr marL="0" marR="0" lvl="0" indent="0" algn="l" rtl="0">
              <a:spcBef>
                <a:spcPts val="0"/>
              </a:spcBef>
              <a:spcAft>
                <a:spcPts val="0"/>
              </a:spcAft>
              <a:buClr>
                <a:schemeClr val="dk1"/>
              </a:buClr>
              <a:buSzPts val="1600"/>
              <a:buFont typeface="Noto Sans Symbols"/>
              <a:buNone/>
            </a:pPr>
            <a:r>
              <a:rPr lang="ja-JP" sz="1600" b="0" i="0" u="none" strike="noStrike" cap="none">
                <a:solidFill>
                  <a:srgbClr val="333333"/>
                </a:solidFill>
                <a:latin typeface="Arial"/>
                <a:ea typeface="Arial"/>
                <a:cs typeface="Arial"/>
                <a:sym typeface="Arial"/>
              </a:rPr>
              <a:t>	雇用の拡大</a:t>
            </a:r>
            <a:endParaRPr sz="1600" b="0" i="0" u="none" strike="noStrike" cap="none">
              <a:solidFill>
                <a:srgbClr val="333333"/>
              </a:solidFill>
              <a:latin typeface="Arial"/>
              <a:ea typeface="Arial"/>
              <a:cs typeface="Arial"/>
              <a:sym typeface="Arial"/>
            </a:endParaRPr>
          </a:p>
          <a:p>
            <a:pPr marL="0" marR="0" lvl="0" indent="0" algn="l" rtl="0">
              <a:spcBef>
                <a:spcPts val="0"/>
              </a:spcBef>
              <a:spcAft>
                <a:spcPts val="0"/>
              </a:spcAft>
              <a:buClr>
                <a:schemeClr val="dk1"/>
              </a:buClr>
              <a:buSzPts val="1600"/>
              <a:buFont typeface="Noto Sans Symbols"/>
              <a:buNone/>
            </a:pPr>
            <a:r>
              <a:rPr lang="ja-JP" sz="1600" b="0" i="0" u="none" strike="noStrike" cap="none">
                <a:solidFill>
                  <a:srgbClr val="333333"/>
                </a:solidFill>
                <a:latin typeface="Arial"/>
                <a:ea typeface="Arial"/>
                <a:cs typeface="Arial"/>
                <a:sym typeface="Arial"/>
              </a:rPr>
              <a:t>	人材開発</a:t>
            </a:r>
            <a:endParaRPr/>
          </a:p>
        </p:txBody>
      </p:sp>
      <p:sp>
        <p:nvSpPr>
          <p:cNvPr id="260" name="Google Shape;260;p22"/>
          <p:cNvSpPr/>
          <p:nvPr/>
        </p:nvSpPr>
        <p:spPr>
          <a:xfrm>
            <a:off x="719573" y="3515968"/>
            <a:ext cx="1620000" cy="648000"/>
          </a:xfrm>
          <a:prstGeom prst="rect">
            <a:avLst/>
          </a:prstGeom>
          <a:solidFill>
            <a:schemeClr val="lt1"/>
          </a:solidFill>
          <a:ln w="19050" cap="flat" cmpd="sng">
            <a:solidFill>
              <a:srgbClr val="777777"/>
            </a:solidFill>
            <a:prstDash val="solid"/>
            <a:round/>
            <a:headEnd type="none" w="sm" len="sm"/>
            <a:tailEnd type="none" w="sm" len="sm"/>
          </a:ln>
          <a:effectLst>
            <a:outerShdw blurRad="101600" dist="50800" dir="2700000" algn="tl" rotWithShape="0">
              <a:srgbClr val="000000">
                <a:alpha val="29803"/>
              </a:srgbClr>
            </a:outerShdw>
          </a:effectLst>
        </p:spPr>
        <p:txBody>
          <a:bodyPr spcFirstLastPara="1" wrap="square" lIns="36000" tIns="36000" rIns="36000" bIns="36000" anchor="ctr" anchorCtr="0">
            <a:noAutofit/>
          </a:bodyPr>
          <a:lstStyle/>
          <a:p>
            <a:pPr marL="82550" marR="0" lvl="0" indent="0" algn="l" rtl="0">
              <a:spcBef>
                <a:spcPts val="0"/>
              </a:spcBef>
              <a:spcAft>
                <a:spcPts val="0"/>
              </a:spcAft>
              <a:buClr>
                <a:schemeClr val="dk1"/>
              </a:buClr>
              <a:buSzPts val="1600"/>
              <a:buFont typeface="Noto Sans Symbols"/>
              <a:buNone/>
            </a:pPr>
            <a:r>
              <a:rPr lang="ja-JP" sz="1600" b="0" i="0" u="none" strike="noStrike" cap="none">
                <a:solidFill>
                  <a:srgbClr val="333333"/>
                </a:solidFill>
                <a:latin typeface="Arial"/>
                <a:ea typeface="Arial"/>
                <a:cs typeface="Arial"/>
                <a:sym typeface="Arial"/>
              </a:rPr>
              <a:t>会員企業の</a:t>
            </a:r>
            <a:endParaRPr sz="1600" b="0" i="0" u="none" strike="noStrike" cap="none">
              <a:solidFill>
                <a:srgbClr val="333333"/>
              </a:solidFill>
              <a:latin typeface="Arial"/>
              <a:ea typeface="Arial"/>
              <a:cs typeface="Arial"/>
              <a:sym typeface="Arial"/>
            </a:endParaRPr>
          </a:p>
          <a:p>
            <a:pPr marL="82550" marR="0" lvl="0" indent="0" algn="l" rtl="0">
              <a:spcBef>
                <a:spcPts val="0"/>
              </a:spcBef>
              <a:spcAft>
                <a:spcPts val="0"/>
              </a:spcAft>
              <a:buClr>
                <a:schemeClr val="dk1"/>
              </a:buClr>
              <a:buSzPts val="1600"/>
              <a:buFont typeface="Noto Sans Symbols"/>
              <a:buNone/>
            </a:pPr>
            <a:r>
              <a:rPr lang="ja-JP" sz="1600" b="0" i="0" u="none" strike="noStrike" cap="none">
                <a:solidFill>
                  <a:srgbClr val="333333"/>
                </a:solidFill>
                <a:latin typeface="Arial"/>
                <a:ea typeface="Arial"/>
                <a:cs typeface="Arial"/>
                <a:sym typeface="Arial"/>
              </a:rPr>
              <a:t>魅力度ＵＰ</a:t>
            </a:r>
            <a:endParaRPr/>
          </a:p>
        </p:txBody>
      </p:sp>
      <p:sp>
        <p:nvSpPr>
          <p:cNvPr id="261" name="Google Shape;261;p22"/>
          <p:cNvSpPr/>
          <p:nvPr/>
        </p:nvSpPr>
        <p:spPr>
          <a:xfrm>
            <a:off x="2425295" y="4257177"/>
            <a:ext cx="1620000" cy="648000"/>
          </a:xfrm>
          <a:prstGeom prst="rect">
            <a:avLst/>
          </a:prstGeom>
          <a:solidFill>
            <a:schemeClr val="lt1"/>
          </a:solidFill>
          <a:ln w="19050" cap="flat" cmpd="sng">
            <a:solidFill>
              <a:srgbClr val="777777"/>
            </a:solidFill>
            <a:prstDash val="solid"/>
            <a:round/>
            <a:headEnd type="none" w="sm" len="sm"/>
            <a:tailEnd type="none" w="sm" len="sm"/>
          </a:ln>
          <a:effectLst>
            <a:outerShdw blurRad="101600" dist="50800" dir="2700000" algn="tl" rotWithShape="0">
              <a:srgbClr val="000000">
                <a:alpha val="29803"/>
              </a:srgbClr>
            </a:outerShdw>
          </a:effectLst>
        </p:spPr>
        <p:txBody>
          <a:bodyPr spcFirstLastPara="1" wrap="square" lIns="36000" tIns="36000" rIns="108000" bIns="36000" anchor="ctr" anchorCtr="0">
            <a:noAutofit/>
          </a:bodyPr>
          <a:lstStyle/>
          <a:p>
            <a:pPr marL="0" marR="0" lvl="0" indent="0" algn="l" rtl="0">
              <a:spcBef>
                <a:spcPts val="0"/>
              </a:spcBef>
              <a:spcAft>
                <a:spcPts val="0"/>
              </a:spcAft>
              <a:buClr>
                <a:schemeClr val="dk1"/>
              </a:buClr>
              <a:buSzPts val="1600"/>
              <a:buFont typeface="Noto Sans Symbols"/>
              <a:buNone/>
            </a:pPr>
            <a:r>
              <a:rPr lang="ja-JP" sz="1500" b="0" i="0" u="none" strike="noStrike" cap="none">
                <a:solidFill>
                  <a:srgbClr val="333333"/>
                </a:solidFill>
                <a:latin typeface="Arial"/>
                <a:ea typeface="Arial"/>
                <a:cs typeface="Arial"/>
                <a:sym typeface="Arial"/>
              </a:rPr>
              <a:t>	</a:t>
            </a:r>
            <a:r>
              <a:rPr lang="ja-JP" sz="1300" b="0" i="0" u="none" strike="noStrike" cap="none">
                <a:solidFill>
                  <a:srgbClr val="333333"/>
                </a:solidFill>
                <a:latin typeface="Arial"/>
                <a:ea typeface="Arial"/>
                <a:cs typeface="Arial"/>
                <a:sym typeface="Arial"/>
              </a:rPr>
              <a:t>会員企業の</a:t>
            </a:r>
            <a:endParaRPr sz="1300" b="0" i="0" u="none" strike="noStrike" cap="none">
              <a:solidFill>
                <a:srgbClr val="333333"/>
              </a:solidFill>
              <a:latin typeface="Arial"/>
              <a:ea typeface="Arial"/>
              <a:cs typeface="Arial"/>
              <a:sym typeface="Arial"/>
            </a:endParaRPr>
          </a:p>
          <a:p>
            <a:pPr marL="0" marR="0" lvl="0" indent="0" algn="l" rtl="0">
              <a:spcBef>
                <a:spcPts val="0"/>
              </a:spcBef>
              <a:spcAft>
                <a:spcPts val="0"/>
              </a:spcAft>
              <a:buClr>
                <a:schemeClr val="dk1"/>
              </a:buClr>
              <a:buSzPts val="1600"/>
              <a:buFont typeface="Noto Sans Symbols"/>
              <a:buNone/>
            </a:pPr>
            <a:r>
              <a:rPr lang="ja-JP" sz="1300" b="0" i="0" u="none" strike="noStrike" cap="none">
                <a:solidFill>
                  <a:srgbClr val="333333"/>
                </a:solidFill>
                <a:latin typeface="Arial"/>
                <a:ea typeface="Arial"/>
                <a:cs typeface="Arial"/>
                <a:sym typeface="Arial"/>
              </a:rPr>
              <a:t>	ビジネス拡大</a:t>
            </a:r>
            <a:endParaRPr sz="1200"/>
          </a:p>
        </p:txBody>
      </p:sp>
      <p:sp>
        <p:nvSpPr>
          <p:cNvPr id="262" name="Google Shape;262;p22"/>
          <p:cNvSpPr/>
          <p:nvPr/>
        </p:nvSpPr>
        <p:spPr>
          <a:xfrm>
            <a:off x="1979712" y="2973214"/>
            <a:ext cx="360000" cy="504000"/>
          </a:xfrm>
          <a:custGeom>
            <a:avLst/>
            <a:gdLst/>
            <a:ahLst/>
            <a:cxnLst/>
            <a:rect l="l" t="t" r="r" b="b"/>
            <a:pathLst>
              <a:path w="451010" h="1099821" extrusionOk="0">
                <a:moveTo>
                  <a:pt x="0" y="441091"/>
                </a:moveTo>
                <a:lnTo>
                  <a:pt x="281846" y="0"/>
                </a:lnTo>
                <a:lnTo>
                  <a:pt x="451010" y="518663"/>
                </a:lnTo>
                <a:lnTo>
                  <a:pt x="313104" y="410925"/>
                </a:lnTo>
                <a:cubicBezTo>
                  <a:pt x="281436" y="649941"/>
                  <a:pt x="219724" y="789550"/>
                  <a:pt x="389936" y="1099819"/>
                </a:cubicBezTo>
                <a:lnTo>
                  <a:pt x="393816" y="1099821"/>
                </a:lnTo>
                <a:cubicBezTo>
                  <a:pt x="69223" y="777676"/>
                  <a:pt x="144182" y="567535"/>
                  <a:pt x="152099" y="387894"/>
                </a:cubicBezTo>
                <a:lnTo>
                  <a:pt x="0" y="441091"/>
                </a:lnTo>
                <a:close/>
              </a:path>
            </a:pathLst>
          </a:custGeom>
          <a:solidFill>
            <a:srgbClr val="CCCCFF"/>
          </a:solidFill>
          <a:ln w="12700" cap="flat" cmpd="sng">
            <a:solidFill>
              <a:srgbClr val="9966FF"/>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2800" b="0" i="0" u="none" strike="noStrike" cap="none">
              <a:solidFill>
                <a:schemeClr val="lt1"/>
              </a:solidFill>
              <a:latin typeface="Times New Roman"/>
              <a:ea typeface="Times New Roman"/>
              <a:cs typeface="Times New Roman"/>
              <a:sym typeface="Times New Roman"/>
            </a:endParaRPr>
          </a:p>
        </p:txBody>
      </p:sp>
      <p:sp>
        <p:nvSpPr>
          <p:cNvPr id="263" name="Google Shape;263;p22"/>
          <p:cNvSpPr/>
          <p:nvPr/>
        </p:nvSpPr>
        <p:spPr>
          <a:xfrm rot="10800000">
            <a:off x="2375796" y="2973214"/>
            <a:ext cx="360000" cy="504000"/>
          </a:xfrm>
          <a:custGeom>
            <a:avLst/>
            <a:gdLst/>
            <a:ahLst/>
            <a:cxnLst/>
            <a:rect l="l" t="t" r="r" b="b"/>
            <a:pathLst>
              <a:path w="451010" h="1099821" extrusionOk="0">
                <a:moveTo>
                  <a:pt x="0" y="441091"/>
                </a:moveTo>
                <a:lnTo>
                  <a:pt x="281846" y="0"/>
                </a:lnTo>
                <a:lnTo>
                  <a:pt x="451010" y="518663"/>
                </a:lnTo>
                <a:lnTo>
                  <a:pt x="313104" y="410925"/>
                </a:lnTo>
                <a:cubicBezTo>
                  <a:pt x="281436" y="649941"/>
                  <a:pt x="219724" y="789550"/>
                  <a:pt x="389936" y="1099819"/>
                </a:cubicBezTo>
                <a:lnTo>
                  <a:pt x="393816" y="1099821"/>
                </a:lnTo>
                <a:cubicBezTo>
                  <a:pt x="69223" y="777676"/>
                  <a:pt x="144182" y="567535"/>
                  <a:pt x="152099" y="387894"/>
                </a:cubicBezTo>
                <a:lnTo>
                  <a:pt x="0" y="441091"/>
                </a:lnTo>
                <a:close/>
              </a:path>
            </a:pathLst>
          </a:custGeom>
          <a:solidFill>
            <a:srgbClr val="CCCCFF"/>
          </a:solidFill>
          <a:ln w="12700" cap="flat" cmpd="sng">
            <a:solidFill>
              <a:srgbClr val="9966FF"/>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2800" b="0" i="0" u="none" strike="noStrike" cap="none">
              <a:solidFill>
                <a:schemeClr val="lt1"/>
              </a:solidFill>
              <a:latin typeface="Times New Roman"/>
              <a:ea typeface="Times New Roman"/>
              <a:cs typeface="Times New Roman"/>
              <a:sym typeface="Times New Roman"/>
            </a:endParaRPr>
          </a:p>
        </p:txBody>
      </p:sp>
      <p:sp>
        <p:nvSpPr>
          <p:cNvPr id="264" name="Google Shape;264;p22"/>
          <p:cNvSpPr/>
          <p:nvPr/>
        </p:nvSpPr>
        <p:spPr>
          <a:xfrm>
            <a:off x="1980091" y="1941352"/>
            <a:ext cx="360000" cy="504000"/>
          </a:xfrm>
          <a:custGeom>
            <a:avLst/>
            <a:gdLst/>
            <a:ahLst/>
            <a:cxnLst/>
            <a:rect l="l" t="t" r="r" b="b"/>
            <a:pathLst>
              <a:path w="451010" h="1099821" extrusionOk="0">
                <a:moveTo>
                  <a:pt x="0" y="441091"/>
                </a:moveTo>
                <a:lnTo>
                  <a:pt x="281846" y="0"/>
                </a:lnTo>
                <a:lnTo>
                  <a:pt x="451010" y="518663"/>
                </a:lnTo>
                <a:lnTo>
                  <a:pt x="313104" y="410925"/>
                </a:lnTo>
                <a:cubicBezTo>
                  <a:pt x="281436" y="649941"/>
                  <a:pt x="219724" y="789550"/>
                  <a:pt x="389936" y="1099819"/>
                </a:cubicBezTo>
                <a:lnTo>
                  <a:pt x="393816" y="1099821"/>
                </a:lnTo>
                <a:cubicBezTo>
                  <a:pt x="69223" y="777676"/>
                  <a:pt x="144182" y="567535"/>
                  <a:pt x="152099" y="387894"/>
                </a:cubicBezTo>
                <a:lnTo>
                  <a:pt x="0" y="441091"/>
                </a:lnTo>
                <a:close/>
              </a:path>
            </a:pathLst>
          </a:custGeom>
          <a:solidFill>
            <a:srgbClr val="CCCCFF"/>
          </a:solidFill>
          <a:ln w="12700" cap="flat" cmpd="sng">
            <a:solidFill>
              <a:srgbClr val="9966FF"/>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2800" b="0" i="0" u="none" strike="noStrike" cap="none">
              <a:solidFill>
                <a:schemeClr val="lt1"/>
              </a:solidFill>
              <a:latin typeface="Times New Roman"/>
              <a:ea typeface="Times New Roman"/>
              <a:cs typeface="Times New Roman"/>
              <a:sym typeface="Times New Roman"/>
            </a:endParaRPr>
          </a:p>
        </p:txBody>
      </p:sp>
      <p:sp>
        <p:nvSpPr>
          <p:cNvPr id="265" name="Google Shape;265;p22"/>
          <p:cNvSpPr/>
          <p:nvPr/>
        </p:nvSpPr>
        <p:spPr>
          <a:xfrm rot="10800000">
            <a:off x="2376175" y="1941352"/>
            <a:ext cx="360000" cy="504000"/>
          </a:xfrm>
          <a:custGeom>
            <a:avLst/>
            <a:gdLst/>
            <a:ahLst/>
            <a:cxnLst/>
            <a:rect l="l" t="t" r="r" b="b"/>
            <a:pathLst>
              <a:path w="451010" h="1099821" extrusionOk="0">
                <a:moveTo>
                  <a:pt x="0" y="441091"/>
                </a:moveTo>
                <a:lnTo>
                  <a:pt x="281846" y="0"/>
                </a:lnTo>
                <a:lnTo>
                  <a:pt x="451010" y="518663"/>
                </a:lnTo>
                <a:lnTo>
                  <a:pt x="313104" y="410925"/>
                </a:lnTo>
                <a:cubicBezTo>
                  <a:pt x="281436" y="649941"/>
                  <a:pt x="219724" y="789550"/>
                  <a:pt x="389936" y="1099819"/>
                </a:cubicBezTo>
                <a:lnTo>
                  <a:pt x="393816" y="1099821"/>
                </a:lnTo>
                <a:cubicBezTo>
                  <a:pt x="69223" y="777676"/>
                  <a:pt x="144182" y="567535"/>
                  <a:pt x="152099" y="387894"/>
                </a:cubicBezTo>
                <a:lnTo>
                  <a:pt x="0" y="441091"/>
                </a:lnTo>
                <a:close/>
              </a:path>
            </a:pathLst>
          </a:custGeom>
          <a:solidFill>
            <a:srgbClr val="CCCCFF"/>
          </a:solidFill>
          <a:ln w="12700" cap="flat" cmpd="sng">
            <a:solidFill>
              <a:srgbClr val="9966FF"/>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2800" b="0" i="0" u="none" strike="noStrike" cap="none">
              <a:solidFill>
                <a:schemeClr val="lt1"/>
              </a:solidFill>
              <a:latin typeface="Times New Roman"/>
              <a:ea typeface="Times New Roman"/>
              <a:cs typeface="Times New Roman"/>
              <a:sym typeface="Times New Roman"/>
            </a:endParaRPr>
          </a:p>
        </p:txBody>
      </p:sp>
      <p:grpSp>
        <p:nvGrpSpPr>
          <p:cNvPr id="266" name="Google Shape;266;p22"/>
          <p:cNvGrpSpPr/>
          <p:nvPr/>
        </p:nvGrpSpPr>
        <p:grpSpPr>
          <a:xfrm>
            <a:off x="1857978" y="3681838"/>
            <a:ext cx="1035636" cy="1035636"/>
            <a:chOff x="3968412" y="5057680"/>
            <a:chExt cx="1035636" cy="1035636"/>
          </a:xfrm>
        </p:grpSpPr>
        <p:grpSp>
          <p:nvGrpSpPr>
            <p:cNvPr id="267" name="Google Shape;267;p22"/>
            <p:cNvGrpSpPr/>
            <p:nvPr/>
          </p:nvGrpSpPr>
          <p:grpSpPr>
            <a:xfrm>
              <a:off x="3968412" y="5341199"/>
              <a:ext cx="1035636" cy="504000"/>
              <a:chOff x="3968412" y="5341199"/>
              <a:chExt cx="1035636" cy="504000"/>
            </a:xfrm>
          </p:grpSpPr>
          <p:sp>
            <p:nvSpPr>
              <p:cNvPr id="268" name="Google Shape;268;p22"/>
              <p:cNvSpPr/>
              <p:nvPr/>
            </p:nvSpPr>
            <p:spPr>
              <a:xfrm>
                <a:off x="3968412" y="5341199"/>
                <a:ext cx="360000" cy="504000"/>
              </a:xfrm>
              <a:custGeom>
                <a:avLst/>
                <a:gdLst/>
                <a:ahLst/>
                <a:cxnLst/>
                <a:rect l="l" t="t" r="r" b="b"/>
                <a:pathLst>
                  <a:path w="451010" h="1099821" extrusionOk="0">
                    <a:moveTo>
                      <a:pt x="0" y="441091"/>
                    </a:moveTo>
                    <a:lnTo>
                      <a:pt x="281846" y="0"/>
                    </a:lnTo>
                    <a:lnTo>
                      <a:pt x="451010" y="518663"/>
                    </a:lnTo>
                    <a:lnTo>
                      <a:pt x="313104" y="410925"/>
                    </a:lnTo>
                    <a:cubicBezTo>
                      <a:pt x="281436" y="649941"/>
                      <a:pt x="219724" y="789550"/>
                      <a:pt x="389936" y="1099819"/>
                    </a:cubicBezTo>
                    <a:lnTo>
                      <a:pt x="393816" y="1099821"/>
                    </a:lnTo>
                    <a:cubicBezTo>
                      <a:pt x="69223" y="777676"/>
                      <a:pt x="144182" y="567535"/>
                      <a:pt x="152099" y="387894"/>
                    </a:cubicBezTo>
                    <a:lnTo>
                      <a:pt x="0" y="441091"/>
                    </a:lnTo>
                    <a:close/>
                  </a:path>
                </a:pathLst>
              </a:custGeom>
              <a:solidFill>
                <a:srgbClr val="CCCCFF"/>
              </a:solidFill>
              <a:ln w="12700" cap="flat" cmpd="sng">
                <a:solidFill>
                  <a:srgbClr val="9966FF"/>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2800" b="0" i="0" u="none" strike="noStrike" cap="none">
                  <a:solidFill>
                    <a:schemeClr val="lt1"/>
                  </a:solidFill>
                  <a:latin typeface="Times New Roman"/>
                  <a:ea typeface="Times New Roman"/>
                  <a:cs typeface="Times New Roman"/>
                  <a:sym typeface="Times New Roman"/>
                </a:endParaRPr>
              </a:p>
            </p:txBody>
          </p:sp>
          <p:sp>
            <p:nvSpPr>
              <p:cNvPr id="269" name="Google Shape;269;p22"/>
              <p:cNvSpPr/>
              <p:nvPr/>
            </p:nvSpPr>
            <p:spPr>
              <a:xfrm rot="10800000">
                <a:off x="4644048" y="5341199"/>
                <a:ext cx="360000" cy="504000"/>
              </a:xfrm>
              <a:custGeom>
                <a:avLst/>
                <a:gdLst/>
                <a:ahLst/>
                <a:cxnLst/>
                <a:rect l="l" t="t" r="r" b="b"/>
                <a:pathLst>
                  <a:path w="451010" h="1099821" extrusionOk="0">
                    <a:moveTo>
                      <a:pt x="0" y="441091"/>
                    </a:moveTo>
                    <a:lnTo>
                      <a:pt x="281846" y="0"/>
                    </a:lnTo>
                    <a:lnTo>
                      <a:pt x="451010" y="518663"/>
                    </a:lnTo>
                    <a:lnTo>
                      <a:pt x="313104" y="410925"/>
                    </a:lnTo>
                    <a:cubicBezTo>
                      <a:pt x="281436" y="649941"/>
                      <a:pt x="219724" y="789550"/>
                      <a:pt x="389936" y="1099819"/>
                    </a:cubicBezTo>
                    <a:lnTo>
                      <a:pt x="393816" y="1099821"/>
                    </a:lnTo>
                    <a:cubicBezTo>
                      <a:pt x="69223" y="777676"/>
                      <a:pt x="144182" y="567535"/>
                      <a:pt x="152099" y="387894"/>
                    </a:cubicBezTo>
                    <a:lnTo>
                      <a:pt x="0" y="441091"/>
                    </a:lnTo>
                    <a:close/>
                  </a:path>
                </a:pathLst>
              </a:custGeom>
              <a:solidFill>
                <a:srgbClr val="CCCCFF"/>
              </a:solidFill>
              <a:ln w="12700" cap="flat" cmpd="sng">
                <a:solidFill>
                  <a:srgbClr val="9966FF"/>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2800" b="0" i="0" u="none" strike="noStrike" cap="none">
                  <a:solidFill>
                    <a:schemeClr val="lt1"/>
                  </a:solidFill>
                  <a:latin typeface="Times New Roman"/>
                  <a:ea typeface="Times New Roman"/>
                  <a:cs typeface="Times New Roman"/>
                  <a:sym typeface="Times New Roman"/>
                </a:endParaRPr>
              </a:p>
            </p:txBody>
          </p:sp>
        </p:grpSp>
        <p:grpSp>
          <p:nvGrpSpPr>
            <p:cNvPr id="270" name="Google Shape;270;p22"/>
            <p:cNvGrpSpPr/>
            <p:nvPr/>
          </p:nvGrpSpPr>
          <p:grpSpPr>
            <a:xfrm rot="5400000">
              <a:off x="3958388" y="5323498"/>
              <a:ext cx="1035636" cy="504000"/>
              <a:chOff x="3968412" y="5341199"/>
              <a:chExt cx="1035636" cy="504000"/>
            </a:xfrm>
          </p:grpSpPr>
          <p:sp>
            <p:nvSpPr>
              <p:cNvPr id="271" name="Google Shape;271;p22"/>
              <p:cNvSpPr/>
              <p:nvPr/>
            </p:nvSpPr>
            <p:spPr>
              <a:xfrm>
                <a:off x="3968412" y="5341199"/>
                <a:ext cx="360000" cy="504000"/>
              </a:xfrm>
              <a:custGeom>
                <a:avLst/>
                <a:gdLst/>
                <a:ahLst/>
                <a:cxnLst/>
                <a:rect l="l" t="t" r="r" b="b"/>
                <a:pathLst>
                  <a:path w="451010" h="1099821" extrusionOk="0">
                    <a:moveTo>
                      <a:pt x="0" y="441091"/>
                    </a:moveTo>
                    <a:lnTo>
                      <a:pt x="281846" y="0"/>
                    </a:lnTo>
                    <a:lnTo>
                      <a:pt x="451010" y="518663"/>
                    </a:lnTo>
                    <a:lnTo>
                      <a:pt x="313104" y="410925"/>
                    </a:lnTo>
                    <a:cubicBezTo>
                      <a:pt x="281436" y="649941"/>
                      <a:pt x="219724" y="789550"/>
                      <a:pt x="389936" y="1099819"/>
                    </a:cubicBezTo>
                    <a:lnTo>
                      <a:pt x="393816" y="1099821"/>
                    </a:lnTo>
                    <a:cubicBezTo>
                      <a:pt x="69223" y="777676"/>
                      <a:pt x="144182" y="567535"/>
                      <a:pt x="152099" y="387894"/>
                    </a:cubicBezTo>
                    <a:lnTo>
                      <a:pt x="0" y="441091"/>
                    </a:lnTo>
                    <a:close/>
                  </a:path>
                </a:pathLst>
              </a:custGeom>
              <a:solidFill>
                <a:srgbClr val="CCCCFF"/>
              </a:solidFill>
              <a:ln w="12700" cap="flat" cmpd="sng">
                <a:solidFill>
                  <a:srgbClr val="9966FF"/>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2800" b="0" i="0" u="none" strike="noStrike" cap="none">
                  <a:solidFill>
                    <a:schemeClr val="lt1"/>
                  </a:solidFill>
                  <a:latin typeface="Times New Roman"/>
                  <a:ea typeface="Times New Roman"/>
                  <a:cs typeface="Times New Roman"/>
                  <a:sym typeface="Times New Roman"/>
                </a:endParaRPr>
              </a:p>
            </p:txBody>
          </p:sp>
          <p:sp>
            <p:nvSpPr>
              <p:cNvPr id="272" name="Google Shape;272;p22"/>
              <p:cNvSpPr/>
              <p:nvPr/>
            </p:nvSpPr>
            <p:spPr>
              <a:xfrm rot="10800000">
                <a:off x="4644048" y="5341199"/>
                <a:ext cx="360000" cy="504000"/>
              </a:xfrm>
              <a:custGeom>
                <a:avLst/>
                <a:gdLst/>
                <a:ahLst/>
                <a:cxnLst/>
                <a:rect l="l" t="t" r="r" b="b"/>
                <a:pathLst>
                  <a:path w="451010" h="1099821" extrusionOk="0">
                    <a:moveTo>
                      <a:pt x="0" y="441091"/>
                    </a:moveTo>
                    <a:lnTo>
                      <a:pt x="281846" y="0"/>
                    </a:lnTo>
                    <a:lnTo>
                      <a:pt x="451010" y="518663"/>
                    </a:lnTo>
                    <a:lnTo>
                      <a:pt x="313104" y="410925"/>
                    </a:lnTo>
                    <a:cubicBezTo>
                      <a:pt x="281436" y="649941"/>
                      <a:pt x="219724" y="789550"/>
                      <a:pt x="389936" y="1099819"/>
                    </a:cubicBezTo>
                    <a:lnTo>
                      <a:pt x="393816" y="1099821"/>
                    </a:lnTo>
                    <a:cubicBezTo>
                      <a:pt x="69223" y="777676"/>
                      <a:pt x="144182" y="567535"/>
                      <a:pt x="152099" y="387894"/>
                    </a:cubicBezTo>
                    <a:lnTo>
                      <a:pt x="0" y="441091"/>
                    </a:lnTo>
                    <a:close/>
                  </a:path>
                </a:pathLst>
              </a:custGeom>
              <a:solidFill>
                <a:srgbClr val="CCCCFF"/>
              </a:solidFill>
              <a:ln w="12700" cap="flat" cmpd="sng">
                <a:solidFill>
                  <a:srgbClr val="9966FF"/>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2800" b="0" i="0" u="none" strike="noStrike" cap="none">
                  <a:solidFill>
                    <a:schemeClr val="lt1"/>
                  </a:solidFill>
                  <a:latin typeface="Times New Roman"/>
                  <a:ea typeface="Times New Roman"/>
                  <a:cs typeface="Times New Roman"/>
                  <a:sym typeface="Times New Roman"/>
                </a:endParaRPr>
              </a:p>
            </p:txBody>
          </p:sp>
        </p:grpSp>
      </p:grpSp>
      <p:sp>
        <p:nvSpPr>
          <p:cNvPr id="273" name="Google Shape;273;p22"/>
          <p:cNvSpPr/>
          <p:nvPr/>
        </p:nvSpPr>
        <p:spPr>
          <a:xfrm>
            <a:off x="4729371" y="3500399"/>
            <a:ext cx="1908000" cy="900000"/>
          </a:xfrm>
          <a:prstGeom prst="rect">
            <a:avLst/>
          </a:prstGeom>
          <a:solidFill>
            <a:schemeClr val="lt1"/>
          </a:solidFill>
          <a:ln w="19050" cap="flat" cmpd="sng">
            <a:solidFill>
              <a:srgbClr val="777777"/>
            </a:solidFill>
            <a:prstDash val="solid"/>
            <a:round/>
            <a:headEnd type="none" w="sm" len="sm"/>
            <a:tailEnd type="none" w="sm" len="sm"/>
          </a:ln>
          <a:effectLst>
            <a:outerShdw blurRad="101600" dist="50800" dir="2700000" algn="tl" rotWithShape="0">
              <a:srgbClr val="000000">
                <a:alpha val="29803"/>
              </a:srgbClr>
            </a:outerShdw>
          </a:effectLst>
        </p:spPr>
        <p:txBody>
          <a:bodyPr spcFirstLastPara="1" wrap="square" lIns="36000" tIns="36000" rIns="36000" bIns="36000" anchor="ctr" anchorCtr="0">
            <a:noAutofit/>
          </a:bodyPr>
          <a:lstStyle/>
          <a:p>
            <a:pPr marL="82550" marR="0" lvl="0" indent="0" algn="l" rtl="0">
              <a:spcBef>
                <a:spcPts val="0"/>
              </a:spcBef>
              <a:spcAft>
                <a:spcPts val="0"/>
              </a:spcAft>
              <a:buClr>
                <a:schemeClr val="dk1"/>
              </a:buClr>
              <a:buSzPts val="1600"/>
              <a:buFont typeface="Noto Sans Symbols"/>
              <a:buNone/>
            </a:pPr>
            <a:r>
              <a:rPr lang="ja-JP" sz="1600" b="0" i="0" u="none" strike="noStrike" cap="none">
                <a:solidFill>
                  <a:srgbClr val="333333"/>
                </a:solidFill>
                <a:latin typeface="Arial"/>
                <a:ea typeface="Arial"/>
                <a:cs typeface="Arial"/>
                <a:sym typeface="Arial"/>
              </a:rPr>
              <a:t>地域における</a:t>
            </a:r>
            <a:endParaRPr sz="1600" b="0" i="0" u="none" strike="noStrike" cap="none">
              <a:solidFill>
                <a:srgbClr val="333333"/>
              </a:solidFill>
              <a:latin typeface="Arial"/>
              <a:ea typeface="Arial"/>
              <a:cs typeface="Arial"/>
              <a:sym typeface="Arial"/>
            </a:endParaRPr>
          </a:p>
          <a:p>
            <a:pPr marL="82550" marR="0" lvl="0" indent="0" algn="l" rtl="0">
              <a:spcBef>
                <a:spcPts val="0"/>
              </a:spcBef>
              <a:spcAft>
                <a:spcPts val="0"/>
              </a:spcAft>
              <a:buClr>
                <a:schemeClr val="dk1"/>
              </a:buClr>
              <a:buSzPts val="1600"/>
              <a:buFont typeface="Noto Sans Symbols"/>
              <a:buNone/>
            </a:pPr>
            <a:r>
              <a:rPr lang="ja-JP" sz="1600" b="0" i="0" u="none" strike="noStrike" cap="none">
                <a:solidFill>
                  <a:srgbClr val="333333"/>
                </a:solidFill>
                <a:latin typeface="Arial"/>
                <a:ea typeface="Arial"/>
                <a:cs typeface="Arial"/>
                <a:sym typeface="Arial"/>
              </a:rPr>
              <a:t>ＩＣＴ利活用促進</a:t>
            </a:r>
            <a:endParaRPr sz="1600" b="0" i="0" u="none" strike="noStrike" cap="none">
              <a:solidFill>
                <a:srgbClr val="333333"/>
              </a:solidFill>
              <a:latin typeface="Arial"/>
              <a:ea typeface="Arial"/>
              <a:cs typeface="Arial"/>
              <a:sym typeface="Arial"/>
            </a:endParaRPr>
          </a:p>
          <a:p>
            <a:pPr marL="82550" marR="0" lvl="0" indent="0" algn="l" rtl="0">
              <a:spcBef>
                <a:spcPts val="0"/>
              </a:spcBef>
              <a:spcAft>
                <a:spcPts val="0"/>
              </a:spcAft>
              <a:buClr>
                <a:schemeClr val="dk1"/>
              </a:buClr>
              <a:buSzPts val="1400"/>
              <a:buFont typeface="Noto Sans Symbols"/>
              <a:buNone/>
            </a:pPr>
            <a:r>
              <a:rPr lang="ja-JP" sz="1200" b="0" i="0" u="none" strike="noStrike" cap="none">
                <a:solidFill>
                  <a:srgbClr val="333333"/>
                </a:solidFill>
                <a:latin typeface="Arial"/>
                <a:ea typeface="Arial"/>
                <a:cs typeface="Arial"/>
                <a:sym typeface="Arial"/>
              </a:rPr>
              <a:t>（地域ビジネスの拡大）</a:t>
            </a:r>
            <a:endParaRPr sz="1200"/>
          </a:p>
        </p:txBody>
      </p:sp>
      <p:sp>
        <p:nvSpPr>
          <p:cNvPr id="274" name="Google Shape;274;p22"/>
          <p:cNvSpPr/>
          <p:nvPr/>
        </p:nvSpPr>
        <p:spPr>
          <a:xfrm>
            <a:off x="6770134" y="3500400"/>
            <a:ext cx="1908000" cy="900000"/>
          </a:xfrm>
          <a:prstGeom prst="rect">
            <a:avLst/>
          </a:prstGeom>
          <a:solidFill>
            <a:schemeClr val="lt1"/>
          </a:solidFill>
          <a:ln w="19050" cap="flat" cmpd="sng">
            <a:solidFill>
              <a:srgbClr val="777777"/>
            </a:solidFill>
            <a:prstDash val="solid"/>
            <a:round/>
            <a:headEnd type="none" w="sm" len="sm"/>
            <a:tailEnd type="none" w="sm" len="sm"/>
          </a:ln>
          <a:effectLst>
            <a:outerShdw blurRad="101600" dist="50800" dir="2700000" algn="tl" rotWithShape="0">
              <a:srgbClr val="000000">
                <a:alpha val="29803"/>
              </a:srgbClr>
            </a:outerShdw>
          </a:effectLst>
        </p:spPr>
        <p:txBody>
          <a:bodyPr spcFirstLastPara="1" wrap="square" lIns="36000" tIns="36000" rIns="36000" bIns="36000" anchor="ctr" anchorCtr="0">
            <a:noAutofit/>
          </a:bodyPr>
          <a:lstStyle/>
          <a:p>
            <a:pPr marL="82550" marR="0" lvl="0" indent="0" algn="l" rtl="0">
              <a:spcBef>
                <a:spcPts val="0"/>
              </a:spcBef>
              <a:spcAft>
                <a:spcPts val="0"/>
              </a:spcAft>
              <a:buClr>
                <a:schemeClr val="dk1"/>
              </a:buClr>
              <a:buSzPts val="1600"/>
              <a:buFont typeface="Noto Sans Symbols"/>
              <a:buNone/>
            </a:pPr>
            <a:r>
              <a:rPr lang="ja-JP" sz="1600" b="0" i="0" u="none" strike="noStrike" cap="none">
                <a:solidFill>
                  <a:srgbClr val="333333"/>
                </a:solidFill>
                <a:latin typeface="Arial"/>
                <a:ea typeface="Arial"/>
                <a:cs typeface="Arial"/>
                <a:sym typeface="Arial"/>
              </a:rPr>
              <a:t>ＩＣＴビジネスの誘致</a:t>
            </a:r>
            <a:endParaRPr sz="1600" b="0" i="0" u="none" strike="noStrike" cap="none">
              <a:solidFill>
                <a:srgbClr val="333333"/>
              </a:solidFill>
              <a:latin typeface="Arial"/>
              <a:ea typeface="Arial"/>
              <a:cs typeface="Arial"/>
              <a:sym typeface="Arial"/>
            </a:endParaRPr>
          </a:p>
          <a:p>
            <a:pPr marL="82550" marR="0" lvl="0" indent="0" algn="l" rtl="0">
              <a:spcBef>
                <a:spcPts val="0"/>
              </a:spcBef>
              <a:spcAft>
                <a:spcPts val="0"/>
              </a:spcAft>
              <a:buClr>
                <a:schemeClr val="dk1"/>
              </a:buClr>
              <a:buSzPts val="1400"/>
              <a:buFont typeface="Noto Sans Symbols"/>
              <a:buNone/>
            </a:pPr>
            <a:r>
              <a:rPr lang="ja-JP" sz="1300" b="0" i="0" u="none" strike="noStrike" cap="none">
                <a:solidFill>
                  <a:srgbClr val="333333"/>
                </a:solidFill>
                <a:latin typeface="Arial"/>
                <a:ea typeface="Arial"/>
                <a:cs typeface="Arial"/>
                <a:sym typeface="Arial"/>
              </a:rPr>
              <a:t>（首都圏案件の取込）</a:t>
            </a:r>
            <a:endParaRPr sz="1300"/>
          </a:p>
        </p:txBody>
      </p:sp>
      <p:grpSp>
        <p:nvGrpSpPr>
          <p:cNvPr id="275" name="Google Shape;275;p22"/>
          <p:cNvGrpSpPr/>
          <p:nvPr/>
        </p:nvGrpSpPr>
        <p:grpSpPr>
          <a:xfrm>
            <a:off x="4754980" y="4964930"/>
            <a:ext cx="3923170" cy="1081405"/>
            <a:chOff x="4863765" y="2685170"/>
            <a:chExt cx="3923170" cy="1081405"/>
          </a:xfrm>
        </p:grpSpPr>
        <p:sp>
          <p:nvSpPr>
            <p:cNvPr id="276" name="Google Shape;276;p22"/>
            <p:cNvSpPr/>
            <p:nvPr/>
          </p:nvSpPr>
          <p:spPr>
            <a:xfrm>
              <a:off x="4863765" y="2685170"/>
              <a:ext cx="3923154" cy="1081405"/>
            </a:xfrm>
            <a:prstGeom prst="rect">
              <a:avLst/>
            </a:prstGeom>
            <a:solidFill>
              <a:schemeClr val="lt1"/>
            </a:solidFill>
            <a:ln w="19050" cap="flat" cmpd="sng">
              <a:solidFill>
                <a:srgbClr val="777777"/>
              </a:solidFill>
              <a:prstDash val="solid"/>
              <a:round/>
              <a:headEnd type="none" w="sm" len="sm"/>
              <a:tailEnd type="none" w="sm" len="sm"/>
            </a:ln>
            <a:effectLst>
              <a:outerShdw blurRad="101600" dist="50800" dir="2700000" algn="tl" rotWithShape="0">
                <a:srgbClr val="000000">
                  <a:alpha val="29803"/>
                </a:srgbClr>
              </a:outerShdw>
            </a:effectLst>
          </p:spPr>
          <p:txBody>
            <a:bodyPr spcFirstLastPara="1" wrap="square" lIns="36000" tIns="72000" rIns="36000" bIns="36000" anchor="t" anchorCtr="0">
              <a:noAutofit/>
            </a:bodyPr>
            <a:lstStyle/>
            <a:p>
              <a:pPr marL="0" marR="0" lvl="0" indent="0" algn="ctr" rtl="0">
                <a:spcBef>
                  <a:spcPts val="0"/>
                </a:spcBef>
                <a:spcAft>
                  <a:spcPts val="0"/>
                </a:spcAft>
                <a:buClr>
                  <a:schemeClr val="dk1"/>
                </a:buClr>
                <a:buSzPts val="1600"/>
                <a:buFont typeface="Noto Sans Symbols"/>
                <a:buNone/>
              </a:pPr>
              <a:r>
                <a:rPr lang="ja-JP" sz="1600" b="0" i="0" u="none" strike="noStrike" cap="none">
                  <a:solidFill>
                    <a:srgbClr val="333333"/>
                  </a:solidFill>
                  <a:latin typeface="Arial"/>
                  <a:ea typeface="Arial"/>
                  <a:cs typeface="Arial"/>
                  <a:sym typeface="Arial"/>
                </a:rPr>
                <a:t>多様な主体との連携・協力・協働・協業</a:t>
              </a:r>
              <a:endParaRPr sz="1600" b="0" i="0" u="none" strike="noStrike" cap="none">
                <a:solidFill>
                  <a:srgbClr val="333333"/>
                </a:solidFill>
                <a:latin typeface="Arial"/>
                <a:ea typeface="Arial"/>
                <a:cs typeface="Arial"/>
                <a:sym typeface="Arial"/>
              </a:endParaRPr>
            </a:p>
          </p:txBody>
        </p:sp>
        <p:cxnSp>
          <p:nvCxnSpPr>
            <p:cNvPr id="277" name="Google Shape;277;p22"/>
            <p:cNvCxnSpPr/>
            <p:nvPr/>
          </p:nvCxnSpPr>
          <p:spPr>
            <a:xfrm>
              <a:off x="5182955" y="3057085"/>
              <a:ext cx="3312000" cy="0"/>
            </a:xfrm>
            <a:prstGeom prst="straightConnector1">
              <a:avLst/>
            </a:prstGeom>
            <a:noFill/>
            <a:ln w="38100" cap="flat" cmpd="sng">
              <a:solidFill>
                <a:srgbClr val="969696"/>
              </a:solidFill>
              <a:prstDash val="solid"/>
              <a:round/>
              <a:headEnd type="none" w="sm" len="sm"/>
              <a:tailEnd type="none" w="sm" len="sm"/>
            </a:ln>
          </p:spPr>
        </p:cxnSp>
        <p:sp>
          <p:nvSpPr>
            <p:cNvPr id="278" name="Google Shape;278;p22"/>
            <p:cNvSpPr/>
            <p:nvPr/>
          </p:nvSpPr>
          <p:spPr>
            <a:xfrm>
              <a:off x="4915135" y="3105665"/>
              <a:ext cx="3871800" cy="613500"/>
            </a:xfrm>
            <a:prstGeom prst="rect">
              <a:avLst/>
            </a:prstGeom>
            <a:noFill/>
            <a:ln>
              <a:noFill/>
            </a:ln>
          </p:spPr>
          <p:txBody>
            <a:bodyPr spcFirstLastPara="1" wrap="square" lIns="36000" tIns="36000" rIns="36000" bIns="0" anchor="t" anchorCtr="0">
              <a:noAutofit/>
            </a:bodyPr>
            <a:lstStyle/>
            <a:p>
              <a:pPr marL="0" marR="0" lvl="0" indent="0" algn="l" rtl="0">
                <a:spcBef>
                  <a:spcPts val="0"/>
                </a:spcBef>
                <a:spcAft>
                  <a:spcPts val="0"/>
                </a:spcAft>
                <a:buClr>
                  <a:schemeClr val="dk1"/>
                </a:buClr>
                <a:buSzPts val="1600"/>
                <a:buFont typeface="Noto Sans Symbols"/>
                <a:buNone/>
              </a:pPr>
              <a:r>
                <a:rPr lang="ja-JP" b="0" i="0" u="none" strike="noStrike" cap="none">
                  <a:solidFill>
                    <a:srgbClr val="333333"/>
                  </a:solidFill>
                  <a:latin typeface="Arial"/>
                  <a:ea typeface="Arial"/>
                  <a:cs typeface="Arial"/>
                  <a:sym typeface="Arial"/>
                </a:rPr>
                <a:t>国，自治体，教育研究機関，他業種団体，企業グループ（ユーザー），首都圏企業など</a:t>
              </a:r>
              <a:endParaRPr b="0" i="0" u="none" strike="noStrike" cap="none">
                <a:solidFill>
                  <a:srgbClr val="333333"/>
                </a:solidFill>
                <a:latin typeface="Arial"/>
                <a:ea typeface="Arial"/>
                <a:cs typeface="Arial"/>
                <a:sym typeface="Arial"/>
              </a:endParaRPr>
            </a:p>
          </p:txBody>
        </p:sp>
      </p:grpSp>
      <p:sp>
        <p:nvSpPr>
          <p:cNvPr id="279" name="Google Shape;279;p22"/>
          <p:cNvSpPr/>
          <p:nvPr/>
        </p:nvSpPr>
        <p:spPr>
          <a:xfrm>
            <a:off x="6490930" y="1930042"/>
            <a:ext cx="419076" cy="527185"/>
          </a:xfrm>
          <a:prstGeom prst="upArrow">
            <a:avLst>
              <a:gd name="adj1" fmla="val 38665"/>
              <a:gd name="adj2" fmla="val 50000"/>
            </a:avLst>
          </a:prstGeom>
          <a:solidFill>
            <a:srgbClr val="CCCCFF"/>
          </a:solidFill>
          <a:ln w="12700" cap="flat" cmpd="sng">
            <a:solidFill>
              <a:srgbClr val="9966FF"/>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2800" b="0" i="0" u="none" strike="noStrike" cap="none">
              <a:solidFill>
                <a:schemeClr val="lt1"/>
              </a:solidFill>
              <a:latin typeface="Times New Roman"/>
              <a:ea typeface="Times New Roman"/>
              <a:cs typeface="Times New Roman"/>
              <a:sym typeface="Times New Roman"/>
            </a:endParaRPr>
          </a:p>
        </p:txBody>
      </p:sp>
      <p:cxnSp>
        <p:nvCxnSpPr>
          <p:cNvPr id="280" name="Google Shape;280;p22"/>
          <p:cNvCxnSpPr>
            <a:stCxn id="281" idx="1"/>
            <a:endCxn id="261" idx="3"/>
          </p:cNvCxnSpPr>
          <p:nvPr/>
        </p:nvCxnSpPr>
        <p:spPr>
          <a:xfrm flipH="1">
            <a:off x="4045351" y="2703158"/>
            <a:ext cx="1004700" cy="1878000"/>
          </a:xfrm>
          <a:prstGeom prst="bentConnector3">
            <a:avLst>
              <a:gd name="adj1" fmla="val 60640"/>
            </a:avLst>
          </a:prstGeom>
          <a:noFill/>
          <a:ln w="76200" cap="flat" cmpd="sng">
            <a:solidFill>
              <a:schemeClr val="accent4"/>
            </a:solidFill>
            <a:prstDash val="solid"/>
            <a:round/>
            <a:headEnd type="none" w="sm" len="sm"/>
            <a:tailEnd type="none" w="sm" len="sm"/>
          </a:ln>
          <a:effectLst>
            <a:outerShdw blurRad="50800" dist="38100" dir="2700000" algn="tl" rotWithShape="0">
              <a:srgbClr val="000000">
                <a:alpha val="40000"/>
              </a:srgbClr>
            </a:outerShdw>
          </a:effectLst>
        </p:spPr>
      </p:cxnSp>
      <p:cxnSp>
        <p:nvCxnSpPr>
          <p:cNvPr id="282" name="Google Shape;282;p22"/>
          <p:cNvCxnSpPr>
            <a:stCxn id="252" idx="3"/>
            <a:endCxn id="283" idx="1"/>
          </p:cNvCxnSpPr>
          <p:nvPr/>
        </p:nvCxnSpPr>
        <p:spPr>
          <a:xfrm>
            <a:off x="4031562" y="1683550"/>
            <a:ext cx="1018500" cy="0"/>
          </a:xfrm>
          <a:prstGeom prst="straightConnector1">
            <a:avLst/>
          </a:prstGeom>
          <a:noFill/>
          <a:ln w="76200" cap="flat" cmpd="sng">
            <a:solidFill>
              <a:schemeClr val="accent4"/>
            </a:solidFill>
            <a:prstDash val="solid"/>
            <a:round/>
            <a:headEnd type="none" w="sm" len="sm"/>
            <a:tailEnd type="none" w="sm" len="sm"/>
          </a:ln>
          <a:effectLst>
            <a:outerShdw blurRad="50800" dist="38100" dir="2700000" algn="tl" rotWithShape="0">
              <a:srgbClr val="000000">
                <a:alpha val="40000"/>
              </a:srgbClr>
            </a:outerShdw>
          </a:effectLst>
        </p:spPr>
      </p:cxnSp>
      <p:sp>
        <p:nvSpPr>
          <p:cNvPr id="284" name="Google Shape;284;p22"/>
          <p:cNvSpPr/>
          <p:nvPr/>
        </p:nvSpPr>
        <p:spPr>
          <a:xfrm>
            <a:off x="3831122" y="3022474"/>
            <a:ext cx="1444850" cy="419569"/>
          </a:xfrm>
          <a:prstGeom prst="rect">
            <a:avLst/>
          </a:prstGeom>
          <a:noFill/>
          <a:ln>
            <a:noFill/>
          </a:ln>
        </p:spPr>
        <p:txBody>
          <a:bodyPr spcFirstLastPara="1" wrap="square" lIns="36000" tIns="36000" rIns="36000" bIns="0" anchor="t" anchorCtr="0">
            <a:noAutofit/>
          </a:bodyPr>
          <a:lstStyle/>
          <a:p>
            <a:pPr marL="0" marR="0" lvl="0" indent="0" algn="ctr" rtl="0">
              <a:spcBef>
                <a:spcPts val="0"/>
              </a:spcBef>
              <a:spcAft>
                <a:spcPts val="0"/>
              </a:spcAft>
              <a:buClr>
                <a:schemeClr val="dk1"/>
              </a:buClr>
              <a:buSzPts val="2000"/>
              <a:buFont typeface="Noto Sans Symbols"/>
              <a:buNone/>
            </a:pPr>
            <a:r>
              <a:rPr lang="ja-JP" sz="2000" b="1" i="0" u="none" strike="noStrike" cap="none">
                <a:solidFill>
                  <a:srgbClr val="333333"/>
                </a:solidFill>
              </a:rPr>
              <a:t>雇用創出</a:t>
            </a:r>
            <a:endParaRPr b="1"/>
          </a:p>
        </p:txBody>
      </p:sp>
      <p:sp>
        <p:nvSpPr>
          <p:cNvPr id="281" name="Google Shape;281;p22"/>
          <p:cNvSpPr/>
          <p:nvPr/>
        </p:nvSpPr>
        <p:spPr>
          <a:xfrm>
            <a:off x="5050051" y="2469158"/>
            <a:ext cx="3311989" cy="468000"/>
          </a:xfrm>
          <a:prstGeom prst="rect">
            <a:avLst/>
          </a:prstGeom>
          <a:solidFill>
            <a:schemeClr val="lt1"/>
          </a:solidFill>
          <a:ln w="19050" cap="flat" cmpd="sng">
            <a:solidFill>
              <a:srgbClr val="777777"/>
            </a:solidFill>
            <a:prstDash val="solid"/>
            <a:round/>
            <a:headEnd type="none" w="sm" len="sm"/>
            <a:tailEnd type="none" w="sm" len="sm"/>
          </a:ln>
          <a:effectLst>
            <a:outerShdw blurRad="101600" dist="50800" dir="2700000" algn="tl" rotWithShape="0">
              <a:srgbClr val="000000">
                <a:alpha val="32941"/>
              </a:srgbClr>
            </a:outerShdw>
          </a:effectLst>
        </p:spPr>
        <p:txBody>
          <a:bodyPr spcFirstLastPara="1" wrap="square" lIns="36000" tIns="36000" rIns="36000" bIns="36000" anchor="ctr" anchorCtr="0">
            <a:noAutofit/>
          </a:bodyPr>
          <a:lstStyle/>
          <a:p>
            <a:pPr marL="0" marR="0" lvl="0" indent="0" algn="ctr" rtl="0">
              <a:spcBef>
                <a:spcPts val="0"/>
              </a:spcBef>
              <a:spcAft>
                <a:spcPts val="0"/>
              </a:spcAft>
              <a:buClr>
                <a:schemeClr val="dk1"/>
              </a:buClr>
              <a:buSzPts val="1600"/>
              <a:buFont typeface="Noto Sans Symbols"/>
              <a:buNone/>
            </a:pPr>
            <a:r>
              <a:rPr lang="ja-JP" sz="1600" b="0" i="0" u="none" strike="noStrike" cap="none">
                <a:solidFill>
                  <a:srgbClr val="333333"/>
                </a:solidFill>
                <a:latin typeface="Arial"/>
                <a:ea typeface="Arial"/>
                <a:cs typeface="Arial"/>
                <a:sym typeface="Arial"/>
              </a:rPr>
              <a:t>ＩＣＴビジネスの拡大</a:t>
            </a:r>
            <a:endParaRPr/>
          </a:p>
        </p:txBody>
      </p:sp>
      <p:sp>
        <p:nvSpPr>
          <p:cNvPr id="283" name="Google Shape;283;p22"/>
          <p:cNvSpPr/>
          <p:nvPr/>
        </p:nvSpPr>
        <p:spPr>
          <a:xfrm>
            <a:off x="5050052" y="1449550"/>
            <a:ext cx="3311989" cy="468000"/>
          </a:xfrm>
          <a:prstGeom prst="rect">
            <a:avLst/>
          </a:prstGeom>
          <a:solidFill>
            <a:schemeClr val="lt1"/>
          </a:solidFill>
          <a:ln w="19050" cap="flat" cmpd="sng">
            <a:solidFill>
              <a:srgbClr val="777777"/>
            </a:solidFill>
            <a:prstDash val="solid"/>
            <a:round/>
            <a:headEnd type="none" w="sm" len="sm"/>
            <a:tailEnd type="none" w="sm" len="sm"/>
          </a:ln>
          <a:effectLst>
            <a:outerShdw blurRad="101600" dist="50800" dir="2700000" algn="tl" rotWithShape="0">
              <a:srgbClr val="000000">
                <a:alpha val="32941"/>
              </a:srgbClr>
            </a:outerShdw>
          </a:effectLst>
        </p:spPr>
        <p:txBody>
          <a:bodyPr spcFirstLastPara="1" wrap="square" lIns="36000" tIns="36000" rIns="36000" bIns="36000" anchor="ctr" anchorCtr="0">
            <a:noAutofit/>
          </a:bodyPr>
          <a:lstStyle/>
          <a:p>
            <a:pPr marL="0" marR="0" lvl="0" indent="0" algn="ctr" rtl="0">
              <a:spcBef>
                <a:spcPts val="0"/>
              </a:spcBef>
              <a:spcAft>
                <a:spcPts val="0"/>
              </a:spcAft>
              <a:buClr>
                <a:schemeClr val="dk1"/>
              </a:buClr>
              <a:buSzPts val="1600"/>
              <a:buFont typeface="Noto Sans Symbols"/>
              <a:buNone/>
            </a:pPr>
            <a:r>
              <a:rPr lang="ja-JP" sz="1600" b="0" i="0" u="none" strike="noStrike" cap="none">
                <a:solidFill>
                  <a:srgbClr val="333333"/>
                </a:solidFill>
                <a:latin typeface="Arial"/>
                <a:ea typeface="Arial"/>
                <a:cs typeface="Arial"/>
                <a:sym typeface="Arial"/>
              </a:rPr>
              <a:t>ＩＣＴ産業の発展</a:t>
            </a:r>
            <a:r>
              <a:rPr lang="ja-JP" sz="1400" b="0" i="0" u="none" strike="noStrike" cap="none">
                <a:solidFill>
                  <a:srgbClr val="333333"/>
                </a:solidFill>
                <a:latin typeface="Arial"/>
                <a:ea typeface="Arial"/>
                <a:cs typeface="Arial"/>
                <a:sym typeface="Arial"/>
              </a:rPr>
              <a:t>（地域経済を牽引）</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cxnSp>
        <p:nvCxnSpPr>
          <p:cNvPr id="289" name="Google Shape;289;p23"/>
          <p:cNvCxnSpPr>
            <a:stCxn id="290" idx="1"/>
            <a:endCxn id="291" idx="3"/>
          </p:cNvCxnSpPr>
          <p:nvPr/>
        </p:nvCxnSpPr>
        <p:spPr>
          <a:xfrm flipH="1">
            <a:off x="3225313" y="3861024"/>
            <a:ext cx="761700" cy="2400"/>
          </a:xfrm>
          <a:prstGeom prst="straightConnector1">
            <a:avLst/>
          </a:prstGeom>
          <a:noFill/>
          <a:ln w="44450" cap="flat" cmpd="sng">
            <a:solidFill>
              <a:srgbClr val="808080"/>
            </a:solidFill>
            <a:prstDash val="solid"/>
            <a:round/>
            <a:headEnd type="none" w="sm" len="sm"/>
            <a:tailEnd type="none" w="sm" len="sm"/>
          </a:ln>
        </p:spPr>
      </p:cxnSp>
      <p:cxnSp>
        <p:nvCxnSpPr>
          <p:cNvPr id="292" name="Google Shape;292;p23"/>
          <p:cNvCxnSpPr>
            <a:stCxn id="293" idx="2"/>
            <a:endCxn id="294" idx="0"/>
          </p:cNvCxnSpPr>
          <p:nvPr/>
        </p:nvCxnSpPr>
        <p:spPr>
          <a:xfrm>
            <a:off x="2559293" y="1580814"/>
            <a:ext cx="0" cy="295800"/>
          </a:xfrm>
          <a:prstGeom prst="straightConnector1">
            <a:avLst/>
          </a:prstGeom>
          <a:noFill/>
          <a:ln w="44450" cap="flat" cmpd="sng">
            <a:solidFill>
              <a:srgbClr val="808080"/>
            </a:solidFill>
            <a:prstDash val="solid"/>
            <a:round/>
            <a:headEnd type="none" w="sm" len="sm"/>
            <a:tailEnd type="none" w="sm" len="sm"/>
          </a:ln>
        </p:spPr>
      </p:cxnSp>
      <p:cxnSp>
        <p:nvCxnSpPr>
          <p:cNvPr id="295" name="Google Shape;295;p23"/>
          <p:cNvCxnSpPr>
            <a:stCxn id="294" idx="2"/>
            <a:endCxn id="296" idx="0"/>
          </p:cNvCxnSpPr>
          <p:nvPr/>
        </p:nvCxnSpPr>
        <p:spPr>
          <a:xfrm>
            <a:off x="2559293" y="2308550"/>
            <a:ext cx="0" cy="587100"/>
          </a:xfrm>
          <a:prstGeom prst="straightConnector1">
            <a:avLst/>
          </a:prstGeom>
          <a:noFill/>
          <a:ln w="44450" cap="flat" cmpd="sng">
            <a:solidFill>
              <a:srgbClr val="808080"/>
            </a:solidFill>
            <a:prstDash val="solid"/>
            <a:round/>
            <a:headEnd type="none" w="sm" len="sm"/>
            <a:tailEnd type="none" w="sm" len="sm"/>
          </a:ln>
        </p:spPr>
      </p:cxnSp>
      <p:cxnSp>
        <p:nvCxnSpPr>
          <p:cNvPr id="297" name="Google Shape;297;p23"/>
          <p:cNvCxnSpPr>
            <a:stCxn id="296" idx="2"/>
            <a:endCxn id="291" idx="0"/>
          </p:cNvCxnSpPr>
          <p:nvPr/>
        </p:nvCxnSpPr>
        <p:spPr>
          <a:xfrm>
            <a:off x="2559293" y="3327757"/>
            <a:ext cx="0" cy="319800"/>
          </a:xfrm>
          <a:prstGeom prst="straightConnector1">
            <a:avLst/>
          </a:prstGeom>
          <a:noFill/>
          <a:ln w="44450" cap="flat" cmpd="sng">
            <a:solidFill>
              <a:srgbClr val="808080"/>
            </a:solidFill>
            <a:prstDash val="solid"/>
            <a:round/>
            <a:headEnd type="none" w="sm" len="sm"/>
            <a:tailEnd type="none" w="sm" len="sm"/>
          </a:ln>
        </p:spPr>
      </p:cxnSp>
      <p:cxnSp>
        <p:nvCxnSpPr>
          <p:cNvPr id="298" name="Google Shape;298;p23"/>
          <p:cNvCxnSpPr>
            <a:stCxn id="291" idx="2"/>
            <a:endCxn id="299" idx="0"/>
          </p:cNvCxnSpPr>
          <p:nvPr/>
        </p:nvCxnSpPr>
        <p:spPr>
          <a:xfrm>
            <a:off x="2559292" y="4079455"/>
            <a:ext cx="0" cy="318000"/>
          </a:xfrm>
          <a:prstGeom prst="straightConnector1">
            <a:avLst/>
          </a:prstGeom>
          <a:noFill/>
          <a:ln w="44450" cap="flat" cmpd="sng">
            <a:solidFill>
              <a:srgbClr val="808080"/>
            </a:solidFill>
            <a:prstDash val="solid"/>
            <a:round/>
            <a:headEnd type="none" w="sm" len="sm"/>
            <a:tailEnd type="none" w="sm" len="sm"/>
          </a:ln>
        </p:spPr>
      </p:cxnSp>
      <p:sp>
        <p:nvSpPr>
          <p:cNvPr id="300" name="Google Shape;300;p23"/>
          <p:cNvSpPr txBox="1"/>
          <p:nvPr/>
        </p:nvSpPr>
        <p:spPr>
          <a:xfrm>
            <a:off x="177800" y="0"/>
            <a:ext cx="7429500" cy="457200"/>
          </a:xfrm>
          <a:prstGeom prst="rect">
            <a:avLst/>
          </a:prstGeom>
          <a:noFill/>
          <a:ln>
            <a:noFill/>
          </a:ln>
        </p:spPr>
        <p:txBody>
          <a:bodyPr spcFirstLastPara="1" wrap="square" lIns="72000" tIns="72000" rIns="0" bIns="0" anchor="ctr" anchorCtr="0">
            <a:noAutofit/>
          </a:bodyPr>
          <a:lstStyle/>
          <a:p>
            <a:pPr marL="0" marR="0" lvl="0" indent="0" algn="l" rtl="0">
              <a:spcBef>
                <a:spcPts val="0"/>
              </a:spcBef>
              <a:spcAft>
                <a:spcPts val="0"/>
              </a:spcAft>
              <a:buNone/>
            </a:pPr>
            <a:r>
              <a:rPr lang="ja-JP" sz="2400" b="1">
                <a:solidFill>
                  <a:srgbClr val="4D4D4D"/>
                </a:solidFill>
                <a:latin typeface="Meiryo"/>
                <a:ea typeface="Meiryo"/>
                <a:cs typeface="Meiryo"/>
                <a:sym typeface="Meiryo"/>
              </a:rPr>
              <a:t>１１</a:t>
            </a:r>
            <a:r>
              <a:rPr lang="ja-JP" sz="2400" b="1" i="0" u="none" strike="noStrike" cap="none">
                <a:solidFill>
                  <a:srgbClr val="4D4D4D"/>
                </a:solidFill>
                <a:latin typeface="Meiryo"/>
                <a:ea typeface="Meiryo"/>
                <a:cs typeface="Meiryo"/>
                <a:sym typeface="Meiryo"/>
              </a:rPr>
              <a:t>. 組織体制</a:t>
            </a:r>
            <a:endParaRPr/>
          </a:p>
        </p:txBody>
      </p:sp>
      <p:cxnSp>
        <p:nvCxnSpPr>
          <p:cNvPr id="301" name="Google Shape;301;p23"/>
          <p:cNvCxnSpPr>
            <a:stCxn id="302" idx="1"/>
            <a:endCxn id="290" idx="3"/>
          </p:cNvCxnSpPr>
          <p:nvPr/>
        </p:nvCxnSpPr>
        <p:spPr>
          <a:xfrm flipH="1">
            <a:off x="5582126" y="1400600"/>
            <a:ext cx="754800" cy="2460300"/>
          </a:xfrm>
          <a:prstGeom prst="bentConnector3">
            <a:avLst>
              <a:gd name="adj1" fmla="val 50001"/>
            </a:avLst>
          </a:prstGeom>
          <a:noFill/>
          <a:ln w="44450" cap="flat" cmpd="sng">
            <a:solidFill>
              <a:srgbClr val="808080"/>
            </a:solidFill>
            <a:prstDash val="solid"/>
            <a:round/>
            <a:headEnd type="none" w="sm" len="sm"/>
            <a:tailEnd type="none" w="sm" len="sm"/>
          </a:ln>
        </p:spPr>
      </p:cxnSp>
      <p:cxnSp>
        <p:nvCxnSpPr>
          <p:cNvPr id="303" name="Google Shape;303;p23"/>
          <p:cNvCxnSpPr>
            <a:stCxn id="304" idx="1"/>
            <a:endCxn id="290" idx="3"/>
          </p:cNvCxnSpPr>
          <p:nvPr/>
        </p:nvCxnSpPr>
        <p:spPr>
          <a:xfrm flipH="1">
            <a:off x="5582126" y="2016332"/>
            <a:ext cx="754800" cy="1844700"/>
          </a:xfrm>
          <a:prstGeom prst="bentConnector3">
            <a:avLst>
              <a:gd name="adj1" fmla="val 50001"/>
            </a:avLst>
          </a:prstGeom>
          <a:noFill/>
          <a:ln w="44450" cap="flat" cmpd="sng">
            <a:solidFill>
              <a:srgbClr val="808080"/>
            </a:solidFill>
            <a:prstDash val="solid"/>
            <a:round/>
            <a:headEnd type="none" w="sm" len="sm"/>
            <a:tailEnd type="none" w="sm" len="sm"/>
          </a:ln>
        </p:spPr>
      </p:cxnSp>
      <p:cxnSp>
        <p:nvCxnSpPr>
          <p:cNvPr id="305" name="Google Shape;305;p23"/>
          <p:cNvCxnSpPr>
            <a:stCxn id="306" idx="1"/>
            <a:endCxn id="290" idx="3"/>
          </p:cNvCxnSpPr>
          <p:nvPr/>
        </p:nvCxnSpPr>
        <p:spPr>
          <a:xfrm flipH="1">
            <a:off x="5582126" y="2632064"/>
            <a:ext cx="754800" cy="1229100"/>
          </a:xfrm>
          <a:prstGeom prst="bentConnector3">
            <a:avLst>
              <a:gd name="adj1" fmla="val 50001"/>
            </a:avLst>
          </a:prstGeom>
          <a:noFill/>
          <a:ln w="44450" cap="flat" cmpd="sng">
            <a:solidFill>
              <a:srgbClr val="808080"/>
            </a:solidFill>
            <a:prstDash val="solid"/>
            <a:round/>
            <a:headEnd type="none" w="sm" len="sm"/>
            <a:tailEnd type="none" w="sm" len="sm"/>
          </a:ln>
        </p:spPr>
      </p:cxnSp>
      <p:cxnSp>
        <p:nvCxnSpPr>
          <p:cNvPr id="307" name="Google Shape;307;p23"/>
          <p:cNvCxnSpPr>
            <a:stCxn id="308" idx="1"/>
            <a:endCxn id="290" idx="3"/>
          </p:cNvCxnSpPr>
          <p:nvPr/>
        </p:nvCxnSpPr>
        <p:spPr>
          <a:xfrm flipH="1">
            <a:off x="5582126" y="3247796"/>
            <a:ext cx="754800" cy="613200"/>
          </a:xfrm>
          <a:prstGeom prst="bentConnector3">
            <a:avLst>
              <a:gd name="adj1" fmla="val 50001"/>
            </a:avLst>
          </a:prstGeom>
          <a:noFill/>
          <a:ln w="44450" cap="flat" cmpd="sng">
            <a:solidFill>
              <a:srgbClr val="808080"/>
            </a:solidFill>
            <a:prstDash val="solid"/>
            <a:round/>
            <a:headEnd type="none" w="sm" len="sm"/>
            <a:tailEnd type="none" w="sm" len="sm"/>
          </a:ln>
        </p:spPr>
      </p:cxnSp>
      <p:cxnSp>
        <p:nvCxnSpPr>
          <p:cNvPr id="309" name="Google Shape;309;p23"/>
          <p:cNvCxnSpPr>
            <a:stCxn id="310" idx="1"/>
            <a:endCxn id="290" idx="3"/>
          </p:cNvCxnSpPr>
          <p:nvPr/>
        </p:nvCxnSpPr>
        <p:spPr>
          <a:xfrm rot="10800000">
            <a:off x="5582126" y="3861129"/>
            <a:ext cx="754800" cy="2400"/>
          </a:xfrm>
          <a:prstGeom prst="bentConnector3">
            <a:avLst>
              <a:gd name="adj1" fmla="val 50001"/>
            </a:avLst>
          </a:prstGeom>
          <a:noFill/>
          <a:ln w="44450" cap="flat" cmpd="sng">
            <a:solidFill>
              <a:srgbClr val="808080"/>
            </a:solidFill>
            <a:prstDash val="solid"/>
            <a:round/>
            <a:headEnd type="none" w="sm" len="sm"/>
            <a:tailEnd type="none" w="sm" len="sm"/>
          </a:ln>
        </p:spPr>
      </p:cxnSp>
      <p:cxnSp>
        <p:nvCxnSpPr>
          <p:cNvPr id="311" name="Google Shape;311;p23"/>
          <p:cNvCxnSpPr>
            <a:stCxn id="312" idx="1"/>
            <a:endCxn id="290" idx="3"/>
          </p:cNvCxnSpPr>
          <p:nvPr/>
        </p:nvCxnSpPr>
        <p:spPr>
          <a:xfrm rot="10800000">
            <a:off x="5582126" y="3860961"/>
            <a:ext cx="754800" cy="618300"/>
          </a:xfrm>
          <a:prstGeom prst="bentConnector3">
            <a:avLst>
              <a:gd name="adj1" fmla="val 50001"/>
            </a:avLst>
          </a:prstGeom>
          <a:noFill/>
          <a:ln w="44450" cap="flat" cmpd="sng">
            <a:solidFill>
              <a:srgbClr val="808080"/>
            </a:solidFill>
            <a:prstDash val="solid"/>
            <a:round/>
            <a:headEnd type="none" w="sm" len="sm"/>
            <a:tailEnd type="none" w="sm" len="sm"/>
          </a:ln>
        </p:spPr>
      </p:cxnSp>
      <p:cxnSp>
        <p:nvCxnSpPr>
          <p:cNvPr id="313" name="Google Shape;313;p23"/>
          <p:cNvCxnSpPr>
            <a:stCxn id="314" idx="0"/>
            <a:endCxn id="291" idx="3"/>
          </p:cNvCxnSpPr>
          <p:nvPr/>
        </p:nvCxnSpPr>
        <p:spPr>
          <a:xfrm rot="5400000" flipH="1">
            <a:off x="2802068" y="4286550"/>
            <a:ext cx="1253400" cy="407100"/>
          </a:xfrm>
          <a:prstGeom prst="bentConnector2">
            <a:avLst/>
          </a:prstGeom>
          <a:noFill/>
          <a:ln w="44450" cap="flat" cmpd="sng">
            <a:solidFill>
              <a:srgbClr val="808080"/>
            </a:solidFill>
            <a:prstDash val="solid"/>
            <a:round/>
            <a:headEnd type="none" w="sm" len="sm"/>
            <a:tailEnd type="none" w="sm" len="sm"/>
          </a:ln>
        </p:spPr>
      </p:cxnSp>
      <p:cxnSp>
        <p:nvCxnSpPr>
          <p:cNvPr id="315" name="Google Shape;315;p23"/>
          <p:cNvCxnSpPr>
            <a:stCxn id="296" idx="0"/>
            <a:endCxn id="316" idx="3"/>
          </p:cNvCxnSpPr>
          <p:nvPr/>
        </p:nvCxnSpPr>
        <p:spPr>
          <a:xfrm rot="5400000" flipH="1">
            <a:off x="1984643" y="2321107"/>
            <a:ext cx="276900" cy="872400"/>
          </a:xfrm>
          <a:prstGeom prst="bentConnector2">
            <a:avLst/>
          </a:prstGeom>
          <a:noFill/>
          <a:ln w="44450" cap="flat" cmpd="sng">
            <a:solidFill>
              <a:srgbClr val="808080"/>
            </a:solidFill>
            <a:prstDash val="solid"/>
            <a:round/>
            <a:headEnd type="none" w="sm" len="sm"/>
            <a:tailEnd type="none" w="sm" len="sm"/>
          </a:ln>
        </p:spPr>
      </p:cxnSp>
      <p:sp>
        <p:nvSpPr>
          <p:cNvPr id="293" name="Google Shape;293;p23"/>
          <p:cNvSpPr/>
          <p:nvPr/>
        </p:nvSpPr>
        <p:spPr>
          <a:xfrm>
            <a:off x="1893293" y="1148814"/>
            <a:ext cx="1332000" cy="432000"/>
          </a:xfrm>
          <a:prstGeom prst="rect">
            <a:avLst/>
          </a:prstGeom>
          <a:solidFill>
            <a:srgbClr val="CCCCFF"/>
          </a:solidFill>
          <a:ln w="12700" cap="flat" cmpd="sng">
            <a:solidFill>
              <a:srgbClr val="333333"/>
            </a:solidFill>
            <a:prstDash val="solid"/>
            <a:round/>
            <a:headEnd type="none" w="sm" len="sm"/>
            <a:tailEnd type="none" w="sm" len="sm"/>
          </a:ln>
          <a:effectLst>
            <a:outerShdw blurRad="190500" dist="127000" dir="2700000" algn="tl" rotWithShape="0">
              <a:srgbClr val="000000">
                <a:alpha val="24705"/>
              </a:srgbClr>
            </a:outerShdw>
          </a:effectLst>
        </p:spPr>
        <p:txBody>
          <a:bodyPr spcFirstLastPara="1" wrap="square" lIns="36000" tIns="36000" rIns="36000" bIns="36000" anchor="ctr" anchorCtr="0">
            <a:noAutofit/>
          </a:bodyPr>
          <a:lstStyle/>
          <a:p>
            <a:pPr marL="292100" marR="0" lvl="0" indent="-292100" algn="ctr" rtl="0">
              <a:spcBef>
                <a:spcPts val="0"/>
              </a:spcBef>
              <a:spcAft>
                <a:spcPts val="0"/>
              </a:spcAft>
              <a:buClr>
                <a:schemeClr val="dk1"/>
              </a:buClr>
              <a:buSzPts val="1600"/>
              <a:buFont typeface="Noto Sans Symbols"/>
              <a:buNone/>
            </a:pPr>
            <a:r>
              <a:rPr lang="ja-JP" sz="1600" b="0" i="0" u="none" strike="noStrike" cap="none">
                <a:solidFill>
                  <a:srgbClr val="333333"/>
                </a:solidFill>
                <a:latin typeface="Arial"/>
                <a:ea typeface="Arial"/>
                <a:cs typeface="Arial"/>
                <a:sym typeface="Arial"/>
              </a:rPr>
              <a:t>会　員</a:t>
            </a:r>
            <a:endParaRPr/>
          </a:p>
        </p:txBody>
      </p:sp>
      <p:sp>
        <p:nvSpPr>
          <p:cNvPr id="294" name="Google Shape;294;p23"/>
          <p:cNvSpPr/>
          <p:nvPr/>
        </p:nvSpPr>
        <p:spPr>
          <a:xfrm>
            <a:off x="1893293" y="1876550"/>
            <a:ext cx="1332000" cy="432000"/>
          </a:xfrm>
          <a:prstGeom prst="rect">
            <a:avLst/>
          </a:prstGeom>
          <a:solidFill>
            <a:srgbClr val="4D4D4D"/>
          </a:solidFill>
          <a:ln w="12700" cap="flat" cmpd="sng">
            <a:solidFill>
              <a:srgbClr val="4D4D4D"/>
            </a:solidFill>
            <a:prstDash val="solid"/>
            <a:round/>
            <a:headEnd type="none" w="sm" len="sm"/>
            <a:tailEnd type="none" w="sm" len="sm"/>
          </a:ln>
          <a:effectLst>
            <a:outerShdw blurRad="190500" dist="127000" dir="2700000" algn="tl" rotWithShape="0">
              <a:srgbClr val="000000">
                <a:alpha val="24705"/>
              </a:srgbClr>
            </a:outerShdw>
          </a:effectLst>
        </p:spPr>
        <p:txBody>
          <a:bodyPr spcFirstLastPara="1" wrap="square" lIns="36000" tIns="36000" rIns="36000" bIns="36000" anchor="ctr" anchorCtr="0">
            <a:noAutofit/>
          </a:bodyPr>
          <a:lstStyle/>
          <a:p>
            <a:pPr marL="292100" marR="0" lvl="0" indent="-292100" algn="ctr" rtl="0">
              <a:spcBef>
                <a:spcPts val="0"/>
              </a:spcBef>
              <a:spcAft>
                <a:spcPts val="0"/>
              </a:spcAft>
              <a:buClr>
                <a:schemeClr val="dk1"/>
              </a:buClr>
              <a:buSzPts val="1600"/>
              <a:buFont typeface="Noto Sans Symbols"/>
              <a:buNone/>
            </a:pPr>
            <a:r>
              <a:rPr lang="ja-JP" sz="1600" b="0" i="0" u="none" strike="noStrike" cap="none">
                <a:solidFill>
                  <a:srgbClr val="FFFFFF"/>
                </a:solidFill>
                <a:latin typeface="Arial"/>
                <a:ea typeface="Arial"/>
                <a:cs typeface="Arial"/>
                <a:sym typeface="Arial"/>
              </a:rPr>
              <a:t>総　会</a:t>
            </a:r>
            <a:endParaRPr/>
          </a:p>
        </p:txBody>
      </p:sp>
      <p:sp>
        <p:nvSpPr>
          <p:cNvPr id="296" name="Google Shape;296;p23"/>
          <p:cNvSpPr/>
          <p:nvPr/>
        </p:nvSpPr>
        <p:spPr>
          <a:xfrm>
            <a:off x="1893293" y="2895757"/>
            <a:ext cx="1332000" cy="432000"/>
          </a:xfrm>
          <a:prstGeom prst="rect">
            <a:avLst/>
          </a:prstGeom>
          <a:solidFill>
            <a:srgbClr val="4D4D4D"/>
          </a:solidFill>
          <a:ln w="12700" cap="flat" cmpd="sng">
            <a:solidFill>
              <a:srgbClr val="4D4D4D"/>
            </a:solidFill>
            <a:prstDash val="solid"/>
            <a:round/>
            <a:headEnd type="none" w="sm" len="sm"/>
            <a:tailEnd type="none" w="sm" len="sm"/>
          </a:ln>
          <a:effectLst>
            <a:outerShdw blurRad="190500" dist="127000" dir="2700000" algn="tl" rotWithShape="0">
              <a:srgbClr val="000000">
                <a:alpha val="24705"/>
              </a:srgbClr>
            </a:outerShdw>
          </a:effectLst>
        </p:spPr>
        <p:txBody>
          <a:bodyPr spcFirstLastPara="1" wrap="square" lIns="36000" tIns="36000" rIns="36000" bIns="36000" anchor="ctr" anchorCtr="0">
            <a:noAutofit/>
          </a:bodyPr>
          <a:lstStyle/>
          <a:p>
            <a:pPr marL="0" marR="0" lvl="0" indent="0" algn="ctr" rtl="0">
              <a:spcBef>
                <a:spcPts val="0"/>
              </a:spcBef>
              <a:spcAft>
                <a:spcPts val="0"/>
              </a:spcAft>
              <a:buClr>
                <a:schemeClr val="dk1"/>
              </a:buClr>
              <a:buSzPts val="1600"/>
              <a:buFont typeface="Noto Sans Symbols"/>
              <a:buNone/>
            </a:pPr>
            <a:r>
              <a:rPr lang="ja-JP" sz="1600" b="0" i="0" u="none" strike="noStrike" cap="none">
                <a:solidFill>
                  <a:srgbClr val="FFFFFF"/>
                </a:solidFill>
                <a:latin typeface="Arial"/>
                <a:ea typeface="Arial"/>
                <a:cs typeface="Arial"/>
                <a:sym typeface="Arial"/>
              </a:rPr>
              <a:t>理事会</a:t>
            </a:r>
            <a:endParaRPr/>
          </a:p>
        </p:txBody>
      </p:sp>
      <p:sp>
        <p:nvSpPr>
          <p:cNvPr id="316" name="Google Shape;316;p23"/>
          <p:cNvSpPr/>
          <p:nvPr/>
        </p:nvSpPr>
        <p:spPr>
          <a:xfrm>
            <a:off x="354824" y="2402822"/>
            <a:ext cx="1332000" cy="432000"/>
          </a:xfrm>
          <a:prstGeom prst="rect">
            <a:avLst/>
          </a:prstGeom>
          <a:solidFill>
            <a:srgbClr val="E3FF93"/>
          </a:solidFill>
          <a:ln w="12700" cap="flat" cmpd="sng">
            <a:solidFill>
              <a:srgbClr val="333333"/>
            </a:solidFill>
            <a:prstDash val="solid"/>
            <a:round/>
            <a:headEnd type="none" w="sm" len="sm"/>
            <a:tailEnd type="none" w="sm" len="sm"/>
          </a:ln>
          <a:effectLst>
            <a:outerShdw blurRad="190500" dist="127000" dir="2700000" algn="tl" rotWithShape="0">
              <a:srgbClr val="000000">
                <a:alpha val="24705"/>
              </a:srgbClr>
            </a:outerShdw>
          </a:effectLst>
        </p:spPr>
        <p:txBody>
          <a:bodyPr spcFirstLastPara="1" wrap="square" lIns="36000" tIns="36000" rIns="36000" bIns="36000" anchor="ctr" anchorCtr="0">
            <a:noAutofit/>
          </a:bodyPr>
          <a:lstStyle/>
          <a:p>
            <a:pPr marL="0" marR="0" lvl="0" indent="0" algn="ctr" rtl="0">
              <a:spcBef>
                <a:spcPts val="0"/>
              </a:spcBef>
              <a:spcAft>
                <a:spcPts val="0"/>
              </a:spcAft>
              <a:buClr>
                <a:schemeClr val="dk1"/>
              </a:buClr>
              <a:buSzPts val="1600"/>
              <a:buFont typeface="Noto Sans Symbols"/>
              <a:buNone/>
            </a:pPr>
            <a:r>
              <a:rPr lang="ja-JP" sz="1600" b="0" i="0" u="none" strike="noStrike" cap="none">
                <a:solidFill>
                  <a:srgbClr val="333333"/>
                </a:solidFill>
                <a:latin typeface="Arial"/>
                <a:ea typeface="Arial"/>
                <a:cs typeface="Arial"/>
                <a:sym typeface="Arial"/>
              </a:rPr>
              <a:t>監　事</a:t>
            </a:r>
            <a:endParaRPr/>
          </a:p>
        </p:txBody>
      </p:sp>
      <p:sp>
        <p:nvSpPr>
          <p:cNvPr id="291" name="Google Shape;291;p23"/>
          <p:cNvSpPr/>
          <p:nvPr/>
        </p:nvSpPr>
        <p:spPr>
          <a:xfrm>
            <a:off x="1893292" y="3647455"/>
            <a:ext cx="1332000" cy="432000"/>
          </a:xfrm>
          <a:prstGeom prst="rect">
            <a:avLst/>
          </a:prstGeom>
          <a:solidFill>
            <a:srgbClr val="E3FF93"/>
          </a:solidFill>
          <a:ln w="12700" cap="flat" cmpd="sng">
            <a:solidFill>
              <a:srgbClr val="333333"/>
            </a:solidFill>
            <a:prstDash val="solid"/>
            <a:round/>
            <a:headEnd type="none" w="sm" len="sm"/>
            <a:tailEnd type="none" w="sm" len="sm"/>
          </a:ln>
          <a:effectLst>
            <a:outerShdw blurRad="190500" dist="127000" dir="2700000" algn="tl" rotWithShape="0">
              <a:srgbClr val="000000">
                <a:alpha val="24705"/>
              </a:srgbClr>
            </a:outerShdw>
          </a:effectLst>
        </p:spPr>
        <p:txBody>
          <a:bodyPr spcFirstLastPara="1" wrap="square" lIns="36000" tIns="36000" rIns="36000" bIns="36000" anchor="ctr" anchorCtr="0">
            <a:noAutofit/>
          </a:bodyPr>
          <a:lstStyle/>
          <a:p>
            <a:pPr marL="0" marR="0" lvl="0" indent="0" algn="ctr" rtl="0">
              <a:spcBef>
                <a:spcPts val="0"/>
              </a:spcBef>
              <a:spcAft>
                <a:spcPts val="0"/>
              </a:spcAft>
              <a:buClr>
                <a:schemeClr val="dk1"/>
              </a:buClr>
              <a:buSzPts val="1600"/>
              <a:buFont typeface="Noto Sans Symbols"/>
              <a:buNone/>
            </a:pPr>
            <a:r>
              <a:rPr lang="ja-JP" sz="1600" b="0" i="0" u="none" strike="noStrike" cap="none">
                <a:solidFill>
                  <a:srgbClr val="333333"/>
                </a:solidFill>
                <a:latin typeface="Arial"/>
                <a:ea typeface="Arial"/>
                <a:cs typeface="Arial"/>
                <a:sym typeface="Arial"/>
              </a:rPr>
              <a:t>会　長</a:t>
            </a:r>
            <a:endParaRPr/>
          </a:p>
        </p:txBody>
      </p:sp>
      <p:sp>
        <p:nvSpPr>
          <p:cNvPr id="299" name="Google Shape;299;p23"/>
          <p:cNvSpPr/>
          <p:nvPr/>
        </p:nvSpPr>
        <p:spPr>
          <a:xfrm>
            <a:off x="1893292" y="4397565"/>
            <a:ext cx="1332000" cy="432000"/>
          </a:xfrm>
          <a:prstGeom prst="rect">
            <a:avLst/>
          </a:prstGeom>
          <a:solidFill>
            <a:srgbClr val="E3FF93"/>
          </a:solidFill>
          <a:ln w="12700" cap="flat" cmpd="sng">
            <a:solidFill>
              <a:srgbClr val="333333"/>
            </a:solidFill>
            <a:prstDash val="solid"/>
            <a:round/>
            <a:headEnd type="none" w="sm" len="sm"/>
            <a:tailEnd type="none" w="sm" len="sm"/>
          </a:ln>
          <a:effectLst>
            <a:outerShdw blurRad="190500" dist="127000" dir="2700000" algn="tl" rotWithShape="0">
              <a:srgbClr val="000000">
                <a:alpha val="24705"/>
              </a:srgbClr>
            </a:outerShdw>
          </a:effectLst>
        </p:spPr>
        <p:txBody>
          <a:bodyPr spcFirstLastPara="1" wrap="square" lIns="36000" tIns="36000" rIns="36000" bIns="36000" anchor="ctr" anchorCtr="0">
            <a:noAutofit/>
          </a:bodyPr>
          <a:lstStyle/>
          <a:p>
            <a:pPr marL="0" marR="0" lvl="0" indent="0" algn="ctr" rtl="0">
              <a:spcBef>
                <a:spcPts val="0"/>
              </a:spcBef>
              <a:spcAft>
                <a:spcPts val="0"/>
              </a:spcAft>
              <a:buClr>
                <a:schemeClr val="dk1"/>
              </a:buClr>
              <a:buSzPts val="1600"/>
              <a:buFont typeface="Noto Sans Symbols"/>
              <a:buNone/>
            </a:pPr>
            <a:r>
              <a:rPr lang="ja-JP" sz="1600" b="0" i="0" u="none" strike="noStrike" cap="none">
                <a:solidFill>
                  <a:srgbClr val="333333"/>
                </a:solidFill>
                <a:latin typeface="Arial"/>
                <a:ea typeface="Arial"/>
                <a:cs typeface="Arial"/>
                <a:sym typeface="Arial"/>
              </a:rPr>
              <a:t>副会長</a:t>
            </a:r>
            <a:endParaRPr/>
          </a:p>
        </p:txBody>
      </p:sp>
      <p:sp>
        <p:nvSpPr>
          <p:cNvPr id="314" name="Google Shape;314;p23"/>
          <p:cNvSpPr/>
          <p:nvPr/>
        </p:nvSpPr>
        <p:spPr>
          <a:xfrm>
            <a:off x="2966318" y="5116800"/>
            <a:ext cx="1332000" cy="432000"/>
          </a:xfrm>
          <a:prstGeom prst="rect">
            <a:avLst/>
          </a:prstGeom>
          <a:solidFill>
            <a:srgbClr val="E3FF93"/>
          </a:solidFill>
          <a:ln w="12700" cap="flat" cmpd="sng">
            <a:solidFill>
              <a:srgbClr val="333333"/>
            </a:solidFill>
            <a:prstDash val="solid"/>
            <a:round/>
            <a:headEnd type="none" w="sm" len="sm"/>
            <a:tailEnd type="none" w="sm" len="sm"/>
          </a:ln>
          <a:effectLst>
            <a:outerShdw blurRad="190500" dist="127000" dir="2700000" algn="tl" rotWithShape="0">
              <a:srgbClr val="000000">
                <a:alpha val="24705"/>
              </a:srgbClr>
            </a:outerShdw>
          </a:effectLst>
        </p:spPr>
        <p:txBody>
          <a:bodyPr spcFirstLastPara="1" wrap="square" lIns="36000" tIns="36000" rIns="36000" bIns="36000" anchor="ctr" anchorCtr="0">
            <a:noAutofit/>
          </a:bodyPr>
          <a:lstStyle/>
          <a:p>
            <a:pPr marL="0" marR="0" lvl="0" indent="0" algn="ctr" rtl="0">
              <a:spcBef>
                <a:spcPts val="0"/>
              </a:spcBef>
              <a:spcAft>
                <a:spcPts val="0"/>
              </a:spcAft>
              <a:buClr>
                <a:schemeClr val="dk1"/>
              </a:buClr>
              <a:buSzPts val="1600"/>
              <a:buFont typeface="Noto Sans Symbols"/>
              <a:buNone/>
            </a:pPr>
            <a:r>
              <a:rPr lang="ja-JP" sz="1600" b="0" i="0" u="none" strike="noStrike" cap="none">
                <a:solidFill>
                  <a:srgbClr val="333333"/>
                </a:solidFill>
                <a:latin typeface="Arial"/>
                <a:ea typeface="Arial"/>
                <a:cs typeface="Arial"/>
                <a:sym typeface="Arial"/>
              </a:rPr>
              <a:t>事務局</a:t>
            </a:r>
            <a:endParaRPr/>
          </a:p>
        </p:txBody>
      </p:sp>
      <p:sp>
        <p:nvSpPr>
          <p:cNvPr id="312" name="Google Shape;312;p23"/>
          <p:cNvSpPr/>
          <p:nvPr/>
        </p:nvSpPr>
        <p:spPr>
          <a:xfrm>
            <a:off x="6336926" y="4263261"/>
            <a:ext cx="2408700" cy="432000"/>
          </a:xfrm>
          <a:prstGeom prst="rect">
            <a:avLst/>
          </a:prstGeom>
          <a:solidFill>
            <a:srgbClr val="DDF4FF"/>
          </a:solidFill>
          <a:ln w="38100" cap="flat" cmpd="sng">
            <a:solidFill>
              <a:srgbClr val="FFFFFF"/>
            </a:solidFill>
            <a:prstDash val="solid"/>
            <a:round/>
            <a:headEnd type="none" w="sm" len="sm"/>
            <a:tailEnd type="none" w="sm" len="sm"/>
          </a:ln>
          <a:effectLst>
            <a:outerShdw blurRad="190500" dist="127000" dir="2700000" algn="tl" rotWithShape="0">
              <a:srgbClr val="000000">
                <a:alpha val="24705"/>
              </a:srgbClr>
            </a:outerShdw>
          </a:effectLst>
        </p:spPr>
        <p:txBody>
          <a:bodyPr spcFirstLastPara="1" wrap="square" lIns="36000" tIns="36000" rIns="36000" bIns="36000" anchor="ctr" anchorCtr="0">
            <a:noAutofit/>
          </a:bodyPr>
          <a:lstStyle/>
          <a:p>
            <a:pPr marL="0" marR="0" lvl="0" indent="0" algn="ctr" rtl="0">
              <a:spcBef>
                <a:spcPts val="0"/>
              </a:spcBef>
              <a:spcAft>
                <a:spcPts val="0"/>
              </a:spcAft>
              <a:buClr>
                <a:schemeClr val="dk1"/>
              </a:buClr>
              <a:buSzPts val="1600"/>
              <a:buFont typeface="Noto Sans Symbols"/>
              <a:buNone/>
            </a:pPr>
            <a:r>
              <a:rPr lang="ja-JP" sz="1600" b="0" i="0" u="none" strike="noStrike" cap="none">
                <a:solidFill>
                  <a:srgbClr val="333333"/>
                </a:solidFill>
                <a:latin typeface="Arial"/>
                <a:ea typeface="Arial"/>
                <a:cs typeface="Arial"/>
                <a:sym typeface="Arial"/>
              </a:rPr>
              <a:t>広報委員会</a:t>
            </a:r>
            <a:endParaRPr/>
          </a:p>
        </p:txBody>
      </p:sp>
      <p:sp>
        <p:nvSpPr>
          <p:cNvPr id="308" name="Google Shape;308;p23"/>
          <p:cNvSpPr/>
          <p:nvPr/>
        </p:nvSpPr>
        <p:spPr>
          <a:xfrm>
            <a:off x="6336926" y="3031796"/>
            <a:ext cx="2408700" cy="432000"/>
          </a:xfrm>
          <a:prstGeom prst="rect">
            <a:avLst/>
          </a:prstGeom>
          <a:solidFill>
            <a:srgbClr val="FFFFA9"/>
          </a:solidFill>
          <a:ln w="38100" cap="flat" cmpd="sng">
            <a:solidFill>
              <a:srgbClr val="FFFFFF"/>
            </a:solidFill>
            <a:prstDash val="solid"/>
            <a:round/>
            <a:headEnd type="none" w="sm" len="sm"/>
            <a:tailEnd type="none" w="sm" len="sm"/>
          </a:ln>
          <a:effectLst>
            <a:outerShdw blurRad="190500" dist="127000" dir="2700000" algn="tl" rotWithShape="0">
              <a:srgbClr val="000000">
                <a:alpha val="24705"/>
              </a:srgbClr>
            </a:outerShdw>
          </a:effectLst>
        </p:spPr>
        <p:txBody>
          <a:bodyPr spcFirstLastPara="1" wrap="square" lIns="36000" tIns="36000" rIns="36000" bIns="36000" anchor="ctr" anchorCtr="0">
            <a:noAutofit/>
          </a:bodyPr>
          <a:lstStyle/>
          <a:p>
            <a:pPr marL="0" marR="0" lvl="0" indent="0" algn="ctr" rtl="0">
              <a:spcBef>
                <a:spcPts val="0"/>
              </a:spcBef>
              <a:spcAft>
                <a:spcPts val="0"/>
              </a:spcAft>
              <a:buClr>
                <a:schemeClr val="dk1"/>
              </a:buClr>
              <a:buSzPts val="1600"/>
              <a:buFont typeface="Noto Sans Symbols"/>
              <a:buNone/>
            </a:pPr>
            <a:r>
              <a:rPr lang="ja-JP" sz="1600" b="0" i="0" u="none" strike="noStrike" cap="none">
                <a:solidFill>
                  <a:srgbClr val="333333"/>
                </a:solidFill>
                <a:latin typeface="Arial"/>
                <a:ea typeface="Arial"/>
                <a:cs typeface="Arial"/>
                <a:sym typeface="Arial"/>
              </a:rPr>
              <a:t>事業共創委員会</a:t>
            </a:r>
            <a:endParaRPr/>
          </a:p>
        </p:txBody>
      </p:sp>
      <p:sp>
        <p:nvSpPr>
          <p:cNvPr id="304" name="Google Shape;304;p23"/>
          <p:cNvSpPr/>
          <p:nvPr/>
        </p:nvSpPr>
        <p:spPr>
          <a:xfrm>
            <a:off x="6336926" y="1800332"/>
            <a:ext cx="2408700" cy="432000"/>
          </a:xfrm>
          <a:prstGeom prst="rect">
            <a:avLst/>
          </a:prstGeom>
          <a:solidFill>
            <a:srgbClr val="FFCC66"/>
          </a:solidFill>
          <a:ln w="38100" cap="flat" cmpd="sng">
            <a:solidFill>
              <a:srgbClr val="FFFFFF"/>
            </a:solidFill>
            <a:prstDash val="solid"/>
            <a:round/>
            <a:headEnd type="none" w="sm" len="sm"/>
            <a:tailEnd type="none" w="sm" len="sm"/>
          </a:ln>
          <a:effectLst>
            <a:outerShdw blurRad="190500" dist="127000" dir="2700000" algn="tl" rotWithShape="0">
              <a:srgbClr val="000000">
                <a:alpha val="24705"/>
              </a:srgbClr>
            </a:outerShdw>
          </a:effectLst>
        </p:spPr>
        <p:txBody>
          <a:bodyPr spcFirstLastPara="1" wrap="square" lIns="36000" tIns="36000" rIns="36000" bIns="36000" anchor="ctr" anchorCtr="0">
            <a:noAutofit/>
          </a:bodyPr>
          <a:lstStyle/>
          <a:p>
            <a:pPr marL="0" marR="0" lvl="0" indent="0" algn="ctr" rtl="0">
              <a:spcBef>
                <a:spcPts val="0"/>
              </a:spcBef>
              <a:spcAft>
                <a:spcPts val="0"/>
              </a:spcAft>
              <a:buClr>
                <a:schemeClr val="dk1"/>
              </a:buClr>
              <a:buSzPts val="1600"/>
              <a:buFont typeface="Noto Sans Symbols"/>
              <a:buNone/>
            </a:pPr>
            <a:r>
              <a:rPr lang="ja-JP" sz="1600" b="0" i="0" u="none" strike="noStrike" cap="none">
                <a:solidFill>
                  <a:srgbClr val="333333"/>
                </a:solidFill>
                <a:latin typeface="Arial"/>
                <a:ea typeface="Arial"/>
                <a:cs typeface="Arial"/>
                <a:sym typeface="Arial"/>
              </a:rPr>
              <a:t>人財委員会</a:t>
            </a:r>
            <a:endParaRPr/>
          </a:p>
        </p:txBody>
      </p:sp>
      <p:sp>
        <p:nvSpPr>
          <p:cNvPr id="317" name="Google Shape;317;p23"/>
          <p:cNvSpPr/>
          <p:nvPr/>
        </p:nvSpPr>
        <p:spPr>
          <a:xfrm>
            <a:off x="5187879" y="3798822"/>
            <a:ext cx="144000" cy="144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800" b="0" i="0" u="none" strike="noStrike" cap="none">
              <a:solidFill>
                <a:schemeClr val="lt1"/>
              </a:solidFill>
              <a:latin typeface="Times New Roman"/>
              <a:ea typeface="Times New Roman"/>
              <a:cs typeface="Times New Roman"/>
              <a:sym typeface="Times New Roman"/>
            </a:endParaRPr>
          </a:p>
        </p:txBody>
      </p:sp>
      <p:sp>
        <p:nvSpPr>
          <p:cNvPr id="310" name="Google Shape;310;p23"/>
          <p:cNvSpPr/>
          <p:nvPr/>
        </p:nvSpPr>
        <p:spPr>
          <a:xfrm>
            <a:off x="6336926" y="3647529"/>
            <a:ext cx="2408700" cy="432000"/>
          </a:xfrm>
          <a:prstGeom prst="rect">
            <a:avLst/>
          </a:prstGeom>
          <a:solidFill>
            <a:srgbClr val="D7D7FF"/>
          </a:solidFill>
          <a:ln w="38100" cap="flat" cmpd="sng">
            <a:solidFill>
              <a:srgbClr val="FFFFFF"/>
            </a:solidFill>
            <a:prstDash val="solid"/>
            <a:round/>
            <a:headEnd type="none" w="sm" len="sm"/>
            <a:tailEnd type="none" w="sm" len="sm"/>
          </a:ln>
          <a:effectLst>
            <a:outerShdw blurRad="190500" dist="127000" dir="2700000" algn="tl" rotWithShape="0">
              <a:srgbClr val="000000">
                <a:alpha val="24705"/>
              </a:srgbClr>
            </a:outerShdw>
          </a:effectLst>
        </p:spPr>
        <p:txBody>
          <a:bodyPr spcFirstLastPara="1" wrap="square" lIns="36000" tIns="36000" rIns="36000" bIns="36000" anchor="ctr" anchorCtr="0">
            <a:noAutofit/>
          </a:bodyPr>
          <a:lstStyle/>
          <a:p>
            <a:pPr marL="0" marR="0" lvl="0" indent="0" algn="ctr" rtl="0">
              <a:spcBef>
                <a:spcPts val="0"/>
              </a:spcBef>
              <a:spcAft>
                <a:spcPts val="0"/>
              </a:spcAft>
              <a:buClr>
                <a:schemeClr val="dk1"/>
              </a:buClr>
              <a:buSzPts val="1450"/>
              <a:buFont typeface="Noto Sans Symbols"/>
              <a:buNone/>
            </a:pPr>
            <a:r>
              <a:rPr lang="ja-JP" sz="1450" b="0" i="0" u="none" strike="noStrike" cap="none">
                <a:solidFill>
                  <a:srgbClr val="333333"/>
                </a:solidFill>
                <a:latin typeface="Arial"/>
                <a:ea typeface="Arial"/>
                <a:cs typeface="Arial"/>
                <a:sym typeface="Arial"/>
              </a:rPr>
              <a:t>グローバルビジネス委員会</a:t>
            </a:r>
            <a:endParaRPr/>
          </a:p>
        </p:txBody>
      </p:sp>
      <p:sp>
        <p:nvSpPr>
          <p:cNvPr id="302" name="Google Shape;302;p23"/>
          <p:cNvSpPr/>
          <p:nvPr/>
        </p:nvSpPr>
        <p:spPr>
          <a:xfrm>
            <a:off x="6336926" y="1184600"/>
            <a:ext cx="2408700" cy="432000"/>
          </a:xfrm>
          <a:prstGeom prst="rect">
            <a:avLst/>
          </a:prstGeom>
          <a:solidFill>
            <a:srgbClr val="E2FF91"/>
          </a:solidFill>
          <a:ln w="38100" cap="flat" cmpd="sng">
            <a:solidFill>
              <a:srgbClr val="FFFFFF"/>
            </a:solidFill>
            <a:prstDash val="solid"/>
            <a:round/>
            <a:headEnd type="none" w="sm" len="sm"/>
            <a:tailEnd type="none" w="sm" len="sm"/>
          </a:ln>
          <a:effectLst>
            <a:outerShdw blurRad="190500" dist="127000" dir="2700000" algn="tl" rotWithShape="0">
              <a:srgbClr val="000000">
                <a:alpha val="24705"/>
              </a:srgbClr>
            </a:outerShdw>
          </a:effectLst>
        </p:spPr>
        <p:txBody>
          <a:bodyPr spcFirstLastPara="1" wrap="square" lIns="36000" tIns="36000" rIns="36000" bIns="36000" anchor="ctr" anchorCtr="0">
            <a:noAutofit/>
          </a:bodyPr>
          <a:lstStyle/>
          <a:p>
            <a:pPr marL="0" marR="0" lvl="0" indent="0" algn="ctr" rtl="0">
              <a:spcBef>
                <a:spcPts val="0"/>
              </a:spcBef>
              <a:spcAft>
                <a:spcPts val="0"/>
              </a:spcAft>
              <a:buNone/>
            </a:pPr>
            <a:r>
              <a:rPr lang="ja-JP" sz="1600" b="0" i="0" u="none" strike="noStrike" cap="none">
                <a:solidFill>
                  <a:srgbClr val="333333"/>
                </a:solidFill>
                <a:latin typeface="Arial"/>
                <a:ea typeface="Arial"/>
                <a:cs typeface="Arial"/>
                <a:sym typeface="Arial"/>
              </a:rPr>
              <a:t>経営委員会</a:t>
            </a:r>
            <a:endParaRPr/>
          </a:p>
        </p:txBody>
      </p:sp>
      <p:cxnSp>
        <p:nvCxnSpPr>
          <p:cNvPr id="318" name="Google Shape;318;p23"/>
          <p:cNvCxnSpPr>
            <a:stCxn id="319" idx="1"/>
            <a:endCxn id="290" idx="3"/>
          </p:cNvCxnSpPr>
          <p:nvPr/>
        </p:nvCxnSpPr>
        <p:spPr>
          <a:xfrm rot="10800000">
            <a:off x="5582126" y="3861100"/>
            <a:ext cx="754800" cy="1233900"/>
          </a:xfrm>
          <a:prstGeom prst="bentConnector3">
            <a:avLst>
              <a:gd name="adj1" fmla="val 50001"/>
            </a:avLst>
          </a:prstGeom>
          <a:noFill/>
          <a:ln w="44450" cap="flat" cmpd="sng">
            <a:solidFill>
              <a:srgbClr val="808080"/>
            </a:solidFill>
            <a:prstDash val="solid"/>
            <a:round/>
            <a:headEnd type="none" w="sm" len="sm"/>
            <a:tailEnd type="none" w="sm" len="sm"/>
          </a:ln>
        </p:spPr>
      </p:cxnSp>
      <p:sp>
        <p:nvSpPr>
          <p:cNvPr id="290" name="Google Shape;290;p23"/>
          <p:cNvSpPr/>
          <p:nvPr/>
        </p:nvSpPr>
        <p:spPr>
          <a:xfrm>
            <a:off x="3987013" y="3645024"/>
            <a:ext cx="1595100" cy="432000"/>
          </a:xfrm>
          <a:prstGeom prst="rect">
            <a:avLst/>
          </a:prstGeom>
          <a:solidFill>
            <a:srgbClr val="4D4D4D"/>
          </a:solidFill>
          <a:ln w="12700" cap="flat" cmpd="sng">
            <a:solidFill>
              <a:srgbClr val="4D4D4D"/>
            </a:solidFill>
            <a:prstDash val="solid"/>
            <a:round/>
            <a:headEnd type="none" w="sm" len="sm"/>
            <a:tailEnd type="none" w="sm" len="sm"/>
          </a:ln>
          <a:effectLst>
            <a:outerShdw blurRad="190500" dist="127000" dir="2700000" algn="tl" rotWithShape="0">
              <a:srgbClr val="000000">
                <a:alpha val="24705"/>
              </a:srgbClr>
            </a:outerShdw>
          </a:effectLst>
        </p:spPr>
        <p:txBody>
          <a:bodyPr spcFirstLastPara="1" wrap="square" lIns="36000" tIns="36000" rIns="36000" bIns="36000" anchor="ctr" anchorCtr="0">
            <a:noAutofit/>
          </a:bodyPr>
          <a:lstStyle/>
          <a:p>
            <a:pPr marL="292100" marR="0" lvl="0" indent="-292100" algn="ctr" rtl="0">
              <a:lnSpc>
                <a:spcPct val="125000"/>
              </a:lnSpc>
              <a:spcBef>
                <a:spcPts val="0"/>
              </a:spcBef>
              <a:spcAft>
                <a:spcPts val="0"/>
              </a:spcAft>
              <a:buClr>
                <a:schemeClr val="dk1"/>
              </a:buClr>
              <a:buSzPts val="1600"/>
              <a:buFont typeface="Noto Sans Symbols"/>
              <a:buNone/>
            </a:pPr>
            <a:r>
              <a:rPr lang="ja-JP" sz="1600" b="0" i="0" u="none" strike="noStrike" cap="none">
                <a:solidFill>
                  <a:schemeClr val="lt1"/>
                </a:solidFill>
                <a:latin typeface="Arial"/>
                <a:ea typeface="Arial"/>
                <a:cs typeface="Arial"/>
                <a:sym typeface="Arial"/>
              </a:rPr>
              <a:t>事業運営会議</a:t>
            </a:r>
            <a:endParaRPr/>
          </a:p>
        </p:txBody>
      </p:sp>
      <p:sp>
        <p:nvSpPr>
          <p:cNvPr id="319" name="Google Shape;319;p23"/>
          <p:cNvSpPr/>
          <p:nvPr/>
        </p:nvSpPr>
        <p:spPr>
          <a:xfrm>
            <a:off x="6336926" y="4879000"/>
            <a:ext cx="2408700" cy="432000"/>
          </a:xfrm>
          <a:prstGeom prst="rect">
            <a:avLst/>
          </a:prstGeom>
          <a:solidFill>
            <a:srgbClr val="B8E8B8"/>
          </a:solidFill>
          <a:ln w="38100" cap="flat" cmpd="sng">
            <a:solidFill>
              <a:srgbClr val="FFFFFF"/>
            </a:solidFill>
            <a:prstDash val="solid"/>
            <a:round/>
            <a:headEnd type="none" w="sm" len="sm"/>
            <a:tailEnd type="none" w="sm" len="sm"/>
          </a:ln>
          <a:effectLst>
            <a:outerShdw blurRad="190500" dist="127000" dir="2700000" algn="tl" rotWithShape="0">
              <a:srgbClr val="000000">
                <a:alpha val="24705"/>
              </a:srgbClr>
            </a:outerShdw>
          </a:effectLst>
        </p:spPr>
        <p:txBody>
          <a:bodyPr spcFirstLastPara="1" wrap="square" lIns="36000" tIns="36000" rIns="36000" bIns="36000" anchor="ctr" anchorCtr="0">
            <a:noAutofit/>
          </a:bodyPr>
          <a:lstStyle/>
          <a:p>
            <a:pPr marL="0" marR="0" lvl="0" indent="0" algn="ctr" rtl="0">
              <a:spcBef>
                <a:spcPts val="0"/>
              </a:spcBef>
              <a:spcAft>
                <a:spcPts val="0"/>
              </a:spcAft>
              <a:buClr>
                <a:schemeClr val="dk1"/>
              </a:buClr>
              <a:buSzPts val="1600"/>
              <a:buFont typeface="Noto Sans Symbols"/>
              <a:buNone/>
            </a:pPr>
            <a:r>
              <a:rPr lang="ja-JP" sz="1600" b="0" i="0" u="none" strike="noStrike" cap="none">
                <a:solidFill>
                  <a:srgbClr val="333333"/>
                </a:solidFill>
                <a:latin typeface="Arial"/>
                <a:ea typeface="Arial"/>
                <a:cs typeface="Arial"/>
                <a:sym typeface="Arial"/>
              </a:rPr>
              <a:t>政策提言委員会</a:t>
            </a:r>
            <a:endParaRPr/>
          </a:p>
        </p:txBody>
      </p:sp>
      <p:sp>
        <p:nvSpPr>
          <p:cNvPr id="306" name="Google Shape;306;p23"/>
          <p:cNvSpPr/>
          <p:nvPr/>
        </p:nvSpPr>
        <p:spPr>
          <a:xfrm>
            <a:off x="6336926" y="2416064"/>
            <a:ext cx="2408700" cy="432000"/>
          </a:xfrm>
          <a:prstGeom prst="rect">
            <a:avLst/>
          </a:prstGeom>
          <a:solidFill>
            <a:srgbClr val="CCFFCC"/>
          </a:solidFill>
          <a:ln w="38100" cap="flat" cmpd="sng">
            <a:solidFill>
              <a:srgbClr val="FFFFFF"/>
            </a:solidFill>
            <a:prstDash val="solid"/>
            <a:round/>
            <a:headEnd type="none" w="sm" len="sm"/>
            <a:tailEnd type="none" w="sm" len="sm"/>
          </a:ln>
          <a:effectLst>
            <a:outerShdw blurRad="190500" dist="127000" dir="2700000" algn="tl" rotWithShape="0">
              <a:srgbClr val="000000">
                <a:alpha val="24705"/>
              </a:srgbClr>
            </a:outerShdw>
          </a:effectLst>
        </p:spPr>
        <p:txBody>
          <a:bodyPr spcFirstLastPara="1" wrap="square" lIns="36000" tIns="36000" rIns="36000" bIns="36000" anchor="ctr" anchorCtr="0">
            <a:noAutofit/>
          </a:bodyPr>
          <a:lstStyle/>
          <a:p>
            <a:pPr marL="0" marR="0" lvl="0" indent="0" algn="ctr" rtl="0">
              <a:spcBef>
                <a:spcPts val="0"/>
              </a:spcBef>
              <a:spcAft>
                <a:spcPts val="0"/>
              </a:spcAft>
              <a:buClr>
                <a:schemeClr val="dk1"/>
              </a:buClr>
              <a:buSzPts val="1600"/>
              <a:buFont typeface="Noto Sans Symbols"/>
              <a:buNone/>
            </a:pPr>
            <a:r>
              <a:rPr lang="ja-JP" sz="1600" b="0" i="0" u="none" strike="noStrike" cap="none">
                <a:solidFill>
                  <a:srgbClr val="333333"/>
                </a:solidFill>
                <a:latin typeface="Arial"/>
                <a:ea typeface="Arial"/>
                <a:cs typeface="Arial"/>
                <a:sym typeface="Arial"/>
              </a:rPr>
              <a:t>福利厚生委員会</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0"/>
        <p:cNvGrpSpPr/>
        <p:nvPr/>
      </p:nvGrpSpPr>
      <p:grpSpPr>
        <a:xfrm>
          <a:off x="0" y="0"/>
          <a:ext cx="0" cy="0"/>
          <a:chOff x="0" y="0"/>
          <a:chExt cx="0" cy="0"/>
        </a:xfrm>
      </p:grpSpPr>
      <p:sp>
        <p:nvSpPr>
          <p:cNvPr id="41" name="Google Shape;41;p6"/>
          <p:cNvSpPr txBox="1"/>
          <p:nvPr/>
        </p:nvSpPr>
        <p:spPr>
          <a:xfrm>
            <a:off x="971600" y="694006"/>
            <a:ext cx="5198100" cy="4879800"/>
          </a:xfrm>
          <a:prstGeom prst="rect">
            <a:avLst/>
          </a:prstGeom>
          <a:noFill/>
          <a:ln>
            <a:noFill/>
          </a:ln>
        </p:spPr>
        <p:txBody>
          <a:bodyPr spcFirstLastPara="1" wrap="square" lIns="0" tIns="0" rIns="0" bIns="0" anchor="t" anchorCtr="0">
            <a:noAutofit/>
          </a:bodyPr>
          <a:lstStyle/>
          <a:p>
            <a:pPr marL="0" lvl="0" indent="0" algn="l" rtl="0">
              <a:spcBef>
                <a:spcPts val="800"/>
              </a:spcBef>
              <a:spcAft>
                <a:spcPts val="0"/>
              </a:spcAft>
              <a:buClr>
                <a:schemeClr val="dk1"/>
              </a:buClr>
              <a:buSzPts val="1100"/>
              <a:buFont typeface="Arial"/>
              <a:buNone/>
            </a:pPr>
            <a:r>
              <a:rPr lang="ja-JP" sz="2000" b="1">
                <a:solidFill>
                  <a:schemeClr val="dk1"/>
                </a:solidFill>
              </a:rPr>
              <a:t>1. 目的</a:t>
            </a:r>
            <a:endParaRPr sz="2000" b="1">
              <a:solidFill>
                <a:schemeClr val="dk1"/>
              </a:solidFill>
            </a:endParaRPr>
          </a:p>
          <a:p>
            <a:pPr marL="0" lvl="0" indent="0" algn="l" rtl="0">
              <a:spcBef>
                <a:spcPts val="800"/>
              </a:spcBef>
              <a:spcAft>
                <a:spcPts val="0"/>
              </a:spcAft>
              <a:buClr>
                <a:schemeClr val="dk1"/>
              </a:buClr>
              <a:buSzPts val="1100"/>
              <a:buFont typeface="Arial"/>
              <a:buNone/>
            </a:pPr>
            <a:r>
              <a:rPr lang="ja-JP" sz="2000" b="1">
                <a:solidFill>
                  <a:schemeClr val="dk1"/>
                </a:solidFill>
              </a:rPr>
              <a:t>2. 目指す姿（Vision）</a:t>
            </a:r>
            <a:endParaRPr sz="2000" b="1">
              <a:solidFill>
                <a:schemeClr val="dk1"/>
              </a:solidFill>
            </a:endParaRPr>
          </a:p>
          <a:p>
            <a:pPr marL="0" lvl="0" indent="0" algn="l" rtl="0">
              <a:spcBef>
                <a:spcPts val="800"/>
              </a:spcBef>
              <a:spcAft>
                <a:spcPts val="0"/>
              </a:spcAft>
              <a:buClr>
                <a:schemeClr val="dk1"/>
              </a:buClr>
              <a:buSzPts val="1100"/>
              <a:buFont typeface="Arial"/>
              <a:buNone/>
            </a:pPr>
            <a:r>
              <a:rPr lang="ja-JP" sz="2000" b="1">
                <a:solidFill>
                  <a:schemeClr val="dk1"/>
                </a:solidFill>
              </a:rPr>
              <a:t>3. 活動指針・価値観（Policy・Value）</a:t>
            </a:r>
            <a:endParaRPr sz="2000" b="1">
              <a:solidFill>
                <a:schemeClr val="dk1"/>
              </a:solidFill>
            </a:endParaRPr>
          </a:p>
          <a:p>
            <a:pPr marL="0" lvl="0" indent="0" algn="l" rtl="0">
              <a:spcBef>
                <a:spcPts val="800"/>
              </a:spcBef>
              <a:spcAft>
                <a:spcPts val="0"/>
              </a:spcAft>
              <a:buClr>
                <a:schemeClr val="dk1"/>
              </a:buClr>
              <a:buSzPts val="1100"/>
              <a:buFont typeface="Arial"/>
              <a:buNone/>
            </a:pPr>
            <a:r>
              <a:rPr lang="ja-JP" sz="2000" b="1">
                <a:solidFill>
                  <a:schemeClr val="dk1"/>
                </a:solidFill>
              </a:rPr>
              <a:t>4. 環境認識</a:t>
            </a:r>
            <a:endParaRPr sz="2000" b="1">
              <a:solidFill>
                <a:schemeClr val="dk1"/>
              </a:solidFill>
            </a:endParaRPr>
          </a:p>
          <a:p>
            <a:pPr marL="0" lvl="0" indent="0" algn="l" rtl="0">
              <a:spcBef>
                <a:spcPts val="800"/>
              </a:spcBef>
              <a:spcAft>
                <a:spcPts val="0"/>
              </a:spcAft>
              <a:buClr>
                <a:schemeClr val="dk1"/>
              </a:buClr>
              <a:buSzPts val="1100"/>
              <a:buFont typeface="Arial"/>
              <a:buNone/>
            </a:pPr>
            <a:r>
              <a:rPr lang="ja-JP" sz="2000" b="1">
                <a:solidFill>
                  <a:schemeClr val="dk1"/>
                </a:solidFill>
              </a:rPr>
              <a:t>5. MISAが取り組むべき課題</a:t>
            </a:r>
            <a:endParaRPr sz="2000" b="1">
              <a:solidFill>
                <a:schemeClr val="dk1"/>
              </a:solidFill>
            </a:endParaRPr>
          </a:p>
          <a:p>
            <a:pPr marL="0" lvl="0" indent="0" algn="l" rtl="0">
              <a:spcBef>
                <a:spcPts val="800"/>
              </a:spcBef>
              <a:spcAft>
                <a:spcPts val="0"/>
              </a:spcAft>
              <a:buClr>
                <a:schemeClr val="dk1"/>
              </a:buClr>
              <a:buSzPts val="1100"/>
              <a:buFont typeface="Arial"/>
              <a:buNone/>
            </a:pPr>
            <a:r>
              <a:rPr lang="ja-JP" sz="2000" b="1">
                <a:solidFill>
                  <a:schemeClr val="dk1"/>
                </a:solidFill>
              </a:rPr>
              <a:t>6. 課題解決に向けた当面の施策</a:t>
            </a:r>
            <a:endParaRPr sz="2000" b="1">
              <a:solidFill>
                <a:schemeClr val="dk1"/>
              </a:solidFill>
            </a:endParaRPr>
          </a:p>
          <a:p>
            <a:pPr marL="0" lvl="0" indent="0" algn="l" rtl="0">
              <a:spcBef>
                <a:spcPts val="800"/>
              </a:spcBef>
              <a:spcAft>
                <a:spcPts val="0"/>
              </a:spcAft>
              <a:buClr>
                <a:schemeClr val="dk1"/>
              </a:buClr>
              <a:buSzPts val="1100"/>
              <a:buFont typeface="Arial"/>
              <a:buNone/>
            </a:pPr>
            <a:r>
              <a:rPr lang="ja-JP" sz="2000" b="1">
                <a:solidFill>
                  <a:schemeClr val="dk1"/>
                </a:solidFill>
              </a:rPr>
              <a:t>7. 目指す姿Visonの実現に向けて</a:t>
            </a:r>
            <a:endParaRPr sz="2000" b="1">
              <a:solidFill>
                <a:schemeClr val="dk1"/>
              </a:solidFill>
            </a:endParaRPr>
          </a:p>
          <a:p>
            <a:pPr marL="0" lvl="0" indent="0" algn="l" rtl="0">
              <a:spcBef>
                <a:spcPts val="800"/>
              </a:spcBef>
              <a:spcAft>
                <a:spcPts val="0"/>
              </a:spcAft>
              <a:buClr>
                <a:schemeClr val="dk1"/>
              </a:buClr>
              <a:buSzPts val="1100"/>
              <a:buFont typeface="Arial"/>
              <a:buNone/>
            </a:pPr>
            <a:r>
              <a:rPr lang="ja-JP" sz="2000" b="1">
                <a:solidFill>
                  <a:schemeClr val="dk1"/>
                </a:solidFill>
              </a:rPr>
              <a:t>8. Vision実現イメージ</a:t>
            </a:r>
            <a:endParaRPr sz="2000" b="1">
              <a:solidFill>
                <a:schemeClr val="dk1"/>
              </a:solidFill>
            </a:endParaRPr>
          </a:p>
          <a:p>
            <a:pPr marL="0" lvl="0" indent="0" algn="l" rtl="0">
              <a:spcBef>
                <a:spcPts val="800"/>
              </a:spcBef>
              <a:spcAft>
                <a:spcPts val="0"/>
              </a:spcAft>
              <a:buClr>
                <a:schemeClr val="dk1"/>
              </a:buClr>
              <a:buSzPts val="1100"/>
              <a:buFont typeface="Arial"/>
              <a:buNone/>
            </a:pPr>
            <a:r>
              <a:rPr lang="ja-JP" sz="2000" b="1">
                <a:solidFill>
                  <a:schemeClr val="dk1"/>
                </a:solidFill>
              </a:rPr>
              <a:t>9.Vision実現の成功要因（重点テーマ）</a:t>
            </a:r>
            <a:endParaRPr sz="2000" b="1">
              <a:solidFill>
                <a:schemeClr val="dk1"/>
              </a:solidFill>
            </a:endParaRPr>
          </a:p>
          <a:p>
            <a:pPr marL="0" lvl="0" indent="0" algn="l" rtl="0">
              <a:spcBef>
                <a:spcPts val="800"/>
              </a:spcBef>
              <a:spcAft>
                <a:spcPts val="0"/>
              </a:spcAft>
              <a:buClr>
                <a:schemeClr val="dk1"/>
              </a:buClr>
              <a:buSzPts val="1100"/>
              <a:buFont typeface="Arial"/>
              <a:buNone/>
            </a:pPr>
            <a:r>
              <a:rPr lang="ja-JP" sz="2000" b="1">
                <a:solidFill>
                  <a:schemeClr val="dk1"/>
                </a:solidFill>
              </a:rPr>
              <a:t>10. Vision実現の成功要因（全体像）</a:t>
            </a:r>
            <a:endParaRPr sz="2000" b="1">
              <a:solidFill>
                <a:schemeClr val="dk1"/>
              </a:solidFill>
            </a:endParaRPr>
          </a:p>
          <a:p>
            <a:pPr marL="0" lvl="0" indent="0" algn="l" rtl="0">
              <a:spcBef>
                <a:spcPts val="800"/>
              </a:spcBef>
              <a:spcAft>
                <a:spcPts val="0"/>
              </a:spcAft>
              <a:buClr>
                <a:schemeClr val="dk1"/>
              </a:buClr>
              <a:buSzPts val="1100"/>
              <a:buFont typeface="Arial"/>
              <a:buNone/>
            </a:pPr>
            <a:r>
              <a:rPr lang="ja-JP" sz="2000" b="1">
                <a:solidFill>
                  <a:schemeClr val="dk1"/>
                </a:solidFill>
              </a:rPr>
              <a:t>11. 組織体制</a:t>
            </a:r>
            <a:endParaRPr sz="2000" b="1">
              <a:solidFill>
                <a:schemeClr val="dk1"/>
              </a:solidFill>
            </a:endParaRPr>
          </a:p>
          <a:p>
            <a:pPr marL="0" lvl="0" indent="0" algn="l" rtl="0">
              <a:spcBef>
                <a:spcPts val="800"/>
              </a:spcBef>
              <a:spcAft>
                <a:spcPts val="0"/>
              </a:spcAft>
              <a:buClr>
                <a:schemeClr val="dk1"/>
              </a:buClr>
              <a:buSzPts val="1100"/>
              <a:buFont typeface="Arial"/>
              <a:buNone/>
            </a:pPr>
            <a:r>
              <a:rPr lang="ja-JP" sz="2000" b="1">
                <a:solidFill>
                  <a:schemeClr val="dk1"/>
                </a:solidFill>
              </a:rPr>
              <a:t>12. 重点テーマと担当組織</a:t>
            </a:r>
            <a:endParaRPr sz="2000" b="1">
              <a:solidFill>
                <a:schemeClr val="dk1"/>
              </a:solidFill>
            </a:endParaRPr>
          </a:p>
          <a:p>
            <a:pPr marL="0" lvl="0" indent="0" algn="l" rtl="0">
              <a:spcBef>
                <a:spcPts val="800"/>
              </a:spcBef>
              <a:spcAft>
                <a:spcPts val="0"/>
              </a:spcAft>
              <a:buClr>
                <a:schemeClr val="dk1"/>
              </a:buClr>
              <a:buSzPts val="1100"/>
              <a:buFont typeface="Arial"/>
              <a:buNone/>
            </a:pPr>
            <a:r>
              <a:rPr lang="ja-JP" sz="2000" b="1">
                <a:solidFill>
                  <a:schemeClr val="dk1"/>
                </a:solidFill>
              </a:rPr>
              <a:t>13. 各委員会の取り組み</a:t>
            </a:r>
            <a:endParaRPr sz="2000" b="1">
              <a:solidFill>
                <a:schemeClr val="dk1"/>
              </a:solidFill>
            </a:endParaRPr>
          </a:p>
          <a:p>
            <a:pPr marL="0" lvl="0" indent="0" algn="l" rtl="0">
              <a:spcBef>
                <a:spcPts val="800"/>
              </a:spcBef>
              <a:spcAft>
                <a:spcPts val="0"/>
              </a:spcAft>
              <a:buClr>
                <a:schemeClr val="dk1"/>
              </a:buClr>
              <a:buSzPts val="1100"/>
              <a:buFont typeface="Arial"/>
              <a:buNone/>
            </a:pPr>
            <a:r>
              <a:rPr lang="ja-JP" sz="2000" b="1">
                <a:solidFill>
                  <a:schemeClr val="dk1"/>
                </a:solidFill>
              </a:rPr>
              <a:t>14. 参考資料</a:t>
            </a:r>
            <a:endParaRPr sz="2000" b="1">
              <a:solidFill>
                <a:schemeClr val="dk1"/>
              </a:solidFill>
            </a:endParaRPr>
          </a:p>
          <a:p>
            <a:pPr marL="0" lvl="0" indent="0" algn="l" rtl="0">
              <a:spcBef>
                <a:spcPts val="800"/>
              </a:spcBef>
              <a:spcAft>
                <a:spcPts val="0"/>
              </a:spcAft>
              <a:buClr>
                <a:schemeClr val="dk1"/>
              </a:buClr>
              <a:buSzPts val="1100"/>
              <a:buFont typeface="Arial"/>
              <a:buNone/>
            </a:pPr>
            <a:endParaRPr sz="2000" b="1">
              <a:solidFill>
                <a:schemeClr val="dk1"/>
              </a:solidFill>
            </a:endParaRPr>
          </a:p>
          <a:p>
            <a:pPr marL="0" marR="0" lvl="0" indent="0" algn="l" rtl="0">
              <a:spcBef>
                <a:spcPts val="800"/>
              </a:spcBef>
              <a:spcAft>
                <a:spcPts val="0"/>
              </a:spcAft>
              <a:buNone/>
            </a:pPr>
            <a:endParaRPr sz="2000" b="1">
              <a:solidFill>
                <a:schemeClr val="dk1"/>
              </a:solidFill>
            </a:endParaRPr>
          </a:p>
        </p:txBody>
      </p:sp>
      <p:sp>
        <p:nvSpPr>
          <p:cNvPr id="42" name="Google Shape;42;p6"/>
          <p:cNvSpPr txBox="1"/>
          <p:nvPr/>
        </p:nvSpPr>
        <p:spPr>
          <a:xfrm>
            <a:off x="6264200" y="697747"/>
            <a:ext cx="2119500" cy="55224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ja-JP" sz="2000" b="0" i="0" u="none" strike="noStrike" cap="none">
                <a:solidFill>
                  <a:srgbClr val="333333"/>
                </a:solidFill>
                <a:latin typeface="Arial"/>
                <a:ea typeface="Arial"/>
                <a:cs typeface="Arial"/>
                <a:sym typeface="Arial"/>
              </a:rPr>
              <a:t>････</a:t>
            </a:r>
            <a:r>
              <a:rPr lang="ja-JP" sz="2000">
                <a:solidFill>
                  <a:srgbClr val="333333"/>
                </a:solidFill>
              </a:rPr>
              <a:t>　</a:t>
            </a:r>
            <a:r>
              <a:rPr lang="ja-JP" sz="2000" b="0" i="0" u="none" strike="noStrike" cap="none">
                <a:solidFill>
                  <a:srgbClr val="333333"/>
                </a:solidFill>
                <a:latin typeface="Arial"/>
                <a:ea typeface="Arial"/>
                <a:cs typeface="Arial"/>
                <a:sym typeface="Arial"/>
              </a:rPr>
              <a:t>2</a:t>
            </a:r>
            <a:endParaRPr/>
          </a:p>
          <a:p>
            <a:pPr marL="0" marR="0" lvl="0" indent="0" algn="l" rtl="0">
              <a:spcBef>
                <a:spcPts val="800"/>
              </a:spcBef>
              <a:spcAft>
                <a:spcPts val="0"/>
              </a:spcAft>
              <a:buNone/>
            </a:pPr>
            <a:r>
              <a:rPr lang="ja-JP" sz="2000" b="0" i="0" u="none" strike="noStrike" cap="none">
                <a:solidFill>
                  <a:srgbClr val="333333"/>
                </a:solidFill>
                <a:latin typeface="Arial"/>
                <a:ea typeface="Arial"/>
                <a:cs typeface="Arial"/>
                <a:sym typeface="Arial"/>
              </a:rPr>
              <a:t>････</a:t>
            </a:r>
            <a:r>
              <a:rPr lang="ja-JP" sz="2000">
                <a:solidFill>
                  <a:srgbClr val="333333"/>
                </a:solidFill>
              </a:rPr>
              <a:t>　</a:t>
            </a:r>
            <a:r>
              <a:rPr lang="ja-JP" sz="2000" b="0" i="0" u="none" strike="noStrike" cap="none">
                <a:solidFill>
                  <a:srgbClr val="333333"/>
                </a:solidFill>
                <a:latin typeface="Arial"/>
                <a:ea typeface="Arial"/>
                <a:cs typeface="Arial"/>
                <a:sym typeface="Arial"/>
              </a:rPr>
              <a:t>3	</a:t>
            </a:r>
            <a:endParaRPr/>
          </a:p>
          <a:p>
            <a:pPr marL="0" marR="0" lvl="0" indent="0" algn="l" rtl="0">
              <a:spcBef>
                <a:spcPts val="800"/>
              </a:spcBef>
              <a:spcAft>
                <a:spcPts val="0"/>
              </a:spcAft>
              <a:buNone/>
            </a:pPr>
            <a:r>
              <a:rPr lang="ja-JP" sz="2000" b="0" i="0" u="none" strike="noStrike" cap="none">
                <a:solidFill>
                  <a:srgbClr val="333333"/>
                </a:solidFill>
                <a:latin typeface="Arial"/>
                <a:ea typeface="Arial"/>
                <a:cs typeface="Arial"/>
                <a:sym typeface="Arial"/>
              </a:rPr>
              <a:t>････　</a:t>
            </a:r>
            <a:r>
              <a:rPr lang="ja-JP" sz="2000">
                <a:solidFill>
                  <a:srgbClr val="333333"/>
                </a:solidFill>
              </a:rPr>
              <a:t>5</a:t>
            </a:r>
            <a:endParaRPr sz="2000" b="0" i="0" u="none" strike="noStrike" cap="none">
              <a:solidFill>
                <a:srgbClr val="333333"/>
              </a:solidFill>
              <a:latin typeface="Arial"/>
              <a:ea typeface="Arial"/>
              <a:cs typeface="Arial"/>
              <a:sym typeface="Arial"/>
            </a:endParaRPr>
          </a:p>
          <a:p>
            <a:pPr marL="0" lvl="0" indent="0" algn="l" rtl="0">
              <a:spcBef>
                <a:spcPts val="800"/>
              </a:spcBef>
              <a:spcAft>
                <a:spcPts val="0"/>
              </a:spcAft>
              <a:buClr>
                <a:schemeClr val="dk1"/>
              </a:buClr>
              <a:buFont typeface="Arial"/>
              <a:buNone/>
            </a:pPr>
            <a:r>
              <a:rPr lang="ja-JP" sz="2000">
                <a:solidFill>
                  <a:srgbClr val="333333"/>
                </a:solidFill>
              </a:rPr>
              <a:t>････　7 ～ 10</a:t>
            </a:r>
            <a:endParaRPr/>
          </a:p>
          <a:p>
            <a:pPr marL="0" marR="0" lvl="0" indent="0" algn="l" rtl="0">
              <a:spcBef>
                <a:spcPts val="800"/>
              </a:spcBef>
              <a:spcAft>
                <a:spcPts val="0"/>
              </a:spcAft>
              <a:buNone/>
            </a:pPr>
            <a:r>
              <a:rPr lang="ja-JP" sz="2000" b="0" i="0" u="none" strike="noStrike" cap="none">
                <a:solidFill>
                  <a:srgbClr val="333333"/>
                </a:solidFill>
                <a:latin typeface="Arial"/>
                <a:ea typeface="Arial"/>
                <a:cs typeface="Arial"/>
                <a:sym typeface="Arial"/>
              </a:rPr>
              <a:t>････</a:t>
            </a:r>
            <a:r>
              <a:rPr lang="ja-JP" sz="2000">
                <a:solidFill>
                  <a:srgbClr val="333333"/>
                </a:solidFill>
              </a:rPr>
              <a:t>　</a:t>
            </a:r>
            <a:r>
              <a:rPr lang="ja-JP" sz="2000" b="0" i="0" u="none" strike="noStrike" cap="none">
                <a:solidFill>
                  <a:srgbClr val="333333"/>
                </a:solidFill>
                <a:latin typeface="Arial"/>
                <a:ea typeface="Arial"/>
                <a:cs typeface="Arial"/>
                <a:sym typeface="Arial"/>
              </a:rPr>
              <a:t>1</a:t>
            </a:r>
            <a:r>
              <a:rPr lang="ja-JP" sz="2000">
                <a:solidFill>
                  <a:srgbClr val="333333"/>
                </a:solidFill>
              </a:rPr>
              <a:t>1 ～ 12</a:t>
            </a:r>
            <a:endParaRPr/>
          </a:p>
          <a:p>
            <a:pPr marL="0" marR="0" lvl="0" indent="0" algn="l" rtl="0">
              <a:spcBef>
                <a:spcPts val="800"/>
              </a:spcBef>
              <a:spcAft>
                <a:spcPts val="0"/>
              </a:spcAft>
              <a:buNone/>
            </a:pPr>
            <a:r>
              <a:rPr lang="ja-JP" sz="2000" b="0" i="0" u="none" strike="noStrike" cap="none">
                <a:solidFill>
                  <a:srgbClr val="333333"/>
                </a:solidFill>
                <a:latin typeface="Arial"/>
                <a:ea typeface="Arial"/>
                <a:cs typeface="Arial"/>
                <a:sym typeface="Arial"/>
              </a:rPr>
              <a:t>････</a:t>
            </a:r>
            <a:r>
              <a:rPr lang="ja-JP" sz="2000">
                <a:solidFill>
                  <a:srgbClr val="333333"/>
                </a:solidFill>
              </a:rPr>
              <a:t>　</a:t>
            </a:r>
            <a:r>
              <a:rPr lang="ja-JP" sz="2000" b="0" i="0" u="none" strike="noStrike" cap="none">
                <a:solidFill>
                  <a:srgbClr val="333333"/>
                </a:solidFill>
                <a:latin typeface="Arial"/>
                <a:ea typeface="Arial"/>
                <a:cs typeface="Arial"/>
                <a:sym typeface="Arial"/>
              </a:rPr>
              <a:t>1</a:t>
            </a:r>
            <a:r>
              <a:rPr lang="ja-JP" sz="2000">
                <a:solidFill>
                  <a:srgbClr val="333333"/>
                </a:solidFill>
              </a:rPr>
              <a:t>3</a:t>
            </a:r>
            <a:r>
              <a:rPr lang="ja-JP" sz="2000" b="0" i="0" u="none" strike="noStrike" cap="none">
                <a:solidFill>
                  <a:srgbClr val="333333"/>
                </a:solidFill>
                <a:latin typeface="Arial"/>
                <a:ea typeface="Arial"/>
                <a:cs typeface="Arial"/>
                <a:sym typeface="Arial"/>
              </a:rPr>
              <a:t> ～ 1</a:t>
            </a:r>
            <a:r>
              <a:rPr lang="ja-JP" sz="2000">
                <a:solidFill>
                  <a:srgbClr val="333333"/>
                </a:solidFill>
              </a:rPr>
              <a:t>4</a:t>
            </a:r>
            <a:endParaRPr/>
          </a:p>
          <a:p>
            <a:pPr marL="0" marR="0" lvl="0" indent="0" algn="l" rtl="0">
              <a:spcBef>
                <a:spcPts val="800"/>
              </a:spcBef>
              <a:spcAft>
                <a:spcPts val="0"/>
              </a:spcAft>
              <a:buNone/>
            </a:pPr>
            <a:r>
              <a:rPr lang="ja-JP" sz="2000" b="0" i="0" u="none" strike="noStrike" cap="none">
                <a:solidFill>
                  <a:srgbClr val="333333"/>
                </a:solidFill>
                <a:latin typeface="Arial"/>
                <a:ea typeface="Arial"/>
                <a:cs typeface="Arial"/>
                <a:sym typeface="Arial"/>
              </a:rPr>
              <a:t>････</a:t>
            </a:r>
            <a:r>
              <a:rPr lang="ja-JP" sz="2000">
                <a:solidFill>
                  <a:srgbClr val="333333"/>
                </a:solidFill>
              </a:rPr>
              <a:t>　</a:t>
            </a:r>
            <a:r>
              <a:rPr lang="ja-JP" sz="2000" b="0" i="0" u="none" strike="noStrike" cap="none">
                <a:solidFill>
                  <a:srgbClr val="333333"/>
                </a:solidFill>
                <a:latin typeface="Arial"/>
                <a:ea typeface="Arial"/>
                <a:cs typeface="Arial"/>
                <a:sym typeface="Arial"/>
              </a:rPr>
              <a:t>1</a:t>
            </a:r>
            <a:r>
              <a:rPr lang="ja-JP" sz="2000">
                <a:solidFill>
                  <a:srgbClr val="333333"/>
                </a:solidFill>
              </a:rPr>
              <a:t>5</a:t>
            </a:r>
            <a:endParaRPr/>
          </a:p>
          <a:p>
            <a:pPr marL="0" marR="0" lvl="0" indent="0" algn="l" rtl="0">
              <a:spcBef>
                <a:spcPts val="800"/>
              </a:spcBef>
              <a:spcAft>
                <a:spcPts val="0"/>
              </a:spcAft>
              <a:buNone/>
            </a:pPr>
            <a:r>
              <a:rPr lang="ja-JP" sz="2000" b="0" i="0" u="none" strike="noStrike" cap="none">
                <a:solidFill>
                  <a:srgbClr val="333333"/>
                </a:solidFill>
                <a:latin typeface="Arial"/>
                <a:ea typeface="Arial"/>
                <a:cs typeface="Arial"/>
                <a:sym typeface="Arial"/>
              </a:rPr>
              <a:t>････</a:t>
            </a:r>
            <a:r>
              <a:rPr lang="ja-JP" sz="2000">
                <a:solidFill>
                  <a:srgbClr val="333333"/>
                </a:solidFill>
              </a:rPr>
              <a:t>　</a:t>
            </a:r>
            <a:r>
              <a:rPr lang="ja-JP" sz="2000" b="0" i="0" u="none" strike="noStrike" cap="none">
                <a:solidFill>
                  <a:srgbClr val="333333"/>
                </a:solidFill>
                <a:latin typeface="Arial"/>
                <a:ea typeface="Arial"/>
                <a:cs typeface="Arial"/>
                <a:sym typeface="Arial"/>
              </a:rPr>
              <a:t>1</a:t>
            </a:r>
            <a:r>
              <a:rPr lang="ja-JP" sz="2000">
                <a:solidFill>
                  <a:srgbClr val="333333"/>
                </a:solidFill>
              </a:rPr>
              <a:t>6</a:t>
            </a:r>
            <a:endParaRPr/>
          </a:p>
          <a:p>
            <a:pPr marL="0" marR="0" lvl="0" indent="0" algn="l" rtl="0">
              <a:spcBef>
                <a:spcPts val="800"/>
              </a:spcBef>
              <a:spcAft>
                <a:spcPts val="0"/>
              </a:spcAft>
              <a:buNone/>
            </a:pPr>
            <a:r>
              <a:rPr lang="ja-JP" sz="2000">
                <a:solidFill>
                  <a:srgbClr val="333333"/>
                </a:solidFill>
              </a:rPr>
              <a:t>････　17</a:t>
            </a:r>
            <a:r>
              <a:rPr lang="ja-JP" sz="2000" b="0" i="0" u="none" strike="noStrike" cap="none">
                <a:solidFill>
                  <a:srgbClr val="333333"/>
                </a:solidFill>
                <a:latin typeface="Arial"/>
                <a:ea typeface="Arial"/>
                <a:cs typeface="Arial"/>
                <a:sym typeface="Arial"/>
              </a:rPr>
              <a:t>	</a:t>
            </a:r>
            <a:endParaRPr/>
          </a:p>
          <a:p>
            <a:pPr marL="0" marR="0" lvl="0" indent="0" algn="l" rtl="0">
              <a:spcBef>
                <a:spcPts val="800"/>
              </a:spcBef>
              <a:spcAft>
                <a:spcPts val="0"/>
              </a:spcAft>
              <a:buNone/>
            </a:pPr>
            <a:r>
              <a:rPr lang="ja-JP" sz="2000" b="0" i="0" u="none" strike="noStrike" cap="none">
                <a:solidFill>
                  <a:srgbClr val="333333"/>
                </a:solidFill>
                <a:latin typeface="Arial"/>
                <a:ea typeface="Arial"/>
                <a:cs typeface="Arial"/>
                <a:sym typeface="Arial"/>
              </a:rPr>
              <a:t>････</a:t>
            </a:r>
            <a:r>
              <a:rPr lang="ja-JP" sz="2000">
                <a:solidFill>
                  <a:srgbClr val="333333"/>
                </a:solidFill>
              </a:rPr>
              <a:t>　</a:t>
            </a:r>
            <a:r>
              <a:rPr lang="ja-JP" sz="2000" b="0" i="0" u="none" strike="noStrike" cap="none">
                <a:solidFill>
                  <a:srgbClr val="333333"/>
                </a:solidFill>
                <a:latin typeface="Arial"/>
                <a:ea typeface="Arial"/>
                <a:cs typeface="Arial"/>
                <a:sym typeface="Arial"/>
              </a:rPr>
              <a:t>1</a:t>
            </a:r>
            <a:r>
              <a:rPr lang="ja-JP" sz="2000">
                <a:solidFill>
                  <a:srgbClr val="333333"/>
                </a:solidFill>
              </a:rPr>
              <a:t>8</a:t>
            </a:r>
            <a:endParaRPr/>
          </a:p>
          <a:p>
            <a:pPr marL="0" marR="0" lvl="0" indent="0" algn="l" rtl="0">
              <a:spcBef>
                <a:spcPts val="800"/>
              </a:spcBef>
              <a:spcAft>
                <a:spcPts val="0"/>
              </a:spcAft>
              <a:buNone/>
            </a:pPr>
            <a:r>
              <a:rPr lang="ja-JP" sz="2000" b="0" i="0" u="none" strike="noStrike" cap="none">
                <a:solidFill>
                  <a:srgbClr val="333333"/>
                </a:solidFill>
                <a:latin typeface="Arial"/>
                <a:ea typeface="Arial"/>
                <a:cs typeface="Arial"/>
                <a:sym typeface="Arial"/>
              </a:rPr>
              <a:t>････</a:t>
            </a:r>
            <a:r>
              <a:rPr lang="ja-JP" sz="2000">
                <a:solidFill>
                  <a:srgbClr val="333333"/>
                </a:solidFill>
              </a:rPr>
              <a:t>　</a:t>
            </a:r>
            <a:r>
              <a:rPr lang="ja-JP" sz="2000" b="0" i="0" u="none" strike="noStrike" cap="none">
                <a:solidFill>
                  <a:srgbClr val="333333"/>
                </a:solidFill>
                <a:latin typeface="Arial"/>
                <a:ea typeface="Arial"/>
                <a:cs typeface="Arial"/>
                <a:sym typeface="Arial"/>
              </a:rPr>
              <a:t>1</a:t>
            </a:r>
            <a:r>
              <a:rPr lang="ja-JP" sz="2000">
                <a:solidFill>
                  <a:srgbClr val="333333"/>
                </a:solidFill>
              </a:rPr>
              <a:t>9</a:t>
            </a:r>
            <a:endParaRPr/>
          </a:p>
          <a:p>
            <a:pPr marL="0" marR="0" lvl="0" indent="0" algn="l" rtl="0">
              <a:spcBef>
                <a:spcPts val="800"/>
              </a:spcBef>
              <a:spcAft>
                <a:spcPts val="0"/>
              </a:spcAft>
              <a:buNone/>
            </a:pPr>
            <a:r>
              <a:rPr lang="ja-JP" sz="2000" b="0" i="0" u="none" strike="noStrike" cap="none">
                <a:solidFill>
                  <a:srgbClr val="333333"/>
                </a:solidFill>
                <a:latin typeface="Arial"/>
                <a:ea typeface="Arial"/>
                <a:cs typeface="Arial"/>
                <a:sym typeface="Arial"/>
              </a:rPr>
              <a:t>････</a:t>
            </a:r>
            <a:r>
              <a:rPr lang="ja-JP" sz="2000">
                <a:solidFill>
                  <a:srgbClr val="333333"/>
                </a:solidFill>
              </a:rPr>
              <a:t>　20</a:t>
            </a:r>
            <a:endParaRPr/>
          </a:p>
          <a:p>
            <a:pPr marL="0" lvl="0" indent="0" algn="l" rtl="0">
              <a:spcBef>
                <a:spcPts val="800"/>
              </a:spcBef>
              <a:spcAft>
                <a:spcPts val="0"/>
              </a:spcAft>
              <a:buNone/>
            </a:pPr>
            <a:r>
              <a:rPr lang="ja-JP" sz="2000">
                <a:solidFill>
                  <a:srgbClr val="333333"/>
                </a:solidFill>
              </a:rPr>
              <a:t>････　21 ～ 28</a:t>
            </a:r>
            <a:endParaRPr sz="2000">
              <a:solidFill>
                <a:srgbClr val="333333"/>
              </a:solidFill>
            </a:endParaRPr>
          </a:p>
          <a:p>
            <a:pPr marL="0" lvl="0" indent="0" algn="l" rtl="0">
              <a:spcBef>
                <a:spcPts val="800"/>
              </a:spcBef>
              <a:spcAft>
                <a:spcPts val="0"/>
              </a:spcAft>
              <a:buClr>
                <a:schemeClr val="dk1"/>
              </a:buClr>
              <a:buFont typeface="Arial"/>
              <a:buNone/>
            </a:pPr>
            <a:r>
              <a:rPr lang="ja-JP" sz="2000">
                <a:solidFill>
                  <a:srgbClr val="333333"/>
                </a:solidFill>
              </a:rPr>
              <a:t>････　28 ～ 30</a:t>
            </a:r>
            <a:endParaRPr sz="2000">
              <a:solidFill>
                <a:srgbClr val="333333"/>
              </a:solidFill>
            </a:endParaRPr>
          </a:p>
          <a:p>
            <a:pPr marL="0" marR="0" lvl="0" indent="0" algn="l" rtl="0">
              <a:spcBef>
                <a:spcPts val="800"/>
              </a:spcBef>
              <a:spcAft>
                <a:spcPts val="0"/>
              </a:spcAft>
              <a:buNone/>
            </a:pPr>
            <a:r>
              <a:rPr lang="ja-JP" sz="2000" b="0" i="0" u="none" strike="noStrike" cap="none">
                <a:solidFill>
                  <a:srgbClr val="333333"/>
                </a:solidFill>
                <a:latin typeface="Arial"/>
                <a:ea typeface="Arial"/>
                <a:cs typeface="Arial"/>
                <a:sym typeface="Arial"/>
              </a:rPr>
              <a:t> 	</a:t>
            </a:r>
            <a:endParaRPr sz="2000" b="0" i="0" u="none" strike="noStrike" cap="none">
              <a:solidFill>
                <a:srgbClr val="333333"/>
              </a:solidFill>
              <a:latin typeface="Arial"/>
              <a:ea typeface="Arial"/>
              <a:cs typeface="Arial"/>
              <a:sym typeface="Arial"/>
            </a:endParaRPr>
          </a:p>
        </p:txBody>
      </p:sp>
      <p:sp>
        <p:nvSpPr>
          <p:cNvPr id="43" name="Google Shape;43;p6"/>
          <p:cNvSpPr txBox="1"/>
          <p:nvPr/>
        </p:nvSpPr>
        <p:spPr>
          <a:xfrm>
            <a:off x="165100" y="0"/>
            <a:ext cx="7429500" cy="457200"/>
          </a:xfrm>
          <a:prstGeom prst="rect">
            <a:avLst/>
          </a:prstGeom>
          <a:noFill/>
          <a:ln>
            <a:noFill/>
          </a:ln>
        </p:spPr>
        <p:txBody>
          <a:bodyPr spcFirstLastPara="1" wrap="square" lIns="72000" tIns="72000" rIns="0" bIns="0" anchor="ctr" anchorCtr="0">
            <a:noAutofit/>
          </a:bodyPr>
          <a:lstStyle/>
          <a:p>
            <a:pPr marL="0" marR="0" lvl="0" indent="0" algn="l" rtl="0">
              <a:spcBef>
                <a:spcPts val="0"/>
              </a:spcBef>
              <a:spcAft>
                <a:spcPts val="0"/>
              </a:spcAft>
              <a:buNone/>
            </a:pPr>
            <a:r>
              <a:rPr lang="ja-JP" sz="2400" b="1" i="0" u="none" strike="noStrike" cap="none">
                <a:solidFill>
                  <a:srgbClr val="333333"/>
                </a:solidFill>
                <a:latin typeface="Meiryo"/>
                <a:ea typeface="Meiryo"/>
                <a:cs typeface="Meiryo"/>
                <a:sym typeface="Meiryo"/>
              </a:rPr>
              <a:t>目次</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324" name="Google Shape;324;p24"/>
          <p:cNvSpPr/>
          <p:nvPr/>
        </p:nvSpPr>
        <p:spPr>
          <a:xfrm>
            <a:off x="3383868" y="2084977"/>
            <a:ext cx="2304000" cy="2304000"/>
          </a:xfrm>
          <a:prstGeom prst="ellipse">
            <a:avLst/>
          </a:prstGeom>
          <a:gradFill>
            <a:gsLst>
              <a:gs pos="0">
                <a:srgbClr val="CCCCFF"/>
              </a:gs>
              <a:gs pos="50000">
                <a:srgbClr val="DFDFFE">
                  <a:alpha val="74901"/>
                </a:srgbClr>
              </a:gs>
              <a:gs pos="100000">
                <a:srgbClr val="F9F9FE">
                  <a:alpha val="20000"/>
                </a:srgbClr>
              </a:gs>
            </a:gsLst>
            <a:path path="circle">
              <a:fillToRect l="50000" t="50000" r="50000" b="50000"/>
            </a:path>
            <a:tileRect/>
          </a:gradFill>
          <a:ln>
            <a:noFill/>
          </a:ln>
        </p:spPr>
        <p:txBody>
          <a:bodyPr spcFirstLastPara="1" wrap="square" lIns="36000" tIns="36000" rIns="36000" bIns="36000" anchor="ctr" anchorCtr="0">
            <a:noAutofit/>
          </a:bodyPr>
          <a:lstStyle/>
          <a:p>
            <a:pPr marL="0" marR="0" lvl="0" indent="0" algn="ctr" rtl="0">
              <a:spcBef>
                <a:spcPts val="0"/>
              </a:spcBef>
              <a:spcAft>
                <a:spcPts val="0"/>
              </a:spcAft>
              <a:buClr>
                <a:schemeClr val="dk1"/>
              </a:buClr>
              <a:buSzPts val="1600"/>
              <a:buFont typeface="Noto Sans Symbols"/>
              <a:buNone/>
            </a:pPr>
            <a:endParaRPr sz="1600" b="0" i="0" u="none" strike="noStrike" cap="none">
              <a:solidFill>
                <a:srgbClr val="333333"/>
              </a:solidFill>
              <a:latin typeface="Arial"/>
              <a:ea typeface="Arial"/>
              <a:cs typeface="Arial"/>
              <a:sym typeface="Arial"/>
            </a:endParaRPr>
          </a:p>
        </p:txBody>
      </p:sp>
      <p:sp>
        <p:nvSpPr>
          <p:cNvPr id="325" name="Google Shape;325;p24"/>
          <p:cNvSpPr/>
          <p:nvPr/>
        </p:nvSpPr>
        <p:spPr>
          <a:xfrm rot="5400000">
            <a:off x="4167816" y="5013200"/>
            <a:ext cx="419076" cy="684000"/>
          </a:xfrm>
          <a:prstGeom prst="upArrow">
            <a:avLst>
              <a:gd name="adj1" fmla="val 38665"/>
              <a:gd name="adj2" fmla="val 50000"/>
            </a:avLst>
          </a:prstGeom>
          <a:solidFill>
            <a:srgbClr val="CCCCFF"/>
          </a:solidFill>
          <a:ln w="12700" cap="flat" cmpd="sng">
            <a:solidFill>
              <a:srgbClr val="9966FF"/>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2800" b="0" i="0" u="none" strike="noStrike" cap="none">
              <a:solidFill>
                <a:schemeClr val="lt1"/>
              </a:solidFill>
              <a:latin typeface="Times New Roman"/>
              <a:ea typeface="Times New Roman"/>
              <a:cs typeface="Times New Roman"/>
              <a:sym typeface="Times New Roman"/>
            </a:endParaRPr>
          </a:p>
        </p:txBody>
      </p:sp>
      <p:grpSp>
        <p:nvGrpSpPr>
          <p:cNvPr id="326" name="Google Shape;326;p24"/>
          <p:cNvGrpSpPr/>
          <p:nvPr/>
        </p:nvGrpSpPr>
        <p:grpSpPr>
          <a:xfrm>
            <a:off x="5655316" y="2968600"/>
            <a:ext cx="2092293" cy="527185"/>
            <a:chOff x="5796136" y="4633844"/>
            <a:chExt cx="2092293" cy="527185"/>
          </a:xfrm>
        </p:grpSpPr>
        <p:sp>
          <p:nvSpPr>
            <p:cNvPr id="327" name="Google Shape;327;p24"/>
            <p:cNvSpPr/>
            <p:nvPr/>
          </p:nvSpPr>
          <p:spPr>
            <a:xfrm>
              <a:off x="5796136" y="4633844"/>
              <a:ext cx="419076" cy="527185"/>
            </a:xfrm>
            <a:prstGeom prst="upArrow">
              <a:avLst>
                <a:gd name="adj1" fmla="val 38665"/>
                <a:gd name="adj2" fmla="val 50000"/>
              </a:avLst>
            </a:prstGeom>
            <a:solidFill>
              <a:srgbClr val="CCCCFF"/>
            </a:solidFill>
            <a:ln w="12700" cap="flat" cmpd="sng">
              <a:solidFill>
                <a:srgbClr val="9966FF"/>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2800" b="0" i="0" u="none" strike="noStrike" cap="none">
                <a:solidFill>
                  <a:schemeClr val="lt1"/>
                </a:solidFill>
                <a:latin typeface="Times New Roman"/>
                <a:ea typeface="Times New Roman"/>
                <a:cs typeface="Times New Roman"/>
                <a:sym typeface="Times New Roman"/>
              </a:endParaRPr>
            </a:p>
          </p:txBody>
        </p:sp>
        <p:sp>
          <p:nvSpPr>
            <p:cNvPr id="328" name="Google Shape;328;p24"/>
            <p:cNvSpPr/>
            <p:nvPr/>
          </p:nvSpPr>
          <p:spPr>
            <a:xfrm>
              <a:off x="7469353" y="4633844"/>
              <a:ext cx="419076" cy="527185"/>
            </a:xfrm>
            <a:prstGeom prst="upArrow">
              <a:avLst>
                <a:gd name="adj1" fmla="val 38665"/>
                <a:gd name="adj2" fmla="val 50000"/>
              </a:avLst>
            </a:prstGeom>
            <a:solidFill>
              <a:srgbClr val="CCCCFF"/>
            </a:solidFill>
            <a:ln w="12700" cap="flat" cmpd="sng">
              <a:solidFill>
                <a:srgbClr val="9966FF"/>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2800" b="0" i="0" u="none" strike="noStrike" cap="none">
                <a:solidFill>
                  <a:schemeClr val="lt1"/>
                </a:solidFill>
                <a:latin typeface="Times New Roman"/>
                <a:ea typeface="Times New Roman"/>
                <a:cs typeface="Times New Roman"/>
                <a:sym typeface="Times New Roman"/>
              </a:endParaRPr>
            </a:p>
          </p:txBody>
        </p:sp>
      </p:grpSp>
      <p:grpSp>
        <p:nvGrpSpPr>
          <p:cNvPr id="329" name="Google Shape;329;p24"/>
          <p:cNvGrpSpPr/>
          <p:nvPr/>
        </p:nvGrpSpPr>
        <p:grpSpPr>
          <a:xfrm>
            <a:off x="5661741" y="4417832"/>
            <a:ext cx="2092293" cy="527185"/>
            <a:chOff x="5796136" y="4633844"/>
            <a:chExt cx="2092293" cy="527185"/>
          </a:xfrm>
        </p:grpSpPr>
        <p:sp>
          <p:nvSpPr>
            <p:cNvPr id="330" name="Google Shape;330;p24"/>
            <p:cNvSpPr/>
            <p:nvPr/>
          </p:nvSpPr>
          <p:spPr>
            <a:xfrm>
              <a:off x="5796136" y="4633844"/>
              <a:ext cx="419076" cy="527185"/>
            </a:xfrm>
            <a:prstGeom prst="upArrow">
              <a:avLst>
                <a:gd name="adj1" fmla="val 38665"/>
                <a:gd name="adj2" fmla="val 50000"/>
              </a:avLst>
            </a:prstGeom>
            <a:solidFill>
              <a:srgbClr val="CCCCFF"/>
            </a:solidFill>
            <a:ln w="12700" cap="flat" cmpd="sng">
              <a:solidFill>
                <a:srgbClr val="9966FF"/>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2800" b="0" i="0" u="none" strike="noStrike" cap="none">
                <a:solidFill>
                  <a:schemeClr val="lt1"/>
                </a:solidFill>
                <a:latin typeface="Times New Roman"/>
                <a:ea typeface="Times New Roman"/>
                <a:cs typeface="Times New Roman"/>
                <a:sym typeface="Times New Roman"/>
              </a:endParaRPr>
            </a:p>
          </p:txBody>
        </p:sp>
        <p:sp>
          <p:nvSpPr>
            <p:cNvPr id="331" name="Google Shape;331;p24"/>
            <p:cNvSpPr/>
            <p:nvPr/>
          </p:nvSpPr>
          <p:spPr>
            <a:xfrm>
              <a:off x="7469353" y="4633844"/>
              <a:ext cx="419076" cy="527185"/>
            </a:xfrm>
            <a:prstGeom prst="upArrow">
              <a:avLst>
                <a:gd name="adj1" fmla="val 38665"/>
                <a:gd name="adj2" fmla="val 50000"/>
              </a:avLst>
            </a:prstGeom>
            <a:solidFill>
              <a:srgbClr val="CCCCFF"/>
            </a:solidFill>
            <a:ln w="12700" cap="flat" cmpd="sng">
              <a:solidFill>
                <a:srgbClr val="9966FF"/>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2800" b="0" i="0" u="none" strike="noStrike" cap="none">
                <a:solidFill>
                  <a:schemeClr val="lt1"/>
                </a:solidFill>
                <a:latin typeface="Times New Roman"/>
                <a:ea typeface="Times New Roman"/>
                <a:cs typeface="Times New Roman"/>
                <a:sym typeface="Times New Roman"/>
              </a:endParaRPr>
            </a:p>
          </p:txBody>
        </p:sp>
      </p:grpSp>
      <p:sp>
        <p:nvSpPr>
          <p:cNvPr id="332" name="Google Shape;332;p24"/>
          <p:cNvSpPr txBox="1"/>
          <p:nvPr/>
        </p:nvSpPr>
        <p:spPr>
          <a:xfrm>
            <a:off x="177800" y="0"/>
            <a:ext cx="7429500" cy="457200"/>
          </a:xfrm>
          <a:prstGeom prst="rect">
            <a:avLst/>
          </a:prstGeom>
          <a:noFill/>
          <a:ln>
            <a:noFill/>
          </a:ln>
        </p:spPr>
        <p:txBody>
          <a:bodyPr spcFirstLastPara="1" wrap="square" lIns="72000" tIns="72000" rIns="0" bIns="0" anchor="ctr" anchorCtr="0">
            <a:noAutofit/>
          </a:bodyPr>
          <a:lstStyle/>
          <a:p>
            <a:pPr marL="0" marR="0" lvl="0" indent="0" algn="l" rtl="0">
              <a:spcBef>
                <a:spcPts val="0"/>
              </a:spcBef>
              <a:spcAft>
                <a:spcPts val="0"/>
              </a:spcAft>
              <a:buNone/>
            </a:pPr>
            <a:r>
              <a:rPr lang="ja-JP" sz="2400" b="1" i="0" u="none" strike="noStrike" cap="none">
                <a:solidFill>
                  <a:srgbClr val="4D4D4D"/>
                </a:solidFill>
                <a:latin typeface="Meiryo"/>
                <a:ea typeface="Meiryo"/>
                <a:cs typeface="Meiryo"/>
                <a:sym typeface="Meiryo"/>
              </a:rPr>
              <a:t>1</a:t>
            </a:r>
            <a:r>
              <a:rPr lang="ja-JP" sz="2400" b="1">
                <a:solidFill>
                  <a:srgbClr val="4D4D4D"/>
                </a:solidFill>
                <a:latin typeface="Meiryo"/>
                <a:ea typeface="Meiryo"/>
                <a:cs typeface="Meiryo"/>
                <a:sym typeface="Meiryo"/>
              </a:rPr>
              <a:t>２</a:t>
            </a:r>
            <a:r>
              <a:rPr lang="ja-JP" sz="2400" b="1" i="0" u="none" strike="noStrike" cap="none">
                <a:solidFill>
                  <a:srgbClr val="4D4D4D"/>
                </a:solidFill>
                <a:latin typeface="Meiryo"/>
                <a:ea typeface="Meiryo"/>
                <a:cs typeface="Meiryo"/>
                <a:sym typeface="Meiryo"/>
              </a:rPr>
              <a:t>. 重点テーマと担当組織</a:t>
            </a:r>
            <a:endParaRPr/>
          </a:p>
        </p:txBody>
      </p:sp>
      <p:sp>
        <p:nvSpPr>
          <p:cNvPr id="333" name="Google Shape;333;p24"/>
          <p:cNvSpPr/>
          <p:nvPr/>
        </p:nvSpPr>
        <p:spPr>
          <a:xfrm>
            <a:off x="2808168" y="656691"/>
            <a:ext cx="3276000" cy="504000"/>
          </a:xfrm>
          <a:prstGeom prst="rect">
            <a:avLst/>
          </a:prstGeom>
          <a:solidFill>
            <a:schemeClr val="accent4"/>
          </a:solidFill>
          <a:ln w="38100" cap="flat" cmpd="sng">
            <a:solidFill>
              <a:schemeClr val="lt1"/>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36000" tIns="36000" rIns="36000" bIns="36000" anchor="ctr" anchorCtr="0">
            <a:noAutofit/>
          </a:bodyPr>
          <a:lstStyle/>
          <a:p>
            <a:pPr marL="0" marR="0" lvl="0" indent="0" algn="ctr" rtl="0">
              <a:spcBef>
                <a:spcPts val="0"/>
              </a:spcBef>
              <a:spcAft>
                <a:spcPts val="0"/>
              </a:spcAft>
              <a:buClr>
                <a:schemeClr val="dk1"/>
              </a:buClr>
              <a:buSzPts val="2000"/>
              <a:buFont typeface="Noto Sans Symbols"/>
              <a:buNone/>
            </a:pPr>
            <a:r>
              <a:rPr lang="ja-JP" sz="2000" b="1" i="0" u="none" strike="noStrike" cap="none">
                <a:solidFill>
                  <a:schemeClr val="lt1"/>
                </a:solidFill>
                <a:latin typeface="Arial"/>
                <a:ea typeface="Arial"/>
                <a:cs typeface="Arial"/>
                <a:sym typeface="Arial"/>
              </a:rPr>
              <a:t>ICT産業振興と地域貢献</a:t>
            </a:r>
            <a:endParaRPr/>
          </a:p>
        </p:txBody>
      </p:sp>
      <p:sp>
        <p:nvSpPr>
          <p:cNvPr id="334" name="Google Shape;334;p24"/>
          <p:cNvSpPr/>
          <p:nvPr/>
        </p:nvSpPr>
        <p:spPr>
          <a:xfrm>
            <a:off x="719572" y="1449550"/>
            <a:ext cx="3311990" cy="468000"/>
          </a:xfrm>
          <a:prstGeom prst="rect">
            <a:avLst/>
          </a:prstGeom>
          <a:solidFill>
            <a:schemeClr val="lt1"/>
          </a:solidFill>
          <a:ln w="19050" cap="flat" cmpd="sng">
            <a:solidFill>
              <a:srgbClr val="777777"/>
            </a:solidFill>
            <a:prstDash val="solid"/>
            <a:round/>
            <a:headEnd type="none" w="sm" len="sm"/>
            <a:tailEnd type="none" w="sm" len="sm"/>
          </a:ln>
          <a:effectLst>
            <a:outerShdw blurRad="101600" dist="50800" dir="2700000" algn="tl" rotWithShape="0">
              <a:srgbClr val="000000">
                <a:alpha val="32941"/>
              </a:srgbClr>
            </a:outerShdw>
          </a:effectLst>
        </p:spPr>
        <p:txBody>
          <a:bodyPr spcFirstLastPara="1" wrap="square" lIns="36000" tIns="36000" rIns="36000" bIns="36000" anchor="ctr" anchorCtr="0">
            <a:noAutofit/>
          </a:bodyPr>
          <a:lstStyle/>
          <a:p>
            <a:pPr marL="0" marR="0" lvl="0" indent="0" algn="ctr" rtl="0">
              <a:spcBef>
                <a:spcPts val="0"/>
              </a:spcBef>
              <a:spcAft>
                <a:spcPts val="0"/>
              </a:spcAft>
              <a:buClr>
                <a:schemeClr val="dk1"/>
              </a:buClr>
              <a:buSzPts val="1600"/>
              <a:buFont typeface="Noto Sans Symbols"/>
              <a:buNone/>
            </a:pPr>
            <a:r>
              <a:rPr lang="ja-JP" sz="1600" b="0" i="0" u="none" strike="noStrike" cap="none">
                <a:solidFill>
                  <a:srgbClr val="333333"/>
                </a:solidFill>
                <a:latin typeface="Arial"/>
                <a:ea typeface="Arial"/>
                <a:cs typeface="Arial"/>
                <a:sym typeface="Arial"/>
              </a:rPr>
              <a:t>ＩＣＴ業界の魅力度ＵＰ</a:t>
            </a:r>
            <a:endParaRPr/>
          </a:p>
        </p:txBody>
      </p:sp>
      <p:sp>
        <p:nvSpPr>
          <p:cNvPr id="335" name="Google Shape;335;p24"/>
          <p:cNvSpPr/>
          <p:nvPr/>
        </p:nvSpPr>
        <p:spPr>
          <a:xfrm>
            <a:off x="2172971" y="5594589"/>
            <a:ext cx="419076" cy="196100"/>
          </a:xfrm>
          <a:prstGeom prst="triangle">
            <a:avLst>
              <a:gd name="adj" fmla="val 50000"/>
            </a:avLst>
          </a:prstGeom>
          <a:solidFill>
            <a:srgbClr val="CCCCFF"/>
          </a:solidFill>
          <a:ln w="12700" cap="flat" cmpd="sng">
            <a:solidFill>
              <a:srgbClr val="9966FF"/>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2800" b="0" i="0" u="none" strike="noStrike" cap="none">
              <a:solidFill>
                <a:schemeClr val="lt1"/>
              </a:solidFill>
              <a:latin typeface="Times New Roman"/>
              <a:ea typeface="Times New Roman"/>
              <a:cs typeface="Times New Roman"/>
              <a:sym typeface="Times New Roman"/>
            </a:endParaRPr>
          </a:p>
        </p:txBody>
      </p:sp>
      <p:sp>
        <p:nvSpPr>
          <p:cNvPr id="336" name="Google Shape;336;p24"/>
          <p:cNvSpPr/>
          <p:nvPr/>
        </p:nvSpPr>
        <p:spPr>
          <a:xfrm>
            <a:off x="719573" y="2469158"/>
            <a:ext cx="3311989" cy="468000"/>
          </a:xfrm>
          <a:prstGeom prst="rect">
            <a:avLst/>
          </a:prstGeom>
          <a:solidFill>
            <a:schemeClr val="lt1"/>
          </a:solidFill>
          <a:ln w="19050" cap="flat" cmpd="sng">
            <a:solidFill>
              <a:srgbClr val="777777"/>
            </a:solidFill>
            <a:prstDash val="solid"/>
            <a:round/>
            <a:headEnd type="none" w="sm" len="sm"/>
            <a:tailEnd type="none" w="sm" len="sm"/>
          </a:ln>
          <a:effectLst>
            <a:outerShdw blurRad="101600" dist="50800" dir="2700000" algn="tl" rotWithShape="0">
              <a:srgbClr val="000000">
                <a:alpha val="32941"/>
              </a:srgbClr>
            </a:outerShdw>
          </a:effectLst>
        </p:spPr>
        <p:txBody>
          <a:bodyPr spcFirstLastPara="1" wrap="square" lIns="36000" tIns="36000" rIns="36000" bIns="36000" anchor="ctr" anchorCtr="0">
            <a:noAutofit/>
          </a:bodyPr>
          <a:lstStyle/>
          <a:p>
            <a:pPr marL="0" marR="0" lvl="0" indent="0" algn="ctr" rtl="0">
              <a:spcBef>
                <a:spcPts val="0"/>
              </a:spcBef>
              <a:spcAft>
                <a:spcPts val="0"/>
              </a:spcAft>
              <a:buClr>
                <a:schemeClr val="dk1"/>
              </a:buClr>
              <a:buSzPts val="1600"/>
              <a:buFont typeface="Noto Sans Symbols"/>
              <a:buNone/>
            </a:pPr>
            <a:r>
              <a:rPr lang="ja-JP" sz="1600" b="0" i="0" u="none" strike="noStrike" cap="none">
                <a:solidFill>
                  <a:srgbClr val="1C1C1C"/>
                </a:solidFill>
                <a:latin typeface="Arial"/>
                <a:ea typeface="Arial"/>
                <a:cs typeface="Arial"/>
                <a:sym typeface="Arial"/>
              </a:rPr>
              <a:t>ＭＩＳＡと会員企業のプレゼンス向上</a:t>
            </a:r>
            <a:endParaRPr/>
          </a:p>
        </p:txBody>
      </p:sp>
      <p:sp>
        <p:nvSpPr>
          <p:cNvPr id="337" name="Google Shape;337;p24"/>
          <p:cNvSpPr/>
          <p:nvPr/>
        </p:nvSpPr>
        <p:spPr>
          <a:xfrm>
            <a:off x="2172971" y="4906467"/>
            <a:ext cx="419076" cy="196100"/>
          </a:xfrm>
          <a:prstGeom prst="triangle">
            <a:avLst>
              <a:gd name="adj" fmla="val 50000"/>
            </a:avLst>
          </a:prstGeom>
          <a:solidFill>
            <a:srgbClr val="CCCCFF"/>
          </a:solidFill>
          <a:ln w="12700" cap="flat" cmpd="sng">
            <a:solidFill>
              <a:srgbClr val="9966FF"/>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2800" b="0" i="0" u="none" strike="noStrike" cap="none">
              <a:solidFill>
                <a:schemeClr val="lt1"/>
              </a:solidFill>
              <a:latin typeface="Times New Roman"/>
              <a:ea typeface="Times New Roman"/>
              <a:cs typeface="Times New Roman"/>
              <a:sym typeface="Times New Roman"/>
            </a:endParaRPr>
          </a:p>
        </p:txBody>
      </p:sp>
      <p:sp>
        <p:nvSpPr>
          <p:cNvPr id="338" name="Google Shape;338;p24"/>
          <p:cNvSpPr/>
          <p:nvPr/>
        </p:nvSpPr>
        <p:spPr>
          <a:xfrm>
            <a:off x="719573" y="5121200"/>
            <a:ext cx="3311990" cy="468000"/>
          </a:xfrm>
          <a:prstGeom prst="rect">
            <a:avLst/>
          </a:prstGeom>
          <a:solidFill>
            <a:schemeClr val="lt1"/>
          </a:solidFill>
          <a:ln w="19050" cap="flat" cmpd="sng">
            <a:solidFill>
              <a:srgbClr val="777777"/>
            </a:solidFill>
            <a:prstDash val="solid"/>
            <a:round/>
            <a:headEnd type="none" w="sm" len="sm"/>
            <a:tailEnd type="none" w="sm" len="sm"/>
          </a:ln>
          <a:effectLst>
            <a:outerShdw blurRad="101600" dist="50800" dir="2700000" algn="tl" rotWithShape="0">
              <a:srgbClr val="000000">
                <a:alpha val="29803"/>
              </a:srgbClr>
            </a:outerShdw>
          </a:effectLst>
        </p:spPr>
        <p:txBody>
          <a:bodyPr spcFirstLastPara="1" wrap="square" lIns="36000" tIns="36000" rIns="36000" bIns="36000" anchor="ctr" anchorCtr="0">
            <a:noAutofit/>
          </a:bodyPr>
          <a:lstStyle/>
          <a:p>
            <a:pPr marL="0" marR="0" lvl="0" indent="0" algn="ctr" rtl="0">
              <a:spcBef>
                <a:spcPts val="0"/>
              </a:spcBef>
              <a:spcAft>
                <a:spcPts val="0"/>
              </a:spcAft>
              <a:buClr>
                <a:schemeClr val="dk1"/>
              </a:buClr>
              <a:buSzPts val="1600"/>
              <a:buFont typeface="Noto Sans Symbols"/>
              <a:buNone/>
            </a:pPr>
            <a:r>
              <a:rPr lang="ja-JP" sz="1600" b="0" i="0" u="none" strike="noStrike" cap="none">
                <a:solidFill>
                  <a:srgbClr val="333333"/>
                </a:solidFill>
                <a:latin typeface="Arial"/>
                <a:ea typeface="Arial"/>
                <a:cs typeface="Arial"/>
                <a:sym typeface="Arial"/>
              </a:rPr>
              <a:t>ＭＩＳＡ活動の活性化</a:t>
            </a:r>
            <a:endParaRPr/>
          </a:p>
        </p:txBody>
      </p:sp>
      <p:sp>
        <p:nvSpPr>
          <p:cNvPr id="339" name="Google Shape;339;p24"/>
          <p:cNvSpPr/>
          <p:nvPr/>
        </p:nvSpPr>
        <p:spPr>
          <a:xfrm>
            <a:off x="719572" y="5805316"/>
            <a:ext cx="3325723" cy="468000"/>
          </a:xfrm>
          <a:prstGeom prst="rect">
            <a:avLst/>
          </a:prstGeom>
          <a:solidFill>
            <a:schemeClr val="lt1"/>
          </a:solidFill>
          <a:ln w="19050" cap="flat" cmpd="sng">
            <a:solidFill>
              <a:srgbClr val="777777"/>
            </a:solidFill>
            <a:prstDash val="solid"/>
            <a:round/>
            <a:headEnd type="none" w="sm" len="sm"/>
            <a:tailEnd type="none" w="sm" len="sm"/>
          </a:ln>
          <a:effectLst>
            <a:outerShdw blurRad="101600" dist="50800" dir="2700000" algn="tl" rotWithShape="0">
              <a:srgbClr val="000000">
                <a:alpha val="29803"/>
              </a:srgbClr>
            </a:outerShdw>
          </a:effectLst>
        </p:spPr>
        <p:txBody>
          <a:bodyPr spcFirstLastPara="1" wrap="square" lIns="36000" tIns="36000" rIns="36000" bIns="36000" anchor="ctr" anchorCtr="0">
            <a:noAutofit/>
          </a:bodyPr>
          <a:lstStyle/>
          <a:p>
            <a:pPr marL="0" marR="0" lvl="0" indent="0" algn="ctr" rtl="0">
              <a:spcBef>
                <a:spcPts val="0"/>
              </a:spcBef>
              <a:spcAft>
                <a:spcPts val="0"/>
              </a:spcAft>
              <a:buClr>
                <a:schemeClr val="dk1"/>
              </a:buClr>
              <a:buSzPts val="1600"/>
              <a:buFont typeface="Noto Sans Symbols"/>
              <a:buNone/>
            </a:pPr>
            <a:r>
              <a:rPr lang="ja-JP" sz="1600" b="0" i="0" u="none" strike="noStrike" cap="none">
                <a:solidFill>
                  <a:srgbClr val="333333"/>
                </a:solidFill>
                <a:latin typeface="Arial"/>
                <a:ea typeface="Arial"/>
                <a:cs typeface="Arial"/>
                <a:sym typeface="Arial"/>
              </a:rPr>
              <a:t>ＭＩＳＡ運営体制の強化・拡充</a:t>
            </a:r>
            <a:endParaRPr/>
          </a:p>
        </p:txBody>
      </p:sp>
      <p:sp>
        <p:nvSpPr>
          <p:cNvPr id="340" name="Google Shape;340;p24"/>
          <p:cNvSpPr/>
          <p:nvPr/>
        </p:nvSpPr>
        <p:spPr>
          <a:xfrm>
            <a:off x="719573" y="4257177"/>
            <a:ext cx="1620000" cy="648000"/>
          </a:xfrm>
          <a:prstGeom prst="rect">
            <a:avLst/>
          </a:prstGeom>
          <a:solidFill>
            <a:schemeClr val="lt1"/>
          </a:solidFill>
          <a:ln w="19050" cap="flat" cmpd="sng">
            <a:solidFill>
              <a:srgbClr val="777777"/>
            </a:solidFill>
            <a:prstDash val="solid"/>
            <a:round/>
            <a:headEnd type="none" w="sm" len="sm"/>
            <a:tailEnd type="none" w="sm" len="sm"/>
          </a:ln>
          <a:effectLst>
            <a:outerShdw blurRad="101600" dist="50800" dir="2700000" algn="tl" rotWithShape="0">
              <a:srgbClr val="000000">
                <a:alpha val="29803"/>
              </a:srgbClr>
            </a:outerShdw>
          </a:effectLst>
        </p:spPr>
        <p:txBody>
          <a:bodyPr spcFirstLastPara="1" wrap="square" lIns="36000" tIns="36000" rIns="36000" bIns="36000" anchor="b" anchorCtr="0">
            <a:noAutofit/>
          </a:bodyPr>
          <a:lstStyle/>
          <a:p>
            <a:pPr marL="82550" marR="0" lvl="0" indent="0" algn="l" rtl="0">
              <a:spcBef>
                <a:spcPts val="0"/>
              </a:spcBef>
              <a:spcAft>
                <a:spcPts val="0"/>
              </a:spcAft>
              <a:buClr>
                <a:schemeClr val="dk1"/>
              </a:buClr>
              <a:buSzPts val="1600"/>
              <a:buFont typeface="Noto Sans Symbols"/>
              <a:buNone/>
            </a:pPr>
            <a:r>
              <a:rPr lang="ja-JP" sz="1600" b="0" i="0" u="none" strike="noStrike" cap="none">
                <a:solidFill>
                  <a:srgbClr val="333333"/>
                </a:solidFill>
                <a:latin typeface="Arial"/>
                <a:ea typeface="Arial"/>
                <a:cs typeface="Arial"/>
                <a:sym typeface="Arial"/>
              </a:rPr>
              <a:t>会員企業の</a:t>
            </a:r>
            <a:endParaRPr sz="1600" b="0" i="0" u="none" strike="noStrike" cap="none">
              <a:solidFill>
                <a:srgbClr val="333333"/>
              </a:solidFill>
              <a:latin typeface="Arial"/>
              <a:ea typeface="Arial"/>
              <a:cs typeface="Arial"/>
              <a:sym typeface="Arial"/>
            </a:endParaRPr>
          </a:p>
          <a:p>
            <a:pPr marL="82550" marR="0" lvl="0" indent="0" algn="l" rtl="0">
              <a:spcBef>
                <a:spcPts val="0"/>
              </a:spcBef>
              <a:spcAft>
                <a:spcPts val="0"/>
              </a:spcAft>
              <a:buClr>
                <a:schemeClr val="dk1"/>
              </a:buClr>
              <a:buSzPts val="1600"/>
              <a:buFont typeface="Noto Sans Symbols"/>
              <a:buNone/>
            </a:pPr>
            <a:r>
              <a:rPr lang="ja-JP" sz="1600" b="0" i="0" u="none" strike="noStrike" cap="none">
                <a:solidFill>
                  <a:srgbClr val="333333"/>
                </a:solidFill>
                <a:latin typeface="Arial"/>
                <a:ea typeface="Arial"/>
                <a:cs typeface="Arial"/>
                <a:sym typeface="Arial"/>
              </a:rPr>
              <a:t>経営力強化</a:t>
            </a:r>
            <a:endParaRPr/>
          </a:p>
        </p:txBody>
      </p:sp>
      <p:sp>
        <p:nvSpPr>
          <p:cNvPr id="341" name="Google Shape;341;p24"/>
          <p:cNvSpPr/>
          <p:nvPr/>
        </p:nvSpPr>
        <p:spPr>
          <a:xfrm>
            <a:off x="2423636" y="3515968"/>
            <a:ext cx="1620000" cy="648000"/>
          </a:xfrm>
          <a:prstGeom prst="rect">
            <a:avLst/>
          </a:prstGeom>
          <a:solidFill>
            <a:schemeClr val="lt1"/>
          </a:solidFill>
          <a:ln w="19050" cap="flat" cmpd="sng">
            <a:solidFill>
              <a:srgbClr val="777777"/>
            </a:solidFill>
            <a:prstDash val="solid"/>
            <a:round/>
            <a:headEnd type="none" w="sm" len="sm"/>
            <a:tailEnd type="none" w="sm" len="sm"/>
          </a:ln>
          <a:effectLst>
            <a:outerShdw blurRad="101600" dist="50800" dir="2700000" algn="tl" rotWithShape="0">
              <a:srgbClr val="000000">
                <a:alpha val="29803"/>
              </a:srgbClr>
            </a:outerShdw>
          </a:effectLst>
        </p:spPr>
        <p:txBody>
          <a:bodyPr spcFirstLastPara="1" wrap="square" lIns="36000" tIns="36000" rIns="108000" bIns="36000" anchor="ctr" anchorCtr="0">
            <a:noAutofit/>
          </a:bodyPr>
          <a:lstStyle/>
          <a:p>
            <a:pPr marL="0" marR="0" lvl="0" indent="0" algn="l" rtl="0">
              <a:spcBef>
                <a:spcPts val="0"/>
              </a:spcBef>
              <a:spcAft>
                <a:spcPts val="0"/>
              </a:spcAft>
              <a:buClr>
                <a:schemeClr val="dk1"/>
              </a:buClr>
              <a:buSzPts val="1600"/>
              <a:buFont typeface="Noto Sans Symbols"/>
              <a:buNone/>
            </a:pPr>
            <a:r>
              <a:rPr lang="ja-JP" sz="1600" b="0" i="0" u="none" strike="noStrike" cap="none">
                <a:solidFill>
                  <a:srgbClr val="333333"/>
                </a:solidFill>
                <a:latin typeface="Arial"/>
                <a:ea typeface="Arial"/>
                <a:cs typeface="Arial"/>
                <a:sym typeface="Arial"/>
              </a:rPr>
              <a:t>	雇用の拡大</a:t>
            </a:r>
            <a:r>
              <a:rPr lang="ja-JP" sz="1600">
                <a:solidFill>
                  <a:srgbClr val="333333"/>
                </a:solidFill>
              </a:rPr>
              <a:t>　　</a:t>
            </a:r>
            <a:r>
              <a:rPr lang="ja-JP" sz="1600" b="0" i="0" u="none" strike="noStrike" cap="none">
                <a:solidFill>
                  <a:srgbClr val="333333"/>
                </a:solidFill>
                <a:latin typeface="Arial"/>
                <a:ea typeface="Arial"/>
                <a:cs typeface="Arial"/>
                <a:sym typeface="Arial"/>
              </a:rPr>
              <a:t>と人材開発</a:t>
            </a:r>
            <a:endParaRPr/>
          </a:p>
        </p:txBody>
      </p:sp>
      <p:sp>
        <p:nvSpPr>
          <p:cNvPr id="342" name="Google Shape;342;p24"/>
          <p:cNvSpPr/>
          <p:nvPr/>
        </p:nvSpPr>
        <p:spPr>
          <a:xfrm>
            <a:off x="719573" y="3515968"/>
            <a:ext cx="1620000" cy="648000"/>
          </a:xfrm>
          <a:prstGeom prst="rect">
            <a:avLst/>
          </a:prstGeom>
          <a:solidFill>
            <a:schemeClr val="lt1"/>
          </a:solidFill>
          <a:ln w="19050" cap="flat" cmpd="sng">
            <a:solidFill>
              <a:srgbClr val="777777"/>
            </a:solidFill>
            <a:prstDash val="solid"/>
            <a:round/>
            <a:headEnd type="none" w="sm" len="sm"/>
            <a:tailEnd type="none" w="sm" len="sm"/>
          </a:ln>
          <a:effectLst>
            <a:outerShdw blurRad="101600" dist="50800" dir="2700000" algn="tl" rotWithShape="0">
              <a:srgbClr val="000000">
                <a:alpha val="29803"/>
              </a:srgbClr>
            </a:outerShdw>
          </a:effectLst>
        </p:spPr>
        <p:txBody>
          <a:bodyPr spcFirstLastPara="1" wrap="square" lIns="36000" tIns="36000" rIns="36000" bIns="36000" anchor="t" anchorCtr="0">
            <a:noAutofit/>
          </a:bodyPr>
          <a:lstStyle/>
          <a:p>
            <a:pPr marL="82550" marR="0" lvl="0" indent="0" algn="l" rtl="0">
              <a:spcBef>
                <a:spcPts val="0"/>
              </a:spcBef>
              <a:spcAft>
                <a:spcPts val="0"/>
              </a:spcAft>
              <a:buClr>
                <a:schemeClr val="dk1"/>
              </a:buClr>
              <a:buSzPts val="1600"/>
              <a:buFont typeface="Noto Sans Symbols"/>
              <a:buNone/>
            </a:pPr>
            <a:r>
              <a:rPr lang="ja-JP" sz="1600" b="0" i="0" u="none" strike="noStrike" cap="none">
                <a:solidFill>
                  <a:srgbClr val="333333"/>
                </a:solidFill>
                <a:latin typeface="Arial"/>
                <a:ea typeface="Arial"/>
                <a:cs typeface="Arial"/>
                <a:sym typeface="Arial"/>
              </a:rPr>
              <a:t>会員企業の</a:t>
            </a:r>
            <a:endParaRPr sz="1600" b="0" i="0" u="none" strike="noStrike" cap="none">
              <a:solidFill>
                <a:srgbClr val="333333"/>
              </a:solidFill>
              <a:latin typeface="Arial"/>
              <a:ea typeface="Arial"/>
              <a:cs typeface="Arial"/>
              <a:sym typeface="Arial"/>
            </a:endParaRPr>
          </a:p>
          <a:p>
            <a:pPr marL="82550" marR="0" lvl="0" indent="0" algn="l" rtl="0">
              <a:spcBef>
                <a:spcPts val="0"/>
              </a:spcBef>
              <a:spcAft>
                <a:spcPts val="0"/>
              </a:spcAft>
              <a:buClr>
                <a:schemeClr val="dk1"/>
              </a:buClr>
              <a:buSzPts val="1600"/>
              <a:buFont typeface="Noto Sans Symbols"/>
              <a:buNone/>
            </a:pPr>
            <a:r>
              <a:rPr lang="ja-JP" sz="1600" b="0" i="0" u="none" strike="noStrike" cap="none">
                <a:solidFill>
                  <a:srgbClr val="333333"/>
                </a:solidFill>
                <a:latin typeface="Arial"/>
                <a:ea typeface="Arial"/>
                <a:cs typeface="Arial"/>
                <a:sym typeface="Arial"/>
              </a:rPr>
              <a:t>魅力度ＵＰ</a:t>
            </a:r>
            <a:endParaRPr/>
          </a:p>
        </p:txBody>
      </p:sp>
      <p:sp>
        <p:nvSpPr>
          <p:cNvPr id="343" name="Google Shape;343;p24"/>
          <p:cNvSpPr/>
          <p:nvPr/>
        </p:nvSpPr>
        <p:spPr>
          <a:xfrm>
            <a:off x="2425295" y="4257177"/>
            <a:ext cx="1620000" cy="648000"/>
          </a:xfrm>
          <a:prstGeom prst="rect">
            <a:avLst/>
          </a:prstGeom>
          <a:solidFill>
            <a:schemeClr val="lt1"/>
          </a:solidFill>
          <a:ln w="19050" cap="flat" cmpd="sng">
            <a:solidFill>
              <a:srgbClr val="777777"/>
            </a:solidFill>
            <a:prstDash val="solid"/>
            <a:round/>
            <a:headEnd type="none" w="sm" len="sm"/>
            <a:tailEnd type="none" w="sm" len="sm"/>
          </a:ln>
          <a:effectLst>
            <a:outerShdw blurRad="101600" dist="50800" dir="2700000" algn="tl" rotWithShape="0">
              <a:srgbClr val="000000">
                <a:alpha val="29803"/>
              </a:srgbClr>
            </a:outerShdw>
          </a:effectLst>
        </p:spPr>
        <p:txBody>
          <a:bodyPr spcFirstLastPara="1" wrap="square" lIns="36000" tIns="36000" rIns="108000" bIns="36000" anchor="ctr" anchorCtr="0">
            <a:noAutofit/>
          </a:bodyPr>
          <a:lstStyle/>
          <a:p>
            <a:pPr marL="0" marR="0" lvl="0" indent="0" algn="l" rtl="0">
              <a:spcBef>
                <a:spcPts val="0"/>
              </a:spcBef>
              <a:spcAft>
                <a:spcPts val="0"/>
              </a:spcAft>
              <a:buClr>
                <a:schemeClr val="dk1"/>
              </a:buClr>
              <a:buSzPts val="1600"/>
              <a:buFont typeface="Noto Sans Symbols"/>
              <a:buNone/>
            </a:pPr>
            <a:r>
              <a:rPr lang="ja-JP" sz="1600" b="0" i="0" u="none" strike="noStrike" cap="none">
                <a:solidFill>
                  <a:srgbClr val="333333"/>
                </a:solidFill>
                <a:latin typeface="Arial"/>
                <a:ea typeface="Arial"/>
                <a:cs typeface="Arial"/>
                <a:sym typeface="Arial"/>
              </a:rPr>
              <a:t>	</a:t>
            </a:r>
            <a:r>
              <a:rPr lang="ja-JP" sz="1500" b="0" i="0" u="none" strike="noStrike" cap="none">
                <a:solidFill>
                  <a:srgbClr val="333333"/>
                </a:solidFill>
                <a:latin typeface="Arial"/>
                <a:ea typeface="Arial"/>
                <a:cs typeface="Arial"/>
                <a:sym typeface="Arial"/>
              </a:rPr>
              <a:t>会員企業</a:t>
            </a:r>
            <a:r>
              <a:rPr lang="ja-JP" b="0" i="0" u="none" strike="noStrike" cap="none">
                <a:solidFill>
                  <a:srgbClr val="333333"/>
                </a:solidFill>
                <a:latin typeface="Arial"/>
                <a:ea typeface="Arial"/>
                <a:cs typeface="Arial"/>
                <a:sym typeface="Arial"/>
              </a:rPr>
              <a:t>の</a:t>
            </a:r>
            <a:endParaRPr b="0" i="0" u="none" strike="noStrike" cap="none">
              <a:solidFill>
                <a:srgbClr val="333333"/>
              </a:solidFill>
              <a:latin typeface="Arial"/>
              <a:ea typeface="Arial"/>
              <a:cs typeface="Arial"/>
              <a:sym typeface="Arial"/>
            </a:endParaRPr>
          </a:p>
          <a:p>
            <a:pPr marL="0" marR="0" lvl="0" indent="0" algn="l" rtl="0">
              <a:spcBef>
                <a:spcPts val="0"/>
              </a:spcBef>
              <a:spcAft>
                <a:spcPts val="0"/>
              </a:spcAft>
              <a:buClr>
                <a:schemeClr val="dk1"/>
              </a:buClr>
              <a:buSzPts val="1600"/>
              <a:buFont typeface="Noto Sans Symbols"/>
              <a:buNone/>
            </a:pPr>
            <a:r>
              <a:rPr lang="ja-JP">
                <a:solidFill>
                  <a:srgbClr val="333333"/>
                </a:solidFill>
              </a:rPr>
              <a:t>　　</a:t>
            </a:r>
            <a:r>
              <a:rPr lang="ja-JP" b="0" i="0" u="none" strike="noStrike" cap="none">
                <a:solidFill>
                  <a:srgbClr val="333333"/>
                </a:solidFill>
                <a:latin typeface="Arial"/>
                <a:ea typeface="Arial"/>
                <a:cs typeface="Arial"/>
                <a:sym typeface="Arial"/>
              </a:rPr>
              <a:t>ビジネス</a:t>
            </a:r>
            <a:r>
              <a:rPr lang="ja-JP" sz="1500" b="0" i="0" u="none" strike="noStrike" cap="none">
                <a:solidFill>
                  <a:srgbClr val="333333"/>
                </a:solidFill>
                <a:latin typeface="Arial"/>
                <a:ea typeface="Arial"/>
                <a:cs typeface="Arial"/>
                <a:sym typeface="Arial"/>
              </a:rPr>
              <a:t>拡大</a:t>
            </a:r>
            <a:endParaRPr sz="1300"/>
          </a:p>
        </p:txBody>
      </p:sp>
      <p:sp>
        <p:nvSpPr>
          <p:cNvPr id="344" name="Google Shape;344;p24"/>
          <p:cNvSpPr/>
          <p:nvPr/>
        </p:nvSpPr>
        <p:spPr>
          <a:xfrm>
            <a:off x="1979712" y="2973214"/>
            <a:ext cx="360000" cy="504000"/>
          </a:xfrm>
          <a:custGeom>
            <a:avLst/>
            <a:gdLst/>
            <a:ahLst/>
            <a:cxnLst/>
            <a:rect l="l" t="t" r="r" b="b"/>
            <a:pathLst>
              <a:path w="451010" h="1099821" extrusionOk="0">
                <a:moveTo>
                  <a:pt x="0" y="441091"/>
                </a:moveTo>
                <a:lnTo>
                  <a:pt x="281846" y="0"/>
                </a:lnTo>
                <a:lnTo>
                  <a:pt x="451010" y="518663"/>
                </a:lnTo>
                <a:lnTo>
                  <a:pt x="313104" y="410925"/>
                </a:lnTo>
                <a:cubicBezTo>
                  <a:pt x="281436" y="649941"/>
                  <a:pt x="219724" y="789550"/>
                  <a:pt x="389936" y="1099819"/>
                </a:cubicBezTo>
                <a:lnTo>
                  <a:pt x="393816" y="1099821"/>
                </a:lnTo>
                <a:cubicBezTo>
                  <a:pt x="69223" y="777676"/>
                  <a:pt x="144182" y="567535"/>
                  <a:pt x="152099" y="387894"/>
                </a:cubicBezTo>
                <a:lnTo>
                  <a:pt x="0" y="441091"/>
                </a:lnTo>
                <a:close/>
              </a:path>
            </a:pathLst>
          </a:custGeom>
          <a:solidFill>
            <a:srgbClr val="CCCCFF"/>
          </a:solidFill>
          <a:ln w="12700" cap="flat" cmpd="sng">
            <a:solidFill>
              <a:srgbClr val="9966FF"/>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2800" b="0" i="0" u="none" strike="noStrike" cap="none">
              <a:solidFill>
                <a:schemeClr val="lt1"/>
              </a:solidFill>
              <a:latin typeface="Times New Roman"/>
              <a:ea typeface="Times New Roman"/>
              <a:cs typeface="Times New Roman"/>
              <a:sym typeface="Times New Roman"/>
            </a:endParaRPr>
          </a:p>
        </p:txBody>
      </p:sp>
      <p:sp>
        <p:nvSpPr>
          <p:cNvPr id="345" name="Google Shape;345;p24"/>
          <p:cNvSpPr/>
          <p:nvPr/>
        </p:nvSpPr>
        <p:spPr>
          <a:xfrm rot="10800000">
            <a:off x="2375796" y="2973214"/>
            <a:ext cx="360000" cy="504000"/>
          </a:xfrm>
          <a:custGeom>
            <a:avLst/>
            <a:gdLst/>
            <a:ahLst/>
            <a:cxnLst/>
            <a:rect l="l" t="t" r="r" b="b"/>
            <a:pathLst>
              <a:path w="451010" h="1099821" extrusionOk="0">
                <a:moveTo>
                  <a:pt x="0" y="441091"/>
                </a:moveTo>
                <a:lnTo>
                  <a:pt x="281846" y="0"/>
                </a:lnTo>
                <a:lnTo>
                  <a:pt x="451010" y="518663"/>
                </a:lnTo>
                <a:lnTo>
                  <a:pt x="313104" y="410925"/>
                </a:lnTo>
                <a:cubicBezTo>
                  <a:pt x="281436" y="649941"/>
                  <a:pt x="219724" y="789550"/>
                  <a:pt x="389936" y="1099819"/>
                </a:cubicBezTo>
                <a:lnTo>
                  <a:pt x="393816" y="1099821"/>
                </a:lnTo>
                <a:cubicBezTo>
                  <a:pt x="69223" y="777676"/>
                  <a:pt x="144182" y="567535"/>
                  <a:pt x="152099" y="387894"/>
                </a:cubicBezTo>
                <a:lnTo>
                  <a:pt x="0" y="441091"/>
                </a:lnTo>
                <a:close/>
              </a:path>
            </a:pathLst>
          </a:custGeom>
          <a:solidFill>
            <a:srgbClr val="CCCCFF"/>
          </a:solidFill>
          <a:ln w="12700" cap="flat" cmpd="sng">
            <a:solidFill>
              <a:srgbClr val="9966FF"/>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2800" b="0" i="0" u="none" strike="noStrike" cap="none">
              <a:solidFill>
                <a:schemeClr val="lt1"/>
              </a:solidFill>
              <a:latin typeface="Times New Roman"/>
              <a:ea typeface="Times New Roman"/>
              <a:cs typeface="Times New Roman"/>
              <a:sym typeface="Times New Roman"/>
            </a:endParaRPr>
          </a:p>
        </p:txBody>
      </p:sp>
      <p:sp>
        <p:nvSpPr>
          <p:cNvPr id="346" name="Google Shape;346;p24"/>
          <p:cNvSpPr/>
          <p:nvPr/>
        </p:nvSpPr>
        <p:spPr>
          <a:xfrm>
            <a:off x="1980091" y="1941352"/>
            <a:ext cx="360000" cy="504000"/>
          </a:xfrm>
          <a:custGeom>
            <a:avLst/>
            <a:gdLst/>
            <a:ahLst/>
            <a:cxnLst/>
            <a:rect l="l" t="t" r="r" b="b"/>
            <a:pathLst>
              <a:path w="451010" h="1099821" extrusionOk="0">
                <a:moveTo>
                  <a:pt x="0" y="441091"/>
                </a:moveTo>
                <a:lnTo>
                  <a:pt x="281846" y="0"/>
                </a:lnTo>
                <a:lnTo>
                  <a:pt x="451010" y="518663"/>
                </a:lnTo>
                <a:lnTo>
                  <a:pt x="313104" y="410925"/>
                </a:lnTo>
                <a:cubicBezTo>
                  <a:pt x="281436" y="649941"/>
                  <a:pt x="219724" y="789550"/>
                  <a:pt x="389936" y="1099819"/>
                </a:cubicBezTo>
                <a:lnTo>
                  <a:pt x="393816" y="1099821"/>
                </a:lnTo>
                <a:cubicBezTo>
                  <a:pt x="69223" y="777676"/>
                  <a:pt x="144182" y="567535"/>
                  <a:pt x="152099" y="387894"/>
                </a:cubicBezTo>
                <a:lnTo>
                  <a:pt x="0" y="441091"/>
                </a:lnTo>
                <a:close/>
              </a:path>
            </a:pathLst>
          </a:custGeom>
          <a:solidFill>
            <a:srgbClr val="CCCCFF"/>
          </a:solidFill>
          <a:ln w="12700" cap="flat" cmpd="sng">
            <a:solidFill>
              <a:srgbClr val="9966FF"/>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2800" b="0" i="0" u="none" strike="noStrike" cap="none">
              <a:solidFill>
                <a:schemeClr val="lt1"/>
              </a:solidFill>
              <a:latin typeface="Times New Roman"/>
              <a:ea typeface="Times New Roman"/>
              <a:cs typeface="Times New Roman"/>
              <a:sym typeface="Times New Roman"/>
            </a:endParaRPr>
          </a:p>
        </p:txBody>
      </p:sp>
      <p:sp>
        <p:nvSpPr>
          <p:cNvPr id="347" name="Google Shape;347;p24"/>
          <p:cNvSpPr/>
          <p:nvPr/>
        </p:nvSpPr>
        <p:spPr>
          <a:xfrm rot="10800000">
            <a:off x="2376175" y="1941352"/>
            <a:ext cx="360000" cy="504000"/>
          </a:xfrm>
          <a:custGeom>
            <a:avLst/>
            <a:gdLst/>
            <a:ahLst/>
            <a:cxnLst/>
            <a:rect l="l" t="t" r="r" b="b"/>
            <a:pathLst>
              <a:path w="451010" h="1099821" extrusionOk="0">
                <a:moveTo>
                  <a:pt x="0" y="441091"/>
                </a:moveTo>
                <a:lnTo>
                  <a:pt x="281846" y="0"/>
                </a:lnTo>
                <a:lnTo>
                  <a:pt x="451010" y="518663"/>
                </a:lnTo>
                <a:lnTo>
                  <a:pt x="313104" y="410925"/>
                </a:lnTo>
                <a:cubicBezTo>
                  <a:pt x="281436" y="649941"/>
                  <a:pt x="219724" y="789550"/>
                  <a:pt x="389936" y="1099819"/>
                </a:cubicBezTo>
                <a:lnTo>
                  <a:pt x="393816" y="1099821"/>
                </a:lnTo>
                <a:cubicBezTo>
                  <a:pt x="69223" y="777676"/>
                  <a:pt x="144182" y="567535"/>
                  <a:pt x="152099" y="387894"/>
                </a:cubicBezTo>
                <a:lnTo>
                  <a:pt x="0" y="441091"/>
                </a:lnTo>
                <a:close/>
              </a:path>
            </a:pathLst>
          </a:custGeom>
          <a:solidFill>
            <a:srgbClr val="CCCCFF"/>
          </a:solidFill>
          <a:ln w="12700" cap="flat" cmpd="sng">
            <a:solidFill>
              <a:srgbClr val="9966FF"/>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2800" b="0" i="0" u="none" strike="noStrike" cap="none">
              <a:solidFill>
                <a:schemeClr val="lt1"/>
              </a:solidFill>
              <a:latin typeface="Times New Roman"/>
              <a:ea typeface="Times New Roman"/>
              <a:cs typeface="Times New Roman"/>
              <a:sym typeface="Times New Roman"/>
            </a:endParaRPr>
          </a:p>
        </p:txBody>
      </p:sp>
      <p:grpSp>
        <p:nvGrpSpPr>
          <p:cNvPr id="348" name="Google Shape;348;p24"/>
          <p:cNvGrpSpPr/>
          <p:nvPr/>
        </p:nvGrpSpPr>
        <p:grpSpPr>
          <a:xfrm>
            <a:off x="1857978" y="3681838"/>
            <a:ext cx="1035636" cy="1035636"/>
            <a:chOff x="3968412" y="5057680"/>
            <a:chExt cx="1035636" cy="1035636"/>
          </a:xfrm>
        </p:grpSpPr>
        <p:grpSp>
          <p:nvGrpSpPr>
            <p:cNvPr id="349" name="Google Shape;349;p24"/>
            <p:cNvGrpSpPr/>
            <p:nvPr/>
          </p:nvGrpSpPr>
          <p:grpSpPr>
            <a:xfrm>
              <a:off x="3968412" y="5341199"/>
              <a:ext cx="1035636" cy="504000"/>
              <a:chOff x="3968412" y="5341199"/>
              <a:chExt cx="1035636" cy="504000"/>
            </a:xfrm>
          </p:grpSpPr>
          <p:sp>
            <p:nvSpPr>
              <p:cNvPr id="350" name="Google Shape;350;p24"/>
              <p:cNvSpPr/>
              <p:nvPr/>
            </p:nvSpPr>
            <p:spPr>
              <a:xfrm>
                <a:off x="3968412" y="5341199"/>
                <a:ext cx="360000" cy="504000"/>
              </a:xfrm>
              <a:custGeom>
                <a:avLst/>
                <a:gdLst/>
                <a:ahLst/>
                <a:cxnLst/>
                <a:rect l="l" t="t" r="r" b="b"/>
                <a:pathLst>
                  <a:path w="451010" h="1099821" extrusionOk="0">
                    <a:moveTo>
                      <a:pt x="0" y="441091"/>
                    </a:moveTo>
                    <a:lnTo>
                      <a:pt x="281846" y="0"/>
                    </a:lnTo>
                    <a:lnTo>
                      <a:pt x="451010" y="518663"/>
                    </a:lnTo>
                    <a:lnTo>
                      <a:pt x="313104" y="410925"/>
                    </a:lnTo>
                    <a:cubicBezTo>
                      <a:pt x="281436" y="649941"/>
                      <a:pt x="219724" y="789550"/>
                      <a:pt x="389936" y="1099819"/>
                    </a:cubicBezTo>
                    <a:lnTo>
                      <a:pt x="393816" y="1099821"/>
                    </a:lnTo>
                    <a:cubicBezTo>
                      <a:pt x="69223" y="777676"/>
                      <a:pt x="144182" y="567535"/>
                      <a:pt x="152099" y="387894"/>
                    </a:cubicBezTo>
                    <a:lnTo>
                      <a:pt x="0" y="441091"/>
                    </a:lnTo>
                    <a:close/>
                  </a:path>
                </a:pathLst>
              </a:custGeom>
              <a:solidFill>
                <a:srgbClr val="CCCCFF"/>
              </a:solidFill>
              <a:ln w="12700" cap="flat" cmpd="sng">
                <a:solidFill>
                  <a:srgbClr val="9966FF"/>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2800" b="0" i="0" u="none" strike="noStrike" cap="none">
                  <a:solidFill>
                    <a:schemeClr val="lt1"/>
                  </a:solidFill>
                  <a:latin typeface="Times New Roman"/>
                  <a:ea typeface="Times New Roman"/>
                  <a:cs typeface="Times New Roman"/>
                  <a:sym typeface="Times New Roman"/>
                </a:endParaRPr>
              </a:p>
            </p:txBody>
          </p:sp>
          <p:sp>
            <p:nvSpPr>
              <p:cNvPr id="351" name="Google Shape;351;p24"/>
              <p:cNvSpPr/>
              <p:nvPr/>
            </p:nvSpPr>
            <p:spPr>
              <a:xfrm rot="10800000">
                <a:off x="4644048" y="5341199"/>
                <a:ext cx="360000" cy="504000"/>
              </a:xfrm>
              <a:custGeom>
                <a:avLst/>
                <a:gdLst/>
                <a:ahLst/>
                <a:cxnLst/>
                <a:rect l="l" t="t" r="r" b="b"/>
                <a:pathLst>
                  <a:path w="451010" h="1099821" extrusionOk="0">
                    <a:moveTo>
                      <a:pt x="0" y="441091"/>
                    </a:moveTo>
                    <a:lnTo>
                      <a:pt x="281846" y="0"/>
                    </a:lnTo>
                    <a:lnTo>
                      <a:pt x="451010" y="518663"/>
                    </a:lnTo>
                    <a:lnTo>
                      <a:pt x="313104" y="410925"/>
                    </a:lnTo>
                    <a:cubicBezTo>
                      <a:pt x="281436" y="649941"/>
                      <a:pt x="219724" y="789550"/>
                      <a:pt x="389936" y="1099819"/>
                    </a:cubicBezTo>
                    <a:lnTo>
                      <a:pt x="393816" y="1099821"/>
                    </a:lnTo>
                    <a:cubicBezTo>
                      <a:pt x="69223" y="777676"/>
                      <a:pt x="144182" y="567535"/>
                      <a:pt x="152099" y="387894"/>
                    </a:cubicBezTo>
                    <a:lnTo>
                      <a:pt x="0" y="441091"/>
                    </a:lnTo>
                    <a:close/>
                  </a:path>
                </a:pathLst>
              </a:custGeom>
              <a:solidFill>
                <a:srgbClr val="CCCCFF"/>
              </a:solidFill>
              <a:ln w="12700" cap="flat" cmpd="sng">
                <a:solidFill>
                  <a:srgbClr val="9966FF"/>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2800" b="0" i="0" u="none" strike="noStrike" cap="none">
                  <a:solidFill>
                    <a:schemeClr val="lt1"/>
                  </a:solidFill>
                  <a:latin typeface="Times New Roman"/>
                  <a:ea typeface="Times New Roman"/>
                  <a:cs typeface="Times New Roman"/>
                  <a:sym typeface="Times New Roman"/>
                </a:endParaRPr>
              </a:p>
            </p:txBody>
          </p:sp>
        </p:grpSp>
        <p:grpSp>
          <p:nvGrpSpPr>
            <p:cNvPr id="352" name="Google Shape;352;p24"/>
            <p:cNvGrpSpPr/>
            <p:nvPr/>
          </p:nvGrpSpPr>
          <p:grpSpPr>
            <a:xfrm rot="5400000">
              <a:off x="3958388" y="5323498"/>
              <a:ext cx="1035636" cy="504000"/>
              <a:chOff x="3968412" y="5341199"/>
              <a:chExt cx="1035636" cy="504000"/>
            </a:xfrm>
          </p:grpSpPr>
          <p:sp>
            <p:nvSpPr>
              <p:cNvPr id="353" name="Google Shape;353;p24"/>
              <p:cNvSpPr/>
              <p:nvPr/>
            </p:nvSpPr>
            <p:spPr>
              <a:xfrm>
                <a:off x="3968412" y="5341199"/>
                <a:ext cx="360000" cy="504000"/>
              </a:xfrm>
              <a:custGeom>
                <a:avLst/>
                <a:gdLst/>
                <a:ahLst/>
                <a:cxnLst/>
                <a:rect l="l" t="t" r="r" b="b"/>
                <a:pathLst>
                  <a:path w="451010" h="1099821" extrusionOk="0">
                    <a:moveTo>
                      <a:pt x="0" y="441091"/>
                    </a:moveTo>
                    <a:lnTo>
                      <a:pt x="281846" y="0"/>
                    </a:lnTo>
                    <a:lnTo>
                      <a:pt x="451010" y="518663"/>
                    </a:lnTo>
                    <a:lnTo>
                      <a:pt x="313104" y="410925"/>
                    </a:lnTo>
                    <a:cubicBezTo>
                      <a:pt x="281436" y="649941"/>
                      <a:pt x="219724" y="789550"/>
                      <a:pt x="389936" y="1099819"/>
                    </a:cubicBezTo>
                    <a:lnTo>
                      <a:pt x="393816" y="1099821"/>
                    </a:lnTo>
                    <a:cubicBezTo>
                      <a:pt x="69223" y="777676"/>
                      <a:pt x="144182" y="567535"/>
                      <a:pt x="152099" y="387894"/>
                    </a:cubicBezTo>
                    <a:lnTo>
                      <a:pt x="0" y="441091"/>
                    </a:lnTo>
                    <a:close/>
                  </a:path>
                </a:pathLst>
              </a:custGeom>
              <a:solidFill>
                <a:srgbClr val="CCCCFF"/>
              </a:solidFill>
              <a:ln w="12700" cap="flat" cmpd="sng">
                <a:solidFill>
                  <a:srgbClr val="9966FF"/>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2800" b="0" i="0" u="none" strike="noStrike" cap="none">
                  <a:solidFill>
                    <a:schemeClr val="lt1"/>
                  </a:solidFill>
                  <a:latin typeface="Times New Roman"/>
                  <a:ea typeface="Times New Roman"/>
                  <a:cs typeface="Times New Roman"/>
                  <a:sym typeface="Times New Roman"/>
                </a:endParaRPr>
              </a:p>
            </p:txBody>
          </p:sp>
          <p:sp>
            <p:nvSpPr>
              <p:cNvPr id="354" name="Google Shape;354;p24"/>
              <p:cNvSpPr/>
              <p:nvPr/>
            </p:nvSpPr>
            <p:spPr>
              <a:xfrm rot="10800000">
                <a:off x="4644048" y="5341199"/>
                <a:ext cx="360000" cy="504000"/>
              </a:xfrm>
              <a:custGeom>
                <a:avLst/>
                <a:gdLst/>
                <a:ahLst/>
                <a:cxnLst/>
                <a:rect l="l" t="t" r="r" b="b"/>
                <a:pathLst>
                  <a:path w="451010" h="1099821" extrusionOk="0">
                    <a:moveTo>
                      <a:pt x="0" y="441091"/>
                    </a:moveTo>
                    <a:lnTo>
                      <a:pt x="281846" y="0"/>
                    </a:lnTo>
                    <a:lnTo>
                      <a:pt x="451010" y="518663"/>
                    </a:lnTo>
                    <a:lnTo>
                      <a:pt x="313104" y="410925"/>
                    </a:lnTo>
                    <a:cubicBezTo>
                      <a:pt x="281436" y="649941"/>
                      <a:pt x="219724" y="789550"/>
                      <a:pt x="389936" y="1099819"/>
                    </a:cubicBezTo>
                    <a:lnTo>
                      <a:pt x="393816" y="1099821"/>
                    </a:lnTo>
                    <a:cubicBezTo>
                      <a:pt x="69223" y="777676"/>
                      <a:pt x="144182" y="567535"/>
                      <a:pt x="152099" y="387894"/>
                    </a:cubicBezTo>
                    <a:lnTo>
                      <a:pt x="0" y="441091"/>
                    </a:lnTo>
                    <a:close/>
                  </a:path>
                </a:pathLst>
              </a:custGeom>
              <a:solidFill>
                <a:srgbClr val="CCCCFF"/>
              </a:solidFill>
              <a:ln w="12700" cap="flat" cmpd="sng">
                <a:solidFill>
                  <a:srgbClr val="9966FF"/>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2800" b="0" i="0" u="none" strike="noStrike" cap="none">
                  <a:solidFill>
                    <a:schemeClr val="lt1"/>
                  </a:solidFill>
                  <a:latin typeface="Times New Roman"/>
                  <a:ea typeface="Times New Roman"/>
                  <a:cs typeface="Times New Roman"/>
                  <a:sym typeface="Times New Roman"/>
                </a:endParaRPr>
              </a:p>
            </p:txBody>
          </p:sp>
        </p:grpSp>
      </p:grpSp>
      <p:sp>
        <p:nvSpPr>
          <p:cNvPr id="355" name="Google Shape;355;p24"/>
          <p:cNvSpPr/>
          <p:nvPr/>
        </p:nvSpPr>
        <p:spPr>
          <a:xfrm>
            <a:off x="4729371" y="3500399"/>
            <a:ext cx="1908000" cy="900000"/>
          </a:xfrm>
          <a:prstGeom prst="rect">
            <a:avLst/>
          </a:prstGeom>
          <a:solidFill>
            <a:schemeClr val="lt1"/>
          </a:solidFill>
          <a:ln w="19050" cap="flat" cmpd="sng">
            <a:solidFill>
              <a:srgbClr val="777777"/>
            </a:solidFill>
            <a:prstDash val="solid"/>
            <a:round/>
            <a:headEnd type="none" w="sm" len="sm"/>
            <a:tailEnd type="none" w="sm" len="sm"/>
          </a:ln>
          <a:effectLst>
            <a:outerShdw blurRad="101600" dist="50800" dir="2700000" algn="tl" rotWithShape="0">
              <a:srgbClr val="000000">
                <a:alpha val="29803"/>
              </a:srgbClr>
            </a:outerShdw>
          </a:effectLst>
        </p:spPr>
        <p:txBody>
          <a:bodyPr spcFirstLastPara="1" wrap="square" lIns="36000" tIns="36000" rIns="36000" bIns="36000" anchor="ctr" anchorCtr="0">
            <a:noAutofit/>
          </a:bodyPr>
          <a:lstStyle/>
          <a:p>
            <a:pPr marL="82550" marR="0" lvl="0" indent="0" algn="l" rtl="0">
              <a:spcBef>
                <a:spcPts val="0"/>
              </a:spcBef>
              <a:spcAft>
                <a:spcPts val="0"/>
              </a:spcAft>
              <a:buClr>
                <a:schemeClr val="dk1"/>
              </a:buClr>
              <a:buSzPts val="1600"/>
              <a:buFont typeface="Noto Sans Symbols"/>
              <a:buNone/>
            </a:pPr>
            <a:r>
              <a:rPr lang="ja-JP" sz="1600" b="0" i="0" u="none" strike="noStrike" cap="none">
                <a:solidFill>
                  <a:srgbClr val="333333"/>
                </a:solidFill>
                <a:latin typeface="Arial"/>
                <a:ea typeface="Arial"/>
                <a:cs typeface="Arial"/>
                <a:sym typeface="Arial"/>
              </a:rPr>
              <a:t>地域における</a:t>
            </a:r>
            <a:endParaRPr sz="1600" b="0" i="0" u="none" strike="noStrike" cap="none">
              <a:solidFill>
                <a:srgbClr val="333333"/>
              </a:solidFill>
              <a:latin typeface="Arial"/>
              <a:ea typeface="Arial"/>
              <a:cs typeface="Arial"/>
              <a:sym typeface="Arial"/>
            </a:endParaRPr>
          </a:p>
          <a:p>
            <a:pPr marL="82550" marR="0" lvl="0" indent="0" algn="l" rtl="0">
              <a:spcBef>
                <a:spcPts val="0"/>
              </a:spcBef>
              <a:spcAft>
                <a:spcPts val="0"/>
              </a:spcAft>
              <a:buClr>
                <a:schemeClr val="dk1"/>
              </a:buClr>
              <a:buSzPts val="1600"/>
              <a:buFont typeface="Noto Sans Symbols"/>
              <a:buNone/>
            </a:pPr>
            <a:r>
              <a:rPr lang="ja-JP" sz="1600" b="0" i="0" u="none" strike="noStrike" cap="none">
                <a:solidFill>
                  <a:srgbClr val="333333"/>
                </a:solidFill>
                <a:latin typeface="Arial"/>
                <a:ea typeface="Arial"/>
                <a:cs typeface="Arial"/>
                <a:sym typeface="Arial"/>
              </a:rPr>
              <a:t>ＩＣＴ利活用促進</a:t>
            </a:r>
            <a:endParaRPr sz="1600" b="0" i="0" u="none" strike="noStrike" cap="none">
              <a:solidFill>
                <a:srgbClr val="333333"/>
              </a:solidFill>
              <a:latin typeface="Arial"/>
              <a:ea typeface="Arial"/>
              <a:cs typeface="Arial"/>
              <a:sym typeface="Arial"/>
            </a:endParaRPr>
          </a:p>
          <a:p>
            <a:pPr marL="82550" marR="0" lvl="0" indent="0" algn="l" rtl="0">
              <a:spcBef>
                <a:spcPts val="0"/>
              </a:spcBef>
              <a:spcAft>
                <a:spcPts val="0"/>
              </a:spcAft>
              <a:buClr>
                <a:schemeClr val="dk1"/>
              </a:buClr>
              <a:buSzPts val="1400"/>
              <a:buFont typeface="Noto Sans Symbols"/>
              <a:buNone/>
            </a:pPr>
            <a:r>
              <a:rPr lang="ja-JP" sz="1400" b="0" i="0" u="none" strike="noStrike" cap="none">
                <a:solidFill>
                  <a:srgbClr val="333333"/>
                </a:solidFill>
                <a:latin typeface="Arial"/>
                <a:ea typeface="Arial"/>
                <a:cs typeface="Arial"/>
                <a:sym typeface="Arial"/>
              </a:rPr>
              <a:t>（地域ビジネスの拡大）</a:t>
            </a:r>
            <a:endParaRPr/>
          </a:p>
        </p:txBody>
      </p:sp>
      <p:sp>
        <p:nvSpPr>
          <p:cNvPr id="356" name="Google Shape;356;p24"/>
          <p:cNvSpPr/>
          <p:nvPr/>
        </p:nvSpPr>
        <p:spPr>
          <a:xfrm>
            <a:off x="6770134" y="3500400"/>
            <a:ext cx="1908000" cy="900000"/>
          </a:xfrm>
          <a:prstGeom prst="rect">
            <a:avLst/>
          </a:prstGeom>
          <a:solidFill>
            <a:schemeClr val="lt1"/>
          </a:solidFill>
          <a:ln w="19050" cap="flat" cmpd="sng">
            <a:solidFill>
              <a:srgbClr val="777777"/>
            </a:solidFill>
            <a:prstDash val="solid"/>
            <a:round/>
            <a:headEnd type="none" w="sm" len="sm"/>
            <a:tailEnd type="none" w="sm" len="sm"/>
          </a:ln>
          <a:effectLst>
            <a:outerShdw blurRad="101600" dist="50800" dir="2700000" algn="tl" rotWithShape="0">
              <a:srgbClr val="000000">
                <a:alpha val="29803"/>
              </a:srgbClr>
            </a:outerShdw>
          </a:effectLst>
        </p:spPr>
        <p:txBody>
          <a:bodyPr spcFirstLastPara="1" wrap="square" lIns="36000" tIns="36000" rIns="36000" bIns="36000" anchor="ctr" anchorCtr="0">
            <a:noAutofit/>
          </a:bodyPr>
          <a:lstStyle/>
          <a:p>
            <a:pPr marL="82550" marR="0" lvl="0" indent="0" algn="l" rtl="0">
              <a:spcBef>
                <a:spcPts val="0"/>
              </a:spcBef>
              <a:spcAft>
                <a:spcPts val="0"/>
              </a:spcAft>
              <a:buClr>
                <a:schemeClr val="dk1"/>
              </a:buClr>
              <a:buSzPts val="1600"/>
              <a:buFont typeface="Noto Sans Symbols"/>
              <a:buNone/>
            </a:pPr>
            <a:r>
              <a:rPr lang="ja-JP" sz="1600" b="0" i="0" u="none" strike="noStrike" cap="none">
                <a:solidFill>
                  <a:srgbClr val="333333"/>
                </a:solidFill>
                <a:latin typeface="Arial"/>
                <a:ea typeface="Arial"/>
                <a:cs typeface="Arial"/>
                <a:sym typeface="Arial"/>
              </a:rPr>
              <a:t>ＩＣＴビジネスの誘致</a:t>
            </a:r>
            <a:endParaRPr sz="1600" b="0" i="0" u="none" strike="noStrike" cap="none">
              <a:solidFill>
                <a:srgbClr val="333333"/>
              </a:solidFill>
              <a:latin typeface="Arial"/>
              <a:ea typeface="Arial"/>
              <a:cs typeface="Arial"/>
              <a:sym typeface="Arial"/>
            </a:endParaRPr>
          </a:p>
          <a:p>
            <a:pPr marL="82550" marR="0" lvl="0" indent="0" algn="l" rtl="0">
              <a:spcBef>
                <a:spcPts val="0"/>
              </a:spcBef>
              <a:spcAft>
                <a:spcPts val="0"/>
              </a:spcAft>
              <a:buClr>
                <a:schemeClr val="dk1"/>
              </a:buClr>
              <a:buSzPts val="1400"/>
              <a:buFont typeface="Noto Sans Symbols"/>
              <a:buNone/>
            </a:pPr>
            <a:r>
              <a:rPr lang="ja-JP" sz="1400" b="0" i="0" u="none" strike="noStrike" cap="none">
                <a:solidFill>
                  <a:srgbClr val="333333"/>
                </a:solidFill>
                <a:latin typeface="Arial"/>
                <a:ea typeface="Arial"/>
                <a:cs typeface="Arial"/>
                <a:sym typeface="Arial"/>
              </a:rPr>
              <a:t>（首都圏案件の取込）</a:t>
            </a:r>
            <a:endParaRPr/>
          </a:p>
        </p:txBody>
      </p:sp>
      <p:grpSp>
        <p:nvGrpSpPr>
          <p:cNvPr id="357" name="Google Shape;357;p24"/>
          <p:cNvGrpSpPr/>
          <p:nvPr/>
        </p:nvGrpSpPr>
        <p:grpSpPr>
          <a:xfrm>
            <a:off x="4754923" y="4964875"/>
            <a:ext cx="4041332" cy="1081405"/>
            <a:chOff x="4863765" y="2685170"/>
            <a:chExt cx="3991045" cy="1081405"/>
          </a:xfrm>
        </p:grpSpPr>
        <p:sp>
          <p:nvSpPr>
            <p:cNvPr id="358" name="Google Shape;358;p24"/>
            <p:cNvSpPr/>
            <p:nvPr/>
          </p:nvSpPr>
          <p:spPr>
            <a:xfrm>
              <a:off x="4863765" y="2685170"/>
              <a:ext cx="3923154" cy="1081405"/>
            </a:xfrm>
            <a:prstGeom prst="rect">
              <a:avLst/>
            </a:prstGeom>
            <a:solidFill>
              <a:schemeClr val="lt1"/>
            </a:solidFill>
            <a:ln w="19050" cap="flat" cmpd="sng">
              <a:solidFill>
                <a:srgbClr val="777777"/>
              </a:solidFill>
              <a:prstDash val="solid"/>
              <a:round/>
              <a:headEnd type="none" w="sm" len="sm"/>
              <a:tailEnd type="none" w="sm" len="sm"/>
            </a:ln>
            <a:effectLst>
              <a:outerShdw blurRad="101600" dist="50800" dir="2700000" algn="tl" rotWithShape="0">
                <a:srgbClr val="000000">
                  <a:alpha val="29803"/>
                </a:srgbClr>
              </a:outerShdw>
            </a:effectLst>
          </p:spPr>
          <p:txBody>
            <a:bodyPr spcFirstLastPara="1" wrap="square" lIns="36000" tIns="72000" rIns="36000" bIns="36000" anchor="t" anchorCtr="0">
              <a:noAutofit/>
            </a:bodyPr>
            <a:lstStyle/>
            <a:p>
              <a:pPr marL="0" marR="0" lvl="0" indent="0" algn="ctr" rtl="0">
                <a:spcBef>
                  <a:spcPts val="0"/>
                </a:spcBef>
                <a:spcAft>
                  <a:spcPts val="0"/>
                </a:spcAft>
                <a:buClr>
                  <a:schemeClr val="dk1"/>
                </a:buClr>
                <a:buSzPts val="1600"/>
                <a:buFont typeface="Noto Sans Symbols"/>
                <a:buNone/>
              </a:pPr>
              <a:r>
                <a:rPr lang="ja-JP" sz="1600" b="0" i="0" u="none" strike="noStrike" cap="none">
                  <a:solidFill>
                    <a:srgbClr val="333333"/>
                  </a:solidFill>
                  <a:latin typeface="Arial"/>
                  <a:ea typeface="Arial"/>
                  <a:cs typeface="Arial"/>
                  <a:sym typeface="Arial"/>
                </a:rPr>
                <a:t>多様な主体との連携・協力・協働・協業</a:t>
              </a:r>
              <a:endParaRPr sz="1600" b="0" i="0" u="none" strike="noStrike" cap="none">
                <a:solidFill>
                  <a:srgbClr val="333333"/>
                </a:solidFill>
                <a:latin typeface="Arial"/>
                <a:ea typeface="Arial"/>
                <a:cs typeface="Arial"/>
                <a:sym typeface="Arial"/>
              </a:endParaRPr>
            </a:p>
          </p:txBody>
        </p:sp>
        <p:cxnSp>
          <p:nvCxnSpPr>
            <p:cNvPr id="359" name="Google Shape;359;p24"/>
            <p:cNvCxnSpPr/>
            <p:nvPr/>
          </p:nvCxnSpPr>
          <p:spPr>
            <a:xfrm>
              <a:off x="5182955" y="3057085"/>
              <a:ext cx="3312000" cy="0"/>
            </a:xfrm>
            <a:prstGeom prst="straightConnector1">
              <a:avLst/>
            </a:prstGeom>
            <a:noFill/>
            <a:ln w="38100" cap="flat" cmpd="sng">
              <a:solidFill>
                <a:srgbClr val="969696"/>
              </a:solidFill>
              <a:prstDash val="solid"/>
              <a:round/>
              <a:headEnd type="none" w="sm" len="sm"/>
              <a:tailEnd type="none" w="sm" len="sm"/>
            </a:ln>
          </p:spPr>
        </p:cxnSp>
        <p:sp>
          <p:nvSpPr>
            <p:cNvPr id="360" name="Google Shape;360;p24"/>
            <p:cNvSpPr/>
            <p:nvPr/>
          </p:nvSpPr>
          <p:spPr>
            <a:xfrm>
              <a:off x="4931710" y="3105665"/>
              <a:ext cx="3923100" cy="613500"/>
            </a:xfrm>
            <a:prstGeom prst="rect">
              <a:avLst/>
            </a:prstGeom>
            <a:noFill/>
            <a:ln>
              <a:noFill/>
            </a:ln>
          </p:spPr>
          <p:txBody>
            <a:bodyPr spcFirstLastPara="1" wrap="square" lIns="36000" tIns="36000" rIns="36000" bIns="0" anchor="t" anchorCtr="0">
              <a:noAutofit/>
            </a:bodyPr>
            <a:lstStyle/>
            <a:p>
              <a:pPr marL="0" marR="0" lvl="0" indent="0" algn="l" rtl="0">
                <a:spcBef>
                  <a:spcPts val="0"/>
                </a:spcBef>
                <a:spcAft>
                  <a:spcPts val="0"/>
                </a:spcAft>
                <a:buClr>
                  <a:schemeClr val="dk1"/>
                </a:buClr>
                <a:buSzPts val="1600"/>
                <a:buFont typeface="Noto Sans Symbols"/>
                <a:buNone/>
              </a:pPr>
              <a:r>
                <a:rPr lang="ja-JP" sz="1500" b="0" i="0" u="none" strike="noStrike" cap="none">
                  <a:solidFill>
                    <a:srgbClr val="333333"/>
                  </a:solidFill>
                  <a:latin typeface="Arial"/>
                  <a:ea typeface="Arial"/>
                  <a:cs typeface="Arial"/>
                  <a:sym typeface="Arial"/>
                </a:rPr>
                <a:t>国，自治体，教育研究機関，他業種団体，</a:t>
              </a:r>
              <a:endParaRPr sz="1500" b="0" i="0" u="none" strike="noStrike" cap="none">
                <a:solidFill>
                  <a:srgbClr val="333333"/>
                </a:solidFill>
                <a:latin typeface="Arial"/>
                <a:ea typeface="Arial"/>
                <a:cs typeface="Arial"/>
                <a:sym typeface="Arial"/>
              </a:endParaRPr>
            </a:p>
            <a:p>
              <a:pPr marL="0" marR="0" lvl="0" indent="0" algn="l" rtl="0">
                <a:spcBef>
                  <a:spcPts val="0"/>
                </a:spcBef>
                <a:spcAft>
                  <a:spcPts val="0"/>
                </a:spcAft>
                <a:buClr>
                  <a:schemeClr val="dk1"/>
                </a:buClr>
                <a:buSzPts val="1600"/>
                <a:buFont typeface="Noto Sans Symbols"/>
                <a:buNone/>
              </a:pPr>
              <a:r>
                <a:rPr lang="ja-JP" sz="1500" b="0" i="0" u="none" strike="noStrike" cap="none">
                  <a:solidFill>
                    <a:srgbClr val="333333"/>
                  </a:solidFill>
                  <a:latin typeface="Arial"/>
                  <a:ea typeface="Arial"/>
                  <a:cs typeface="Arial"/>
                  <a:sym typeface="Arial"/>
                </a:rPr>
                <a:t>企業グループ（ユーザー），首都圏企業など</a:t>
              </a:r>
              <a:endParaRPr sz="1500" b="0" i="0" u="none" strike="noStrike" cap="none">
                <a:solidFill>
                  <a:srgbClr val="333333"/>
                </a:solidFill>
                <a:latin typeface="Arial"/>
                <a:ea typeface="Arial"/>
                <a:cs typeface="Arial"/>
                <a:sym typeface="Arial"/>
              </a:endParaRPr>
            </a:p>
          </p:txBody>
        </p:sp>
      </p:grpSp>
      <p:sp>
        <p:nvSpPr>
          <p:cNvPr id="361" name="Google Shape;361;p24"/>
          <p:cNvSpPr/>
          <p:nvPr/>
        </p:nvSpPr>
        <p:spPr>
          <a:xfrm>
            <a:off x="6490930" y="1930042"/>
            <a:ext cx="419076" cy="527185"/>
          </a:xfrm>
          <a:prstGeom prst="upArrow">
            <a:avLst>
              <a:gd name="adj1" fmla="val 38665"/>
              <a:gd name="adj2" fmla="val 50000"/>
            </a:avLst>
          </a:prstGeom>
          <a:solidFill>
            <a:srgbClr val="CCCCFF"/>
          </a:solidFill>
          <a:ln w="12700" cap="flat" cmpd="sng">
            <a:solidFill>
              <a:srgbClr val="9966FF"/>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2800" b="0" i="0" u="none" strike="noStrike" cap="none">
              <a:solidFill>
                <a:schemeClr val="lt1"/>
              </a:solidFill>
              <a:latin typeface="Times New Roman"/>
              <a:ea typeface="Times New Roman"/>
              <a:cs typeface="Times New Roman"/>
              <a:sym typeface="Times New Roman"/>
            </a:endParaRPr>
          </a:p>
        </p:txBody>
      </p:sp>
      <p:cxnSp>
        <p:nvCxnSpPr>
          <p:cNvPr id="362" name="Google Shape;362;p24"/>
          <p:cNvCxnSpPr>
            <a:stCxn id="363" idx="1"/>
            <a:endCxn id="343" idx="3"/>
          </p:cNvCxnSpPr>
          <p:nvPr/>
        </p:nvCxnSpPr>
        <p:spPr>
          <a:xfrm flipH="1">
            <a:off x="4045351" y="2703158"/>
            <a:ext cx="1004700" cy="1878000"/>
          </a:xfrm>
          <a:prstGeom prst="bentConnector3">
            <a:avLst>
              <a:gd name="adj1" fmla="val 60640"/>
            </a:avLst>
          </a:prstGeom>
          <a:noFill/>
          <a:ln w="76200" cap="flat" cmpd="sng">
            <a:solidFill>
              <a:schemeClr val="accent4"/>
            </a:solidFill>
            <a:prstDash val="solid"/>
            <a:round/>
            <a:headEnd type="none" w="sm" len="sm"/>
            <a:tailEnd type="none" w="sm" len="sm"/>
          </a:ln>
          <a:effectLst>
            <a:outerShdw blurRad="50800" dist="38100" dir="2700000" algn="tl" rotWithShape="0">
              <a:srgbClr val="000000">
                <a:alpha val="40000"/>
              </a:srgbClr>
            </a:outerShdw>
          </a:effectLst>
        </p:spPr>
      </p:cxnSp>
      <p:cxnSp>
        <p:nvCxnSpPr>
          <p:cNvPr id="364" name="Google Shape;364;p24"/>
          <p:cNvCxnSpPr>
            <a:stCxn id="334" idx="3"/>
            <a:endCxn id="365" idx="1"/>
          </p:cNvCxnSpPr>
          <p:nvPr/>
        </p:nvCxnSpPr>
        <p:spPr>
          <a:xfrm>
            <a:off x="4031562" y="1683550"/>
            <a:ext cx="1018500" cy="0"/>
          </a:xfrm>
          <a:prstGeom prst="straightConnector1">
            <a:avLst/>
          </a:prstGeom>
          <a:noFill/>
          <a:ln w="76200" cap="flat" cmpd="sng">
            <a:solidFill>
              <a:schemeClr val="accent4"/>
            </a:solidFill>
            <a:prstDash val="solid"/>
            <a:round/>
            <a:headEnd type="none" w="sm" len="sm"/>
            <a:tailEnd type="none" w="sm" len="sm"/>
          </a:ln>
          <a:effectLst>
            <a:outerShdw blurRad="50800" dist="38100" dir="2700000" algn="tl" rotWithShape="0">
              <a:srgbClr val="000000">
                <a:alpha val="40000"/>
              </a:srgbClr>
            </a:outerShdw>
          </a:effectLst>
        </p:spPr>
      </p:cxnSp>
      <p:sp>
        <p:nvSpPr>
          <p:cNvPr id="366" name="Google Shape;366;p24"/>
          <p:cNvSpPr/>
          <p:nvPr/>
        </p:nvSpPr>
        <p:spPr>
          <a:xfrm>
            <a:off x="3831122" y="3022474"/>
            <a:ext cx="1444850" cy="419569"/>
          </a:xfrm>
          <a:prstGeom prst="rect">
            <a:avLst/>
          </a:prstGeom>
          <a:noFill/>
          <a:ln>
            <a:noFill/>
          </a:ln>
        </p:spPr>
        <p:txBody>
          <a:bodyPr spcFirstLastPara="1" wrap="square" lIns="36000" tIns="36000" rIns="36000" bIns="0" anchor="t" anchorCtr="0">
            <a:noAutofit/>
          </a:bodyPr>
          <a:lstStyle/>
          <a:p>
            <a:pPr marL="0" marR="0" lvl="0" indent="0" algn="ctr" rtl="0">
              <a:spcBef>
                <a:spcPts val="0"/>
              </a:spcBef>
              <a:spcAft>
                <a:spcPts val="0"/>
              </a:spcAft>
              <a:buClr>
                <a:schemeClr val="dk1"/>
              </a:buClr>
              <a:buSzPts val="2000"/>
              <a:buFont typeface="Noto Sans Symbols"/>
              <a:buNone/>
            </a:pPr>
            <a:r>
              <a:rPr lang="ja-JP" sz="2000" b="0" i="0" u="none" strike="noStrike" cap="none">
                <a:solidFill>
                  <a:srgbClr val="333333"/>
                </a:solidFill>
                <a:latin typeface="Arial"/>
                <a:ea typeface="Arial"/>
                <a:cs typeface="Arial"/>
                <a:sym typeface="Arial"/>
              </a:rPr>
              <a:t>雇用創出</a:t>
            </a:r>
            <a:endParaRPr/>
          </a:p>
        </p:txBody>
      </p:sp>
      <p:sp>
        <p:nvSpPr>
          <p:cNvPr id="363" name="Google Shape;363;p24"/>
          <p:cNvSpPr/>
          <p:nvPr/>
        </p:nvSpPr>
        <p:spPr>
          <a:xfrm>
            <a:off x="5050051" y="2469158"/>
            <a:ext cx="3311989" cy="468000"/>
          </a:xfrm>
          <a:prstGeom prst="rect">
            <a:avLst/>
          </a:prstGeom>
          <a:solidFill>
            <a:schemeClr val="lt1"/>
          </a:solidFill>
          <a:ln w="19050" cap="flat" cmpd="sng">
            <a:solidFill>
              <a:srgbClr val="777777"/>
            </a:solidFill>
            <a:prstDash val="solid"/>
            <a:round/>
            <a:headEnd type="none" w="sm" len="sm"/>
            <a:tailEnd type="none" w="sm" len="sm"/>
          </a:ln>
          <a:effectLst>
            <a:outerShdw blurRad="101600" dist="50800" dir="2700000" algn="tl" rotWithShape="0">
              <a:srgbClr val="000000">
                <a:alpha val="32941"/>
              </a:srgbClr>
            </a:outerShdw>
          </a:effectLst>
        </p:spPr>
        <p:txBody>
          <a:bodyPr spcFirstLastPara="1" wrap="square" lIns="36000" tIns="36000" rIns="36000" bIns="36000" anchor="ctr" anchorCtr="0">
            <a:noAutofit/>
          </a:bodyPr>
          <a:lstStyle/>
          <a:p>
            <a:pPr marL="0" marR="0" lvl="0" indent="0" algn="ctr" rtl="0">
              <a:spcBef>
                <a:spcPts val="0"/>
              </a:spcBef>
              <a:spcAft>
                <a:spcPts val="0"/>
              </a:spcAft>
              <a:buClr>
                <a:schemeClr val="dk1"/>
              </a:buClr>
              <a:buSzPts val="1600"/>
              <a:buFont typeface="Noto Sans Symbols"/>
              <a:buNone/>
            </a:pPr>
            <a:r>
              <a:rPr lang="ja-JP" sz="1600" b="0" i="0" u="none" strike="noStrike" cap="none">
                <a:solidFill>
                  <a:srgbClr val="333333"/>
                </a:solidFill>
                <a:latin typeface="Arial"/>
                <a:ea typeface="Arial"/>
                <a:cs typeface="Arial"/>
                <a:sym typeface="Arial"/>
              </a:rPr>
              <a:t>ＩＣＴビジネスの拡大</a:t>
            </a:r>
            <a:endParaRPr/>
          </a:p>
        </p:txBody>
      </p:sp>
      <p:sp>
        <p:nvSpPr>
          <p:cNvPr id="365" name="Google Shape;365;p24"/>
          <p:cNvSpPr/>
          <p:nvPr/>
        </p:nvSpPr>
        <p:spPr>
          <a:xfrm>
            <a:off x="5050052" y="1449550"/>
            <a:ext cx="3311989" cy="468000"/>
          </a:xfrm>
          <a:prstGeom prst="rect">
            <a:avLst/>
          </a:prstGeom>
          <a:solidFill>
            <a:schemeClr val="lt1"/>
          </a:solidFill>
          <a:ln w="19050" cap="flat" cmpd="sng">
            <a:solidFill>
              <a:srgbClr val="777777"/>
            </a:solidFill>
            <a:prstDash val="solid"/>
            <a:round/>
            <a:headEnd type="none" w="sm" len="sm"/>
            <a:tailEnd type="none" w="sm" len="sm"/>
          </a:ln>
          <a:effectLst>
            <a:outerShdw blurRad="101600" dist="50800" dir="2700000" algn="tl" rotWithShape="0">
              <a:srgbClr val="000000">
                <a:alpha val="32941"/>
              </a:srgbClr>
            </a:outerShdw>
          </a:effectLst>
        </p:spPr>
        <p:txBody>
          <a:bodyPr spcFirstLastPara="1" wrap="square" lIns="36000" tIns="36000" rIns="36000" bIns="36000" anchor="ctr" anchorCtr="0">
            <a:noAutofit/>
          </a:bodyPr>
          <a:lstStyle/>
          <a:p>
            <a:pPr marL="0" marR="0" lvl="0" indent="0" algn="ctr" rtl="0">
              <a:spcBef>
                <a:spcPts val="0"/>
              </a:spcBef>
              <a:spcAft>
                <a:spcPts val="0"/>
              </a:spcAft>
              <a:buClr>
                <a:schemeClr val="dk1"/>
              </a:buClr>
              <a:buSzPts val="1600"/>
              <a:buFont typeface="Noto Sans Symbols"/>
              <a:buNone/>
            </a:pPr>
            <a:r>
              <a:rPr lang="ja-JP" sz="1600" b="0" i="0" u="none" strike="noStrike" cap="none">
                <a:solidFill>
                  <a:srgbClr val="333333"/>
                </a:solidFill>
                <a:latin typeface="Arial"/>
                <a:ea typeface="Arial"/>
                <a:cs typeface="Arial"/>
                <a:sym typeface="Arial"/>
              </a:rPr>
              <a:t>ＩＣＴ産業の発展</a:t>
            </a:r>
            <a:r>
              <a:rPr lang="ja-JP" sz="1400" b="0" i="0" u="none" strike="noStrike" cap="none">
                <a:solidFill>
                  <a:srgbClr val="333333"/>
                </a:solidFill>
                <a:latin typeface="Arial"/>
                <a:ea typeface="Arial"/>
                <a:cs typeface="Arial"/>
                <a:sym typeface="Arial"/>
              </a:rPr>
              <a:t>（地域経済を牽引）</a:t>
            </a:r>
            <a:endParaRPr/>
          </a:p>
        </p:txBody>
      </p:sp>
      <p:sp>
        <p:nvSpPr>
          <p:cNvPr id="367" name="Google Shape;367;p24"/>
          <p:cNvSpPr/>
          <p:nvPr/>
        </p:nvSpPr>
        <p:spPr>
          <a:xfrm>
            <a:off x="251758" y="5512639"/>
            <a:ext cx="540000" cy="360000"/>
          </a:xfrm>
          <a:prstGeom prst="roundRect">
            <a:avLst>
              <a:gd name="adj" fmla="val 16667"/>
            </a:avLst>
          </a:prstGeom>
          <a:solidFill>
            <a:schemeClr val="accent3"/>
          </a:solidFill>
          <a:ln w="19050" cap="flat" cmpd="sng">
            <a:solidFill>
              <a:srgbClr val="777777"/>
            </a:solidFill>
            <a:prstDash val="solid"/>
            <a:round/>
            <a:headEnd type="none" w="sm" len="sm"/>
            <a:tailEnd type="none" w="sm" len="sm"/>
          </a:ln>
          <a:effectLst>
            <a:outerShdw blurRad="190500" dist="101600" dir="2700000" algn="tl" rotWithShape="0">
              <a:srgbClr val="000000">
                <a:alpha val="24705"/>
              </a:srgbClr>
            </a:outerShdw>
          </a:effectLst>
        </p:spPr>
        <p:txBody>
          <a:bodyPr spcFirstLastPara="1" wrap="square" lIns="36000" tIns="36000" rIns="36000" bIns="36000" anchor="ctr" anchorCtr="0">
            <a:noAutofit/>
          </a:bodyPr>
          <a:lstStyle/>
          <a:p>
            <a:pPr marL="0" marR="0" lvl="0" indent="0" algn="ctr" rtl="0">
              <a:spcBef>
                <a:spcPts val="0"/>
              </a:spcBef>
              <a:spcAft>
                <a:spcPts val="0"/>
              </a:spcAft>
              <a:buClr>
                <a:schemeClr val="dk1"/>
              </a:buClr>
              <a:buSzPts val="1400"/>
              <a:buFont typeface="Noto Sans Symbols"/>
              <a:buNone/>
            </a:pPr>
            <a:r>
              <a:rPr lang="ja-JP" sz="1400" b="0" i="0" u="none" strike="noStrike" cap="none">
                <a:solidFill>
                  <a:srgbClr val="333333"/>
                </a:solidFill>
                <a:latin typeface="Arial"/>
                <a:ea typeface="Arial"/>
                <a:cs typeface="Arial"/>
                <a:sym typeface="Arial"/>
              </a:rPr>
              <a:t>経営</a:t>
            </a:r>
            <a:endParaRPr/>
          </a:p>
        </p:txBody>
      </p:sp>
      <p:sp>
        <p:nvSpPr>
          <p:cNvPr id="368" name="Google Shape;368;p24"/>
          <p:cNvSpPr/>
          <p:nvPr/>
        </p:nvSpPr>
        <p:spPr>
          <a:xfrm>
            <a:off x="1115616" y="4041068"/>
            <a:ext cx="540000" cy="360000"/>
          </a:xfrm>
          <a:prstGeom prst="roundRect">
            <a:avLst>
              <a:gd name="adj" fmla="val 16667"/>
            </a:avLst>
          </a:prstGeom>
          <a:solidFill>
            <a:srgbClr val="92D050"/>
          </a:solidFill>
          <a:ln w="19050" cap="flat" cmpd="sng">
            <a:solidFill>
              <a:srgbClr val="777777"/>
            </a:solidFill>
            <a:prstDash val="solid"/>
            <a:round/>
            <a:headEnd type="none" w="sm" len="sm"/>
            <a:tailEnd type="none" w="sm" len="sm"/>
          </a:ln>
          <a:effectLst>
            <a:outerShdw blurRad="190500" dist="101600" dir="2700000" algn="tl" rotWithShape="0">
              <a:srgbClr val="000000">
                <a:alpha val="24705"/>
              </a:srgbClr>
            </a:outerShdw>
          </a:effectLst>
        </p:spPr>
        <p:txBody>
          <a:bodyPr spcFirstLastPara="1" wrap="square" lIns="36000" tIns="36000" rIns="36000" bIns="36000" anchor="ctr" anchorCtr="0">
            <a:noAutofit/>
          </a:bodyPr>
          <a:lstStyle/>
          <a:p>
            <a:pPr marL="0" marR="0" lvl="0" indent="0" algn="ctr" rtl="0">
              <a:spcBef>
                <a:spcPts val="0"/>
              </a:spcBef>
              <a:spcAft>
                <a:spcPts val="0"/>
              </a:spcAft>
              <a:buClr>
                <a:schemeClr val="dk1"/>
              </a:buClr>
              <a:buSzPts val="1400"/>
              <a:buFont typeface="Noto Sans Symbols"/>
              <a:buNone/>
            </a:pPr>
            <a:r>
              <a:rPr lang="ja-JP" sz="1400" b="0" i="0" u="none" strike="noStrike" cap="none">
                <a:solidFill>
                  <a:srgbClr val="333333"/>
                </a:solidFill>
                <a:latin typeface="Arial"/>
                <a:ea typeface="Arial"/>
                <a:cs typeface="Arial"/>
                <a:sym typeface="Arial"/>
              </a:rPr>
              <a:t>経営</a:t>
            </a:r>
            <a:endParaRPr/>
          </a:p>
        </p:txBody>
      </p:sp>
      <p:sp>
        <p:nvSpPr>
          <p:cNvPr id="369" name="Google Shape;369;p24"/>
          <p:cNvSpPr/>
          <p:nvPr/>
        </p:nvSpPr>
        <p:spPr>
          <a:xfrm>
            <a:off x="251520" y="3314197"/>
            <a:ext cx="540000" cy="360000"/>
          </a:xfrm>
          <a:prstGeom prst="roundRect">
            <a:avLst>
              <a:gd name="adj" fmla="val 16667"/>
            </a:avLst>
          </a:prstGeom>
          <a:solidFill>
            <a:srgbClr val="8CB3E3"/>
          </a:solidFill>
          <a:ln w="19050" cap="flat" cmpd="sng">
            <a:solidFill>
              <a:srgbClr val="777777"/>
            </a:solidFill>
            <a:prstDash val="solid"/>
            <a:round/>
            <a:headEnd type="none" w="sm" len="sm"/>
            <a:tailEnd type="none" w="sm" len="sm"/>
          </a:ln>
          <a:effectLst>
            <a:outerShdw blurRad="190500" dist="101600" dir="2700000" algn="tl" rotWithShape="0">
              <a:srgbClr val="000000">
                <a:alpha val="24705"/>
              </a:srgbClr>
            </a:outerShdw>
          </a:effectLst>
        </p:spPr>
        <p:txBody>
          <a:bodyPr spcFirstLastPara="1" wrap="square" lIns="36000" tIns="36000" rIns="36000" bIns="36000" anchor="ctr" anchorCtr="0">
            <a:noAutofit/>
          </a:bodyPr>
          <a:lstStyle/>
          <a:p>
            <a:pPr marL="0" marR="0" lvl="0" indent="0" algn="ctr" rtl="0">
              <a:spcBef>
                <a:spcPts val="0"/>
              </a:spcBef>
              <a:spcAft>
                <a:spcPts val="0"/>
              </a:spcAft>
              <a:buClr>
                <a:schemeClr val="dk1"/>
              </a:buClr>
              <a:buSzPts val="1400"/>
              <a:buFont typeface="Noto Sans Symbols"/>
              <a:buNone/>
            </a:pPr>
            <a:r>
              <a:rPr lang="ja-JP" sz="1400" b="0" i="0" u="none" strike="noStrike" cap="none">
                <a:solidFill>
                  <a:srgbClr val="333333"/>
                </a:solidFill>
                <a:latin typeface="Arial"/>
                <a:ea typeface="Arial"/>
                <a:cs typeface="Arial"/>
                <a:sym typeface="Arial"/>
              </a:rPr>
              <a:t>広報</a:t>
            </a:r>
            <a:endParaRPr/>
          </a:p>
        </p:txBody>
      </p:sp>
      <p:sp>
        <p:nvSpPr>
          <p:cNvPr id="370" name="Google Shape;370;p24"/>
          <p:cNvSpPr/>
          <p:nvPr/>
        </p:nvSpPr>
        <p:spPr>
          <a:xfrm>
            <a:off x="2771786" y="3220317"/>
            <a:ext cx="540000" cy="360000"/>
          </a:xfrm>
          <a:prstGeom prst="roundRect">
            <a:avLst>
              <a:gd name="adj" fmla="val 16667"/>
            </a:avLst>
          </a:prstGeom>
          <a:solidFill>
            <a:srgbClr val="FFC000"/>
          </a:solidFill>
          <a:ln w="19050" cap="flat" cmpd="sng">
            <a:solidFill>
              <a:srgbClr val="777777"/>
            </a:solidFill>
            <a:prstDash val="solid"/>
            <a:round/>
            <a:headEnd type="none" w="sm" len="sm"/>
            <a:tailEnd type="none" w="sm" len="sm"/>
          </a:ln>
          <a:effectLst>
            <a:outerShdw blurRad="190500" dist="101600" dir="2700000" algn="tl" rotWithShape="0">
              <a:srgbClr val="000000">
                <a:alpha val="24705"/>
              </a:srgbClr>
            </a:outerShdw>
          </a:effectLst>
        </p:spPr>
        <p:txBody>
          <a:bodyPr spcFirstLastPara="1" wrap="square" lIns="36000" tIns="36000" rIns="36000" bIns="36000" anchor="ctr" anchorCtr="0">
            <a:noAutofit/>
          </a:bodyPr>
          <a:lstStyle/>
          <a:p>
            <a:pPr marL="0" marR="0" lvl="0" indent="0" algn="ctr" rtl="0">
              <a:spcBef>
                <a:spcPts val="0"/>
              </a:spcBef>
              <a:spcAft>
                <a:spcPts val="0"/>
              </a:spcAft>
              <a:buClr>
                <a:schemeClr val="dk1"/>
              </a:buClr>
              <a:buSzPts val="1400"/>
              <a:buFont typeface="Noto Sans Symbols"/>
              <a:buNone/>
            </a:pPr>
            <a:r>
              <a:rPr lang="ja-JP" sz="1400" b="0" i="0" u="none" strike="noStrike" cap="none">
                <a:solidFill>
                  <a:srgbClr val="333333"/>
                </a:solidFill>
                <a:latin typeface="Arial"/>
                <a:ea typeface="Arial"/>
                <a:cs typeface="Arial"/>
                <a:sym typeface="Arial"/>
              </a:rPr>
              <a:t>人財</a:t>
            </a:r>
            <a:endParaRPr/>
          </a:p>
        </p:txBody>
      </p:sp>
      <p:sp>
        <p:nvSpPr>
          <p:cNvPr id="371" name="Google Shape;371;p24"/>
          <p:cNvSpPr/>
          <p:nvPr/>
        </p:nvSpPr>
        <p:spPr>
          <a:xfrm>
            <a:off x="4769685" y="6005589"/>
            <a:ext cx="703388" cy="391439"/>
          </a:xfrm>
          <a:prstGeom prst="roundRect">
            <a:avLst>
              <a:gd name="adj" fmla="val 16667"/>
            </a:avLst>
          </a:prstGeom>
          <a:solidFill>
            <a:srgbClr val="76923C"/>
          </a:solidFill>
          <a:ln w="19050" cap="flat" cmpd="sng">
            <a:solidFill>
              <a:srgbClr val="777777"/>
            </a:solidFill>
            <a:prstDash val="solid"/>
            <a:round/>
            <a:headEnd type="none" w="sm" len="sm"/>
            <a:tailEnd type="none" w="sm" len="sm"/>
          </a:ln>
          <a:effectLst>
            <a:outerShdw blurRad="190500" dist="101600" dir="2700000" algn="tl" rotWithShape="0">
              <a:srgbClr val="000000">
                <a:alpha val="24705"/>
              </a:srgbClr>
            </a:outerShdw>
          </a:effectLst>
        </p:spPr>
        <p:txBody>
          <a:bodyPr spcFirstLastPara="1" wrap="square" lIns="36000" tIns="36000" rIns="36000" bIns="36000" anchor="ctr" anchorCtr="0">
            <a:noAutofit/>
          </a:bodyPr>
          <a:lstStyle/>
          <a:p>
            <a:pPr marL="0" marR="0" lvl="0" indent="0" algn="ctr" rtl="0">
              <a:spcBef>
                <a:spcPts val="0"/>
              </a:spcBef>
              <a:spcAft>
                <a:spcPts val="0"/>
              </a:spcAft>
              <a:buClr>
                <a:schemeClr val="dk1"/>
              </a:buClr>
              <a:buSzPts val="1400"/>
              <a:buFont typeface="Noto Sans Symbols"/>
              <a:buNone/>
            </a:pPr>
            <a:r>
              <a:rPr lang="ja-JP" sz="1400" b="0" i="0" u="none" strike="noStrike" cap="none">
                <a:solidFill>
                  <a:srgbClr val="333333"/>
                </a:solidFill>
                <a:latin typeface="Arial"/>
                <a:ea typeface="Arial"/>
                <a:cs typeface="Arial"/>
                <a:sym typeface="Arial"/>
              </a:rPr>
              <a:t>経営</a:t>
            </a:r>
            <a:endParaRPr/>
          </a:p>
        </p:txBody>
      </p:sp>
      <p:sp>
        <p:nvSpPr>
          <p:cNvPr id="372" name="Google Shape;372;p24"/>
          <p:cNvSpPr/>
          <p:nvPr/>
        </p:nvSpPr>
        <p:spPr>
          <a:xfrm>
            <a:off x="4932100" y="4513299"/>
            <a:ext cx="540000" cy="360000"/>
          </a:xfrm>
          <a:prstGeom prst="roundRect">
            <a:avLst>
              <a:gd name="adj" fmla="val 16667"/>
            </a:avLst>
          </a:prstGeom>
          <a:solidFill>
            <a:srgbClr val="FFFF00"/>
          </a:solidFill>
          <a:ln w="19050" cap="flat" cmpd="sng">
            <a:solidFill>
              <a:srgbClr val="777777"/>
            </a:solidFill>
            <a:prstDash val="solid"/>
            <a:round/>
            <a:headEnd type="none" w="sm" len="sm"/>
            <a:tailEnd type="none" w="sm" len="sm"/>
          </a:ln>
          <a:effectLst>
            <a:outerShdw blurRad="190500" dist="101600" dir="2700000" algn="tl" rotWithShape="0">
              <a:srgbClr val="000000">
                <a:alpha val="24705"/>
              </a:srgbClr>
            </a:outerShdw>
          </a:effectLst>
        </p:spPr>
        <p:txBody>
          <a:bodyPr spcFirstLastPara="1" wrap="square" lIns="36000" tIns="36000" rIns="36000" bIns="36000" anchor="ctr" anchorCtr="0">
            <a:noAutofit/>
          </a:bodyPr>
          <a:lstStyle/>
          <a:p>
            <a:pPr marL="0" marR="0" lvl="0" indent="0" algn="ctr" rtl="0">
              <a:spcBef>
                <a:spcPts val="0"/>
              </a:spcBef>
              <a:spcAft>
                <a:spcPts val="0"/>
              </a:spcAft>
              <a:buClr>
                <a:schemeClr val="dk1"/>
              </a:buClr>
              <a:buSzPts val="1400"/>
              <a:buFont typeface="Noto Sans Symbols"/>
              <a:buNone/>
            </a:pPr>
            <a:r>
              <a:rPr lang="ja-JP" sz="1400" b="0" i="0" u="none" strike="noStrike" cap="none">
                <a:solidFill>
                  <a:srgbClr val="333333"/>
                </a:solidFill>
                <a:latin typeface="Arial"/>
                <a:ea typeface="Arial"/>
                <a:cs typeface="Arial"/>
                <a:sym typeface="Arial"/>
              </a:rPr>
              <a:t>共創</a:t>
            </a:r>
            <a:endParaRPr/>
          </a:p>
        </p:txBody>
      </p:sp>
      <p:sp>
        <p:nvSpPr>
          <p:cNvPr id="373" name="Google Shape;373;p24"/>
          <p:cNvSpPr/>
          <p:nvPr/>
        </p:nvSpPr>
        <p:spPr>
          <a:xfrm>
            <a:off x="250825" y="2265352"/>
            <a:ext cx="540000" cy="360000"/>
          </a:xfrm>
          <a:prstGeom prst="roundRect">
            <a:avLst>
              <a:gd name="adj" fmla="val 16667"/>
            </a:avLst>
          </a:prstGeom>
          <a:solidFill>
            <a:srgbClr val="8CB3E3"/>
          </a:solidFill>
          <a:ln w="19050" cap="flat" cmpd="sng">
            <a:solidFill>
              <a:srgbClr val="777777"/>
            </a:solidFill>
            <a:prstDash val="solid"/>
            <a:round/>
            <a:headEnd type="none" w="sm" len="sm"/>
            <a:tailEnd type="none" w="sm" len="sm"/>
          </a:ln>
          <a:effectLst>
            <a:outerShdw blurRad="190500" dist="101600" dir="2700000" algn="tl" rotWithShape="0">
              <a:srgbClr val="000000">
                <a:alpha val="24705"/>
              </a:srgbClr>
            </a:outerShdw>
          </a:effectLst>
        </p:spPr>
        <p:txBody>
          <a:bodyPr spcFirstLastPara="1" wrap="square" lIns="36000" tIns="36000" rIns="36000" bIns="36000" anchor="ctr" anchorCtr="0">
            <a:noAutofit/>
          </a:bodyPr>
          <a:lstStyle/>
          <a:p>
            <a:pPr marL="0" marR="0" lvl="0" indent="0" algn="ctr" rtl="0">
              <a:spcBef>
                <a:spcPts val="0"/>
              </a:spcBef>
              <a:spcAft>
                <a:spcPts val="0"/>
              </a:spcAft>
              <a:buClr>
                <a:schemeClr val="dk1"/>
              </a:buClr>
              <a:buSzPts val="1400"/>
              <a:buFont typeface="Noto Sans Symbols"/>
              <a:buNone/>
            </a:pPr>
            <a:r>
              <a:rPr lang="ja-JP" sz="1400" b="0" i="0" u="none" strike="noStrike" cap="none">
                <a:solidFill>
                  <a:srgbClr val="333333"/>
                </a:solidFill>
                <a:latin typeface="Arial"/>
                <a:ea typeface="Arial"/>
                <a:cs typeface="Arial"/>
                <a:sym typeface="Arial"/>
              </a:rPr>
              <a:t>広報</a:t>
            </a:r>
            <a:endParaRPr/>
          </a:p>
        </p:txBody>
      </p:sp>
      <p:sp>
        <p:nvSpPr>
          <p:cNvPr id="374" name="Google Shape;374;p24"/>
          <p:cNvSpPr/>
          <p:nvPr/>
        </p:nvSpPr>
        <p:spPr>
          <a:xfrm>
            <a:off x="251520" y="4041108"/>
            <a:ext cx="540000" cy="360000"/>
          </a:xfrm>
          <a:prstGeom prst="roundRect">
            <a:avLst>
              <a:gd name="adj" fmla="val 16667"/>
            </a:avLst>
          </a:prstGeom>
          <a:solidFill>
            <a:srgbClr val="B6DDE7"/>
          </a:solidFill>
          <a:ln w="19050" cap="flat" cmpd="sng">
            <a:solidFill>
              <a:srgbClr val="777777"/>
            </a:solidFill>
            <a:prstDash val="solid"/>
            <a:round/>
            <a:headEnd type="none" w="sm" len="sm"/>
            <a:tailEnd type="none" w="sm" len="sm"/>
          </a:ln>
          <a:effectLst>
            <a:outerShdw blurRad="190500" dist="101600" dir="2700000" algn="tl" rotWithShape="0">
              <a:srgbClr val="000000">
                <a:alpha val="24705"/>
              </a:srgbClr>
            </a:outerShdw>
          </a:effectLst>
        </p:spPr>
        <p:txBody>
          <a:bodyPr spcFirstLastPara="1" wrap="square" lIns="36000" tIns="36000" rIns="36000" bIns="36000" anchor="ctr" anchorCtr="0">
            <a:noAutofit/>
          </a:bodyPr>
          <a:lstStyle/>
          <a:p>
            <a:pPr marL="0" marR="0" lvl="0" indent="0" algn="ctr" rtl="0">
              <a:spcBef>
                <a:spcPts val="0"/>
              </a:spcBef>
              <a:spcAft>
                <a:spcPts val="0"/>
              </a:spcAft>
              <a:buClr>
                <a:schemeClr val="dk1"/>
              </a:buClr>
              <a:buSzPts val="1400"/>
              <a:buFont typeface="Noto Sans Symbols"/>
              <a:buNone/>
            </a:pPr>
            <a:r>
              <a:rPr lang="ja-JP" sz="1400" b="0" i="0" u="none" strike="noStrike" cap="none">
                <a:solidFill>
                  <a:srgbClr val="333333"/>
                </a:solidFill>
                <a:latin typeface="Arial"/>
                <a:ea typeface="Arial"/>
                <a:cs typeface="Arial"/>
                <a:sym typeface="Arial"/>
              </a:rPr>
              <a:t>厚生</a:t>
            </a:r>
            <a:endParaRPr/>
          </a:p>
        </p:txBody>
      </p:sp>
      <p:sp>
        <p:nvSpPr>
          <p:cNvPr id="375" name="Google Shape;375;p24"/>
          <p:cNvSpPr/>
          <p:nvPr/>
        </p:nvSpPr>
        <p:spPr>
          <a:xfrm>
            <a:off x="250825" y="1724067"/>
            <a:ext cx="540000" cy="360000"/>
          </a:xfrm>
          <a:prstGeom prst="roundRect">
            <a:avLst>
              <a:gd name="adj" fmla="val 16667"/>
            </a:avLst>
          </a:prstGeom>
          <a:solidFill>
            <a:schemeClr val="accent3"/>
          </a:solidFill>
          <a:ln w="19050" cap="flat" cmpd="sng">
            <a:solidFill>
              <a:srgbClr val="777777"/>
            </a:solidFill>
            <a:prstDash val="solid"/>
            <a:round/>
            <a:headEnd type="none" w="sm" len="sm"/>
            <a:tailEnd type="none" w="sm" len="sm"/>
          </a:ln>
          <a:effectLst>
            <a:outerShdw blurRad="190500" dist="101600" dir="2700000" algn="tl" rotWithShape="0">
              <a:srgbClr val="000000">
                <a:alpha val="24705"/>
              </a:srgbClr>
            </a:outerShdw>
          </a:effectLst>
        </p:spPr>
        <p:txBody>
          <a:bodyPr spcFirstLastPara="1" wrap="square" lIns="36000" tIns="36000" rIns="36000" bIns="36000" anchor="ctr" anchorCtr="0">
            <a:noAutofit/>
          </a:bodyPr>
          <a:lstStyle/>
          <a:p>
            <a:pPr marL="0" marR="0" lvl="0" indent="0" algn="ctr" rtl="0">
              <a:spcBef>
                <a:spcPts val="0"/>
              </a:spcBef>
              <a:spcAft>
                <a:spcPts val="0"/>
              </a:spcAft>
              <a:buClr>
                <a:schemeClr val="dk1"/>
              </a:buClr>
              <a:buSzPts val="1400"/>
              <a:buFont typeface="Noto Sans Symbols"/>
              <a:buNone/>
            </a:pPr>
            <a:r>
              <a:rPr lang="ja-JP" sz="1400" b="0" i="0" u="none" strike="noStrike" cap="none">
                <a:solidFill>
                  <a:srgbClr val="333333"/>
                </a:solidFill>
                <a:latin typeface="Arial"/>
                <a:ea typeface="Arial"/>
                <a:cs typeface="Arial"/>
                <a:sym typeface="Arial"/>
              </a:rPr>
              <a:t>経営</a:t>
            </a:r>
            <a:endParaRPr/>
          </a:p>
        </p:txBody>
      </p:sp>
      <p:sp>
        <p:nvSpPr>
          <p:cNvPr id="376" name="Google Shape;376;p24"/>
          <p:cNvSpPr/>
          <p:nvPr/>
        </p:nvSpPr>
        <p:spPr>
          <a:xfrm flipH="1">
            <a:off x="862906" y="1724067"/>
            <a:ext cx="469491" cy="360000"/>
          </a:xfrm>
          <a:prstGeom prst="roundRect">
            <a:avLst>
              <a:gd name="adj" fmla="val 16667"/>
            </a:avLst>
          </a:prstGeom>
          <a:solidFill>
            <a:srgbClr val="8CB3E3"/>
          </a:solidFill>
          <a:ln w="19050" cap="flat" cmpd="sng">
            <a:solidFill>
              <a:srgbClr val="777777"/>
            </a:solidFill>
            <a:prstDash val="solid"/>
            <a:round/>
            <a:headEnd type="none" w="sm" len="sm"/>
            <a:tailEnd type="none" w="sm" len="sm"/>
          </a:ln>
          <a:effectLst>
            <a:outerShdw blurRad="190500" dist="101600" dir="2700000" algn="tl" rotWithShape="0">
              <a:srgbClr val="000000">
                <a:alpha val="24705"/>
              </a:srgbClr>
            </a:outerShdw>
          </a:effectLst>
        </p:spPr>
        <p:txBody>
          <a:bodyPr spcFirstLastPara="1" wrap="square" lIns="36000" tIns="36000" rIns="36000" bIns="36000" anchor="ctr" anchorCtr="0">
            <a:noAutofit/>
          </a:bodyPr>
          <a:lstStyle/>
          <a:p>
            <a:pPr marL="0" marR="0" lvl="0" indent="0" algn="ctr" rtl="0">
              <a:spcBef>
                <a:spcPts val="0"/>
              </a:spcBef>
              <a:spcAft>
                <a:spcPts val="0"/>
              </a:spcAft>
              <a:buClr>
                <a:schemeClr val="dk1"/>
              </a:buClr>
              <a:buSzPts val="1400"/>
              <a:buFont typeface="Noto Sans Symbols"/>
              <a:buNone/>
            </a:pPr>
            <a:r>
              <a:rPr lang="ja-JP" sz="1400" b="0" i="0" u="none" strike="noStrike" cap="none">
                <a:solidFill>
                  <a:srgbClr val="333333"/>
                </a:solidFill>
                <a:latin typeface="Arial"/>
                <a:ea typeface="Arial"/>
                <a:cs typeface="Arial"/>
                <a:sym typeface="Arial"/>
              </a:rPr>
              <a:t>広報</a:t>
            </a:r>
            <a:endParaRPr/>
          </a:p>
        </p:txBody>
      </p:sp>
      <p:sp>
        <p:nvSpPr>
          <p:cNvPr id="377" name="Google Shape;377;p24"/>
          <p:cNvSpPr/>
          <p:nvPr/>
        </p:nvSpPr>
        <p:spPr>
          <a:xfrm flipH="1">
            <a:off x="6372844" y="4581176"/>
            <a:ext cx="630223" cy="324001"/>
          </a:xfrm>
          <a:prstGeom prst="roundRect">
            <a:avLst>
              <a:gd name="adj" fmla="val 16667"/>
            </a:avLst>
          </a:prstGeom>
          <a:solidFill>
            <a:srgbClr val="674EA7"/>
          </a:solidFill>
          <a:ln w="19050" cap="flat" cmpd="sng">
            <a:solidFill>
              <a:srgbClr val="777777"/>
            </a:solidFill>
            <a:prstDash val="solid"/>
            <a:round/>
            <a:headEnd type="none" w="sm" len="sm"/>
            <a:tailEnd type="none" w="sm" len="sm"/>
          </a:ln>
          <a:effectLst>
            <a:outerShdw blurRad="190500" dist="101600" dir="2700000" algn="tl" rotWithShape="0">
              <a:srgbClr val="000000">
                <a:alpha val="24705"/>
              </a:srgbClr>
            </a:outerShdw>
          </a:effectLst>
        </p:spPr>
        <p:txBody>
          <a:bodyPr spcFirstLastPara="1" wrap="square" lIns="36000" tIns="36000" rIns="36000" bIns="36000" anchor="ctr" anchorCtr="0">
            <a:noAutofit/>
          </a:bodyPr>
          <a:lstStyle/>
          <a:p>
            <a:pPr marL="0" marR="0" lvl="0" indent="0" algn="ctr" rtl="0">
              <a:spcBef>
                <a:spcPts val="0"/>
              </a:spcBef>
              <a:spcAft>
                <a:spcPts val="0"/>
              </a:spcAft>
              <a:buClr>
                <a:schemeClr val="dk1"/>
              </a:buClr>
              <a:buSzPts val="1400"/>
              <a:buFont typeface="Noto Sans Symbols"/>
              <a:buNone/>
            </a:pPr>
            <a:r>
              <a:rPr lang="ja-JP" sz="1400" b="0" i="0" u="none" strike="noStrike" cap="none">
                <a:solidFill>
                  <a:srgbClr val="333333"/>
                </a:solidFill>
                <a:latin typeface="Arial"/>
                <a:ea typeface="Arial"/>
                <a:cs typeface="Arial"/>
                <a:sym typeface="Arial"/>
              </a:rPr>
              <a:t>ＧＢ</a:t>
            </a:r>
            <a:endParaRPr/>
          </a:p>
        </p:txBody>
      </p:sp>
      <p:sp>
        <p:nvSpPr>
          <p:cNvPr id="378" name="Google Shape;378;p24"/>
          <p:cNvSpPr/>
          <p:nvPr/>
        </p:nvSpPr>
        <p:spPr>
          <a:xfrm>
            <a:off x="6424895" y="6044417"/>
            <a:ext cx="703388" cy="441943"/>
          </a:xfrm>
          <a:prstGeom prst="roundRect">
            <a:avLst>
              <a:gd name="adj" fmla="val 16667"/>
            </a:avLst>
          </a:prstGeom>
          <a:solidFill>
            <a:srgbClr val="00B050"/>
          </a:solidFill>
          <a:ln w="19050" cap="flat" cmpd="sng">
            <a:solidFill>
              <a:srgbClr val="777777"/>
            </a:solidFill>
            <a:prstDash val="solid"/>
            <a:round/>
            <a:headEnd type="none" w="sm" len="sm"/>
            <a:tailEnd type="none" w="sm" len="sm"/>
          </a:ln>
          <a:effectLst>
            <a:outerShdw blurRad="190500" dist="101600" dir="2700000" algn="tl" rotWithShape="0">
              <a:srgbClr val="000000">
                <a:alpha val="24705"/>
              </a:srgbClr>
            </a:outerShdw>
          </a:effectLst>
        </p:spPr>
        <p:txBody>
          <a:bodyPr spcFirstLastPara="1" wrap="square" lIns="36000" tIns="36000" rIns="36000" bIns="36000" anchor="ctr" anchorCtr="0">
            <a:noAutofit/>
          </a:bodyPr>
          <a:lstStyle/>
          <a:p>
            <a:pPr marL="0" marR="0" lvl="0" indent="0" algn="ctr" rtl="0">
              <a:spcBef>
                <a:spcPts val="0"/>
              </a:spcBef>
              <a:spcAft>
                <a:spcPts val="0"/>
              </a:spcAft>
              <a:buClr>
                <a:schemeClr val="dk1"/>
              </a:buClr>
              <a:buSzPts val="1400"/>
              <a:buFont typeface="Noto Sans Symbols"/>
              <a:buNone/>
            </a:pPr>
            <a:r>
              <a:rPr lang="ja-JP" sz="1400" b="0" i="0" u="none" strike="noStrike" cap="none">
                <a:solidFill>
                  <a:srgbClr val="333333"/>
                </a:solidFill>
                <a:latin typeface="Arial"/>
                <a:ea typeface="Arial"/>
                <a:cs typeface="Arial"/>
                <a:sym typeface="Arial"/>
              </a:rPr>
              <a:t>政策</a:t>
            </a:r>
            <a:endParaRPr/>
          </a:p>
        </p:txBody>
      </p:sp>
      <p:sp>
        <p:nvSpPr>
          <p:cNvPr id="379" name="Google Shape;379;p24"/>
          <p:cNvSpPr/>
          <p:nvPr/>
        </p:nvSpPr>
        <p:spPr>
          <a:xfrm>
            <a:off x="7903820" y="4461705"/>
            <a:ext cx="703500" cy="441900"/>
          </a:xfrm>
          <a:prstGeom prst="roundRect">
            <a:avLst>
              <a:gd name="adj" fmla="val 16667"/>
            </a:avLst>
          </a:prstGeom>
          <a:solidFill>
            <a:srgbClr val="00B050"/>
          </a:solidFill>
          <a:ln w="19050" cap="flat" cmpd="sng">
            <a:solidFill>
              <a:srgbClr val="777777"/>
            </a:solidFill>
            <a:prstDash val="solid"/>
            <a:round/>
            <a:headEnd type="none" w="sm" len="sm"/>
            <a:tailEnd type="none" w="sm" len="sm"/>
          </a:ln>
          <a:effectLst>
            <a:outerShdw blurRad="190500" dist="101600" dir="2700000" algn="tl" rotWithShape="0">
              <a:srgbClr val="000000">
                <a:alpha val="24710"/>
              </a:srgbClr>
            </a:outerShdw>
          </a:effectLst>
        </p:spPr>
        <p:txBody>
          <a:bodyPr spcFirstLastPara="1" wrap="square" lIns="36000" tIns="36000" rIns="36000" bIns="36000" anchor="ctr" anchorCtr="0">
            <a:noAutofit/>
          </a:bodyPr>
          <a:lstStyle/>
          <a:p>
            <a:pPr marL="0" marR="0" lvl="0" indent="0" algn="ctr" rtl="0">
              <a:spcBef>
                <a:spcPts val="0"/>
              </a:spcBef>
              <a:spcAft>
                <a:spcPts val="0"/>
              </a:spcAft>
              <a:buClr>
                <a:schemeClr val="dk1"/>
              </a:buClr>
              <a:buSzPts val="1400"/>
              <a:buFont typeface="Noto Sans Symbols"/>
              <a:buNone/>
            </a:pPr>
            <a:r>
              <a:rPr lang="ja-JP" sz="1400" b="0" i="0" u="none" strike="noStrike" cap="none">
                <a:solidFill>
                  <a:srgbClr val="333333"/>
                </a:solidFill>
                <a:latin typeface="Arial"/>
                <a:ea typeface="Arial"/>
                <a:cs typeface="Arial"/>
                <a:sym typeface="Arial"/>
              </a:rPr>
              <a:t>政策</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83"/>
        <p:cNvGrpSpPr/>
        <p:nvPr/>
      </p:nvGrpSpPr>
      <p:grpSpPr>
        <a:xfrm>
          <a:off x="0" y="0"/>
          <a:ext cx="0" cy="0"/>
          <a:chOff x="0" y="0"/>
          <a:chExt cx="0" cy="0"/>
        </a:xfrm>
      </p:grpSpPr>
      <p:sp>
        <p:nvSpPr>
          <p:cNvPr id="384" name="Google Shape;384;p25"/>
          <p:cNvSpPr/>
          <p:nvPr/>
        </p:nvSpPr>
        <p:spPr>
          <a:xfrm rot="5400000">
            <a:off x="3888458" y="2636378"/>
            <a:ext cx="1815900" cy="304800"/>
          </a:xfrm>
          <a:prstGeom prst="rect">
            <a:avLst/>
          </a:prstGeom>
          <a:solidFill>
            <a:srgbClr val="5F5F5F"/>
          </a:solidFill>
          <a:ln w="19050" cap="flat" cmpd="sng">
            <a:solidFill>
              <a:srgbClr val="5F5F5F"/>
            </a:solidFill>
            <a:prstDash val="solid"/>
            <a:miter lim="800000"/>
            <a:headEnd type="none" w="sm" len="sm"/>
            <a:tailEnd type="none" w="sm" len="sm"/>
          </a:ln>
        </p:spPr>
        <p:txBody>
          <a:bodyPr spcFirstLastPara="1" wrap="square" lIns="36000" tIns="36000" rIns="36000" bIns="36000" anchor="ctr" anchorCtr="0">
            <a:noAutofit/>
          </a:bodyPr>
          <a:lstStyle/>
          <a:p>
            <a:pPr marL="482600" marR="0" lvl="0" indent="-482600" algn="ctr" rtl="0">
              <a:spcBef>
                <a:spcPts val="0"/>
              </a:spcBef>
              <a:spcAft>
                <a:spcPts val="0"/>
              </a:spcAft>
              <a:buClr>
                <a:schemeClr val="dk1"/>
              </a:buClr>
              <a:buSzPts val="1400"/>
              <a:buFont typeface="Noto Sans Symbols"/>
              <a:buNone/>
            </a:pPr>
            <a:r>
              <a:rPr lang="ja-JP" sz="1400" b="0" i="0" u="none" strike="noStrike" cap="none">
                <a:solidFill>
                  <a:schemeClr val="lt1"/>
                </a:solidFill>
                <a:latin typeface="Arial"/>
                <a:ea typeface="Arial"/>
                <a:cs typeface="Arial"/>
                <a:sym typeface="Arial"/>
              </a:rPr>
              <a:t>目指す姿</a:t>
            </a:r>
            <a:endParaRPr/>
          </a:p>
        </p:txBody>
      </p:sp>
      <p:sp>
        <p:nvSpPr>
          <p:cNvPr id="385" name="Google Shape;385;p25"/>
          <p:cNvSpPr/>
          <p:nvPr/>
        </p:nvSpPr>
        <p:spPr>
          <a:xfrm rot="5400000">
            <a:off x="-361850" y="2636378"/>
            <a:ext cx="1815900" cy="304800"/>
          </a:xfrm>
          <a:prstGeom prst="rect">
            <a:avLst/>
          </a:prstGeom>
          <a:solidFill>
            <a:srgbClr val="5F5F5F"/>
          </a:solidFill>
          <a:ln w="19050" cap="flat" cmpd="sng">
            <a:solidFill>
              <a:srgbClr val="5F5F5F"/>
            </a:solidFill>
            <a:prstDash val="solid"/>
            <a:miter lim="800000"/>
            <a:headEnd type="none" w="sm" len="sm"/>
            <a:tailEnd type="none" w="sm" len="sm"/>
          </a:ln>
        </p:spPr>
        <p:txBody>
          <a:bodyPr spcFirstLastPara="1" wrap="square" lIns="36000" tIns="36000" rIns="36000" bIns="36000" anchor="ctr" anchorCtr="0">
            <a:noAutofit/>
          </a:bodyPr>
          <a:lstStyle/>
          <a:p>
            <a:pPr marL="482600" marR="0" lvl="0" indent="-482600" algn="ctr" rtl="0">
              <a:spcBef>
                <a:spcPts val="0"/>
              </a:spcBef>
              <a:spcAft>
                <a:spcPts val="0"/>
              </a:spcAft>
              <a:buClr>
                <a:schemeClr val="dk1"/>
              </a:buClr>
              <a:buSzPts val="1400"/>
              <a:buFont typeface="Noto Sans Symbols"/>
              <a:buNone/>
            </a:pPr>
            <a:r>
              <a:rPr lang="ja-JP" sz="1400" b="0" i="0" u="none" strike="noStrike" cap="none">
                <a:solidFill>
                  <a:schemeClr val="lt1"/>
                </a:solidFill>
                <a:latin typeface="Arial"/>
                <a:ea typeface="Arial"/>
                <a:cs typeface="Arial"/>
                <a:sym typeface="Arial"/>
              </a:rPr>
              <a:t>現 状</a:t>
            </a:r>
            <a:endParaRPr/>
          </a:p>
        </p:txBody>
      </p:sp>
      <p:sp>
        <p:nvSpPr>
          <p:cNvPr id="386" name="Google Shape;386;p25"/>
          <p:cNvSpPr/>
          <p:nvPr/>
        </p:nvSpPr>
        <p:spPr>
          <a:xfrm>
            <a:off x="698500" y="628273"/>
            <a:ext cx="8102700" cy="1155300"/>
          </a:xfrm>
          <a:prstGeom prst="rect">
            <a:avLst/>
          </a:prstGeom>
          <a:solidFill>
            <a:srgbClr val="FFFFA9"/>
          </a:solidFill>
          <a:ln w="19050" cap="flat" cmpd="sng">
            <a:solidFill>
              <a:srgbClr val="5F5F5F"/>
            </a:solidFill>
            <a:prstDash val="solid"/>
            <a:miter lim="800000"/>
            <a:headEnd type="none" w="sm" len="sm"/>
            <a:tailEnd type="none" w="sm" len="sm"/>
          </a:ln>
        </p:spPr>
        <p:txBody>
          <a:bodyPr spcFirstLastPara="1" wrap="square" lIns="36000" tIns="0" rIns="36000" bIns="0" anchor="ctr" anchorCtr="0">
            <a:noAutofit/>
          </a:bodyPr>
          <a:lstStyle/>
          <a:p>
            <a:pPr marL="284163" marR="0" lvl="0" indent="-284163" algn="just" rtl="0">
              <a:spcBef>
                <a:spcPts val="0"/>
              </a:spcBef>
              <a:spcAft>
                <a:spcPts val="0"/>
              </a:spcAft>
              <a:buClr>
                <a:schemeClr val="dk1"/>
              </a:buClr>
              <a:buSzPts val="1500"/>
              <a:buFont typeface="Noto Sans Symbols"/>
              <a:buNone/>
            </a:pPr>
            <a:endParaRPr sz="1500" b="1" i="0" u="none" strike="noStrike" cap="none">
              <a:solidFill>
                <a:schemeClr val="dk1"/>
              </a:solidFill>
              <a:latin typeface="Arial"/>
              <a:ea typeface="Arial"/>
              <a:cs typeface="Arial"/>
              <a:sym typeface="Arial"/>
            </a:endParaRPr>
          </a:p>
        </p:txBody>
      </p:sp>
      <p:sp>
        <p:nvSpPr>
          <p:cNvPr id="387" name="Google Shape;387;p25"/>
          <p:cNvSpPr/>
          <p:nvPr/>
        </p:nvSpPr>
        <p:spPr>
          <a:xfrm rot="5400000">
            <a:off x="-30500" y="1052854"/>
            <a:ext cx="1153200" cy="304800"/>
          </a:xfrm>
          <a:prstGeom prst="rect">
            <a:avLst/>
          </a:prstGeom>
          <a:solidFill>
            <a:srgbClr val="5F5F5F"/>
          </a:solidFill>
          <a:ln w="19050" cap="flat" cmpd="sng">
            <a:solidFill>
              <a:srgbClr val="5F5F5F"/>
            </a:solidFill>
            <a:prstDash val="solid"/>
            <a:miter lim="800000"/>
            <a:headEnd type="none" w="sm" len="sm"/>
            <a:tailEnd type="none" w="sm" len="sm"/>
          </a:ln>
        </p:spPr>
        <p:txBody>
          <a:bodyPr spcFirstLastPara="1" wrap="square" lIns="36000" tIns="36000" rIns="36000" bIns="36000" anchor="ctr" anchorCtr="0">
            <a:noAutofit/>
          </a:bodyPr>
          <a:lstStyle/>
          <a:p>
            <a:pPr marL="482600" marR="0" lvl="0" indent="-482600" algn="ctr" rtl="0">
              <a:spcBef>
                <a:spcPts val="0"/>
              </a:spcBef>
              <a:spcAft>
                <a:spcPts val="0"/>
              </a:spcAft>
              <a:buClr>
                <a:schemeClr val="dk1"/>
              </a:buClr>
              <a:buSzPts val="1400"/>
              <a:buFont typeface="Noto Sans Symbols"/>
              <a:buNone/>
            </a:pPr>
            <a:r>
              <a:rPr lang="ja-JP" sz="1400" b="0" i="0" u="none" strike="noStrike" cap="none">
                <a:solidFill>
                  <a:schemeClr val="lt1"/>
                </a:solidFill>
                <a:latin typeface="Arial"/>
                <a:ea typeface="Arial"/>
                <a:cs typeface="Arial"/>
                <a:sym typeface="Arial"/>
              </a:rPr>
              <a:t>主要テーマ</a:t>
            </a:r>
            <a:endParaRPr/>
          </a:p>
        </p:txBody>
      </p:sp>
      <p:sp>
        <p:nvSpPr>
          <p:cNvPr id="388" name="Google Shape;388;p25"/>
          <p:cNvSpPr/>
          <p:nvPr/>
        </p:nvSpPr>
        <p:spPr>
          <a:xfrm>
            <a:off x="698500" y="1880828"/>
            <a:ext cx="3852000" cy="1815900"/>
          </a:xfrm>
          <a:prstGeom prst="rect">
            <a:avLst/>
          </a:prstGeom>
          <a:noFill/>
          <a:ln w="19050" cap="flat" cmpd="sng">
            <a:solidFill>
              <a:srgbClr val="5F5F5F"/>
            </a:solidFill>
            <a:prstDash val="solid"/>
            <a:miter lim="800000"/>
            <a:headEnd type="none" w="sm" len="sm"/>
            <a:tailEnd type="none" w="sm" len="sm"/>
          </a:ln>
        </p:spPr>
        <p:txBody>
          <a:bodyPr spcFirstLastPara="1" wrap="square" lIns="36000" tIns="36000" rIns="36000" bIns="36000" anchor="t" anchorCtr="0">
            <a:noAutofit/>
          </a:bodyPr>
          <a:lstStyle/>
          <a:p>
            <a:pPr marL="190500" marR="0" lvl="0" indent="-190500" algn="just" rtl="0">
              <a:lnSpc>
                <a:spcPct val="108333"/>
              </a:lnSpc>
              <a:spcBef>
                <a:spcPts val="0"/>
              </a:spcBef>
              <a:spcAft>
                <a:spcPts val="0"/>
              </a:spcAft>
              <a:buClr>
                <a:schemeClr val="dk1"/>
              </a:buClr>
              <a:buSzPts val="1200"/>
              <a:buFont typeface="Noto Sans Symbols"/>
              <a:buChar char="●"/>
            </a:pPr>
            <a:r>
              <a:rPr lang="ja-JP" sz="1200">
                <a:solidFill>
                  <a:schemeClr val="dk1"/>
                </a:solidFill>
              </a:rPr>
              <a:t>会員企業</a:t>
            </a:r>
            <a:r>
              <a:rPr lang="ja-JP" sz="1200" b="0" i="0" u="none" strike="noStrike" cap="none">
                <a:solidFill>
                  <a:schemeClr val="dk1"/>
                </a:solidFill>
                <a:latin typeface="Arial"/>
                <a:ea typeface="Arial"/>
                <a:cs typeface="Arial"/>
                <a:sym typeface="Arial"/>
              </a:rPr>
              <a:t>への情報提供や交流の場の提供は</a:t>
            </a:r>
            <a:r>
              <a:rPr lang="ja-JP" sz="1200">
                <a:solidFill>
                  <a:schemeClr val="dk1"/>
                </a:solidFill>
              </a:rPr>
              <a:t>コロナ禍以降、以前の状態に戻りつつ</a:t>
            </a:r>
            <a:r>
              <a:rPr lang="ja-JP" sz="1200" b="0" i="0" u="none" strike="noStrike" cap="none">
                <a:solidFill>
                  <a:schemeClr val="dk1"/>
                </a:solidFill>
                <a:latin typeface="Arial"/>
                <a:ea typeface="Arial"/>
                <a:cs typeface="Arial"/>
                <a:sym typeface="Arial"/>
              </a:rPr>
              <a:t>ある</a:t>
            </a:r>
            <a:endParaRPr>
              <a:solidFill>
                <a:schemeClr val="dk1"/>
              </a:solidFill>
            </a:endParaRPr>
          </a:p>
          <a:p>
            <a:pPr marL="190500" marR="0" lvl="0" indent="-190500" algn="just" rtl="0">
              <a:lnSpc>
                <a:spcPct val="108333"/>
              </a:lnSpc>
              <a:spcBef>
                <a:spcPts val="400"/>
              </a:spcBef>
              <a:spcAft>
                <a:spcPts val="0"/>
              </a:spcAft>
              <a:buClr>
                <a:schemeClr val="dk1"/>
              </a:buClr>
              <a:buSzPts val="1200"/>
              <a:buFont typeface="Noto Sans Symbols"/>
              <a:buChar char="●"/>
            </a:pPr>
            <a:r>
              <a:rPr lang="ja-JP" sz="1200" b="0" i="0" u="none" strike="noStrike" cap="none">
                <a:solidFill>
                  <a:schemeClr val="dk1"/>
                </a:solidFill>
                <a:latin typeface="Arial"/>
                <a:ea typeface="Arial"/>
                <a:cs typeface="Arial"/>
                <a:sym typeface="Arial"/>
              </a:rPr>
              <a:t>経営革新や経営強化につながるような仕組み・仕掛け</a:t>
            </a:r>
            <a:r>
              <a:rPr lang="ja-JP" sz="1200">
                <a:solidFill>
                  <a:schemeClr val="dk1"/>
                </a:solidFill>
              </a:rPr>
              <a:t>は提供されているが、MISA活動への会員企業の率先した参加はまだまだ足りない状態</a:t>
            </a:r>
            <a:endParaRPr sz="1200">
              <a:solidFill>
                <a:schemeClr val="dk1"/>
              </a:solidFill>
            </a:endParaRPr>
          </a:p>
          <a:p>
            <a:pPr marL="190500" marR="0" lvl="0" indent="-190500" algn="just" rtl="0">
              <a:lnSpc>
                <a:spcPct val="108333"/>
              </a:lnSpc>
              <a:spcBef>
                <a:spcPts val="400"/>
              </a:spcBef>
              <a:spcAft>
                <a:spcPts val="0"/>
              </a:spcAft>
              <a:buClr>
                <a:schemeClr val="dk1"/>
              </a:buClr>
              <a:buSzPts val="1200"/>
              <a:buChar char="●"/>
            </a:pPr>
            <a:r>
              <a:rPr lang="ja-JP" sz="1200">
                <a:solidFill>
                  <a:schemeClr val="dk1"/>
                </a:solidFill>
              </a:rPr>
              <a:t>若い経営者の参画、参加が少ないこともあり、刺激や活力という面では物足りなさを感じる</a:t>
            </a:r>
            <a:endParaRPr sz="1200">
              <a:solidFill>
                <a:schemeClr val="dk1"/>
              </a:solidFill>
            </a:endParaRPr>
          </a:p>
          <a:p>
            <a:pPr marL="190500" marR="0" lvl="0" indent="-190500" algn="just" rtl="0">
              <a:lnSpc>
                <a:spcPct val="108333"/>
              </a:lnSpc>
              <a:spcBef>
                <a:spcPts val="400"/>
              </a:spcBef>
              <a:spcAft>
                <a:spcPts val="0"/>
              </a:spcAft>
              <a:buClr>
                <a:schemeClr val="dk1"/>
              </a:buClr>
              <a:buSzPts val="1200"/>
              <a:buChar char="●"/>
            </a:pPr>
            <a:r>
              <a:rPr lang="ja-JP" sz="1200">
                <a:solidFill>
                  <a:schemeClr val="dk1"/>
                </a:solidFill>
              </a:rPr>
              <a:t>会員企業の経営実態が把握しきれていない</a:t>
            </a:r>
            <a:endParaRPr sz="1200">
              <a:solidFill>
                <a:schemeClr val="dk1"/>
              </a:solidFill>
            </a:endParaRPr>
          </a:p>
        </p:txBody>
      </p:sp>
      <p:sp>
        <p:nvSpPr>
          <p:cNvPr id="389" name="Google Shape;389;p25"/>
          <p:cNvSpPr/>
          <p:nvPr/>
        </p:nvSpPr>
        <p:spPr>
          <a:xfrm>
            <a:off x="4948808" y="1880825"/>
            <a:ext cx="3852000" cy="1815900"/>
          </a:xfrm>
          <a:prstGeom prst="rect">
            <a:avLst/>
          </a:prstGeom>
          <a:noFill/>
          <a:ln w="19050" cap="flat" cmpd="sng">
            <a:solidFill>
              <a:srgbClr val="5F5F5F"/>
            </a:solidFill>
            <a:prstDash val="solid"/>
            <a:miter lim="800000"/>
            <a:headEnd type="none" w="sm" len="sm"/>
            <a:tailEnd type="none" w="sm" len="sm"/>
          </a:ln>
        </p:spPr>
        <p:txBody>
          <a:bodyPr spcFirstLastPara="1" wrap="square" lIns="36000" tIns="36000" rIns="36000" bIns="36000" anchor="t" anchorCtr="0">
            <a:noAutofit/>
          </a:bodyPr>
          <a:lstStyle/>
          <a:p>
            <a:pPr marL="190500" marR="0" lvl="0" indent="-184150" algn="just" rtl="0">
              <a:lnSpc>
                <a:spcPct val="108333"/>
              </a:lnSpc>
              <a:spcBef>
                <a:spcPts val="0"/>
              </a:spcBef>
              <a:spcAft>
                <a:spcPts val="0"/>
              </a:spcAft>
              <a:buClr>
                <a:schemeClr val="dk1"/>
              </a:buClr>
              <a:buSzPts val="1100"/>
              <a:buFont typeface="Noto Sans Symbols"/>
              <a:buChar char="●"/>
            </a:pPr>
            <a:r>
              <a:rPr lang="ja-JP" sz="1100">
                <a:solidFill>
                  <a:schemeClr val="dk1"/>
                </a:solidFill>
              </a:rPr>
              <a:t>会員企業</a:t>
            </a:r>
            <a:r>
              <a:rPr lang="ja-JP" sz="1100" b="0" i="0" u="none" strike="noStrike" cap="none">
                <a:solidFill>
                  <a:schemeClr val="dk1"/>
                </a:solidFill>
                <a:latin typeface="Arial"/>
                <a:ea typeface="Arial"/>
                <a:cs typeface="Arial"/>
                <a:sym typeface="Arial"/>
              </a:rPr>
              <a:t>が学び合い高め合える場や仕組み</a:t>
            </a:r>
            <a:r>
              <a:rPr lang="ja-JP" sz="1100">
                <a:solidFill>
                  <a:schemeClr val="dk1"/>
                </a:solidFill>
              </a:rPr>
              <a:t>を活用し経営課題を解決できる</a:t>
            </a:r>
            <a:endParaRPr sz="1300">
              <a:solidFill>
                <a:schemeClr val="dk1"/>
              </a:solidFill>
            </a:endParaRPr>
          </a:p>
          <a:p>
            <a:pPr marL="190500" marR="0" lvl="0" indent="-184150" algn="just" rtl="0">
              <a:lnSpc>
                <a:spcPct val="108333"/>
              </a:lnSpc>
              <a:spcBef>
                <a:spcPts val="400"/>
              </a:spcBef>
              <a:spcAft>
                <a:spcPts val="0"/>
              </a:spcAft>
              <a:buClr>
                <a:schemeClr val="dk1"/>
              </a:buClr>
              <a:buSzPts val="1100"/>
              <a:buFont typeface="Noto Sans Symbols"/>
              <a:buChar char="●"/>
            </a:pPr>
            <a:r>
              <a:rPr lang="ja-JP" sz="1100" b="0" i="0" u="none" strike="noStrike" cap="none">
                <a:solidFill>
                  <a:schemeClr val="dk1"/>
                </a:solidFill>
                <a:latin typeface="Arial"/>
                <a:ea typeface="Arial"/>
                <a:cs typeface="Arial"/>
                <a:sym typeface="Arial"/>
              </a:rPr>
              <a:t>経営強化に役立つ情報が流通している。会員企業からも有益な情報が発信される</a:t>
            </a:r>
            <a:endParaRPr sz="1300">
              <a:solidFill>
                <a:schemeClr val="dk1"/>
              </a:solidFill>
            </a:endParaRPr>
          </a:p>
          <a:p>
            <a:pPr marL="190500" marR="0" lvl="0" indent="-184150" algn="just" rtl="0">
              <a:lnSpc>
                <a:spcPct val="108333"/>
              </a:lnSpc>
              <a:spcBef>
                <a:spcPts val="400"/>
              </a:spcBef>
              <a:spcAft>
                <a:spcPts val="0"/>
              </a:spcAft>
              <a:buClr>
                <a:schemeClr val="dk1"/>
              </a:buClr>
              <a:buSzPts val="1100"/>
              <a:buFont typeface="Noto Sans Symbols"/>
              <a:buChar char="●"/>
            </a:pPr>
            <a:r>
              <a:rPr lang="ja-JP" sz="1100">
                <a:solidFill>
                  <a:schemeClr val="dk1"/>
                </a:solidFill>
              </a:rPr>
              <a:t>会員企業が委員会事業に積極的に参加し、</a:t>
            </a:r>
            <a:r>
              <a:rPr lang="ja-JP" sz="1100" b="0" i="0" u="none" strike="noStrike" cap="none">
                <a:solidFill>
                  <a:schemeClr val="dk1"/>
                </a:solidFill>
                <a:latin typeface="Arial"/>
                <a:ea typeface="Arial"/>
                <a:cs typeface="Arial"/>
                <a:sym typeface="Arial"/>
              </a:rPr>
              <a:t>自社の経営課題について相談できるような人的ネットワークを築くことができる</a:t>
            </a:r>
            <a:endParaRPr sz="1300">
              <a:solidFill>
                <a:schemeClr val="dk1"/>
              </a:solidFill>
            </a:endParaRPr>
          </a:p>
          <a:p>
            <a:pPr marL="190500" marR="0" lvl="0" indent="-184150" algn="just" rtl="0">
              <a:lnSpc>
                <a:spcPct val="108333"/>
              </a:lnSpc>
              <a:spcBef>
                <a:spcPts val="400"/>
              </a:spcBef>
              <a:spcAft>
                <a:spcPts val="0"/>
              </a:spcAft>
              <a:buClr>
                <a:schemeClr val="dk1"/>
              </a:buClr>
              <a:buSzPts val="1100"/>
              <a:buFont typeface="Noto Sans Symbols"/>
              <a:buChar char="●"/>
            </a:pPr>
            <a:r>
              <a:rPr lang="ja-JP" sz="1100" b="0" i="0" u="none" strike="noStrike" cap="none">
                <a:solidFill>
                  <a:schemeClr val="dk1"/>
                </a:solidFill>
                <a:latin typeface="Arial"/>
                <a:ea typeface="Arial"/>
                <a:cs typeface="Arial"/>
                <a:sym typeface="Arial"/>
              </a:rPr>
              <a:t>会員企業の経営実態を把握し、地域ICT産業の課題や解決への方向性を打ち出せる</a:t>
            </a:r>
            <a:endParaRPr sz="1300">
              <a:solidFill>
                <a:schemeClr val="dk1"/>
              </a:solidFill>
            </a:endParaRPr>
          </a:p>
        </p:txBody>
      </p:sp>
      <p:sp>
        <p:nvSpPr>
          <p:cNvPr id="390" name="Google Shape;390;p25"/>
          <p:cNvSpPr/>
          <p:nvPr/>
        </p:nvSpPr>
        <p:spPr>
          <a:xfrm>
            <a:off x="5158550" y="628650"/>
            <a:ext cx="3642600" cy="1155000"/>
          </a:xfrm>
          <a:prstGeom prst="rect">
            <a:avLst/>
          </a:prstGeom>
          <a:solidFill>
            <a:srgbClr val="E2FF91"/>
          </a:solidFill>
          <a:ln>
            <a:noFill/>
          </a:ln>
        </p:spPr>
        <p:txBody>
          <a:bodyPr spcFirstLastPara="1" wrap="square" lIns="36000" tIns="72000" rIns="36000" bIns="36000" anchor="ctr" anchorCtr="0">
            <a:noAutofit/>
          </a:bodyPr>
          <a:lstStyle/>
          <a:p>
            <a:pPr marL="0" marR="0" lvl="0" indent="0" algn="ctr" rtl="0">
              <a:spcBef>
                <a:spcPts val="0"/>
              </a:spcBef>
              <a:spcAft>
                <a:spcPts val="0"/>
              </a:spcAft>
              <a:buClr>
                <a:schemeClr val="dk1"/>
              </a:buClr>
              <a:buSzPts val="1400"/>
              <a:buFont typeface="Noto Sans Symbols"/>
              <a:buNone/>
            </a:pPr>
            <a:r>
              <a:rPr lang="ja-JP">
                <a:solidFill>
                  <a:srgbClr val="333333"/>
                </a:solidFill>
              </a:rPr>
              <a:t>～</a:t>
            </a:r>
            <a:r>
              <a:rPr lang="ja-JP" sz="1400" b="0" i="0" u="none" strike="noStrike" cap="none">
                <a:solidFill>
                  <a:srgbClr val="333333"/>
                </a:solidFill>
                <a:latin typeface="Arial"/>
                <a:ea typeface="Arial"/>
                <a:cs typeface="Arial"/>
                <a:sym typeface="Arial"/>
              </a:rPr>
              <a:t>企業を成長させるための経営革新の促進</a:t>
            </a:r>
            <a:r>
              <a:rPr lang="ja-JP">
                <a:solidFill>
                  <a:srgbClr val="333333"/>
                </a:solidFill>
              </a:rPr>
              <a:t>～</a:t>
            </a:r>
            <a:endParaRPr/>
          </a:p>
          <a:p>
            <a:pPr marL="0" marR="0" lvl="0" indent="0" algn="ctr" rtl="0">
              <a:spcBef>
                <a:spcPts val="600"/>
              </a:spcBef>
              <a:spcAft>
                <a:spcPts val="0"/>
              </a:spcAft>
              <a:buClr>
                <a:schemeClr val="dk1"/>
              </a:buClr>
              <a:buSzPts val="1600"/>
              <a:buFont typeface="Noto Sans Symbols"/>
              <a:buNone/>
            </a:pPr>
            <a:r>
              <a:rPr lang="ja-JP" sz="1600" b="0" i="0" u="none" strike="noStrike" cap="none">
                <a:solidFill>
                  <a:srgbClr val="FF0000"/>
                </a:solidFill>
                <a:latin typeface="Arial"/>
                <a:ea typeface="Arial"/>
                <a:cs typeface="Arial"/>
                <a:sym typeface="Arial"/>
              </a:rPr>
              <a:t>『MISAに入って経営強化！』</a:t>
            </a:r>
            <a:endParaRPr>
              <a:solidFill>
                <a:srgbClr val="FF0000"/>
              </a:solidFill>
            </a:endParaRPr>
          </a:p>
        </p:txBody>
      </p:sp>
      <p:sp>
        <p:nvSpPr>
          <p:cNvPr id="391" name="Google Shape;391;p25"/>
          <p:cNvSpPr/>
          <p:nvPr/>
        </p:nvSpPr>
        <p:spPr>
          <a:xfrm>
            <a:off x="698500" y="628650"/>
            <a:ext cx="4527900" cy="1157100"/>
          </a:xfrm>
          <a:prstGeom prst="rect">
            <a:avLst/>
          </a:prstGeom>
          <a:solidFill>
            <a:srgbClr val="E2FF91"/>
          </a:solidFill>
          <a:ln>
            <a:noFill/>
          </a:ln>
        </p:spPr>
        <p:txBody>
          <a:bodyPr spcFirstLastPara="1" wrap="square" lIns="36000" tIns="72000" rIns="36000" bIns="36000" anchor="ctr" anchorCtr="0">
            <a:noAutofit/>
          </a:bodyPr>
          <a:lstStyle/>
          <a:p>
            <a:pPr marL="180000" marR="0" lvl="0" indent="-178900" algn="l" rtl="0">
              <a:lnSpc>
                <a:spcPct val="121428"/>
              </a:lnSpc>
              <a:spcBef>
                <a:spcPts val="0"/>
              </a:spcBef>
              <a:spcAft>
                <a:spcPts val="0"/>
              </a:spcAft>
              <a:buClr>
                <a:schemeClr val="dk1"/>
              </a:buClr>
              <a:buSzPts val="1400"/>
              <a:buFont typeface="Noto Sans Symbols"/>
              <a:buChar char="⮚"/>
            </a:pPr>
            <a:r>
              <a:rPr lang="ja-JP">
                <a:solidFill>
                  <a:schemeClr val="dk1"/>
                </a:solidFill>
              </a:rPr>
              <a:t>経営課題の把握と</a:t>
            </a:r>
            <a:r>
              <a:rPr lang="ja-JP" sz="1400" b="0" i="0" u="none" strike="noStrike" cap="none">
                <a:solidFill>
                  <a:schemeClr val="dk1"/>
                </a:solidFill>
                <a:latin typeface="Arial"/>
                <a:ea typeface="Arial"/>
                <a:cs typeface="Arial"/>
                <a:sym typeface="Arial"/>
              </a:rPr>
              <a:t>経営基盤の強化</a:t>
            </a:r>
            <a:endParaRPr>
              <a:solidFill>
                <a:schemeClr val="dk1"/>
              </a:solidFill>
            </a:endParaRPr>
          </a:p>
          <a:p>
            <a:pPr marL="180000" marR="0" lvl="0" indent="-178900" algn="l" rtl="0">
              <a:lnSpc>
                <a:spcPct val="121428"/>
              </a:lnSpc>
              <a:spcBef>
                <a:spcPts val="300"/>
              </a:spcBef>
              <a:spcAft>
                <a:spcPts val="0"/>
              </a:spcAft>
              <a:buClr>
                <a:schemeClr val="dk1"/>
              </a:buClr>
              <a:buSzPts val="1400"/>
              <a:buFont typeface="Noto Sans Symbols"/>
              <a:buChar char="⮚"/>
            </a:pPr>
            <a:r>
              <a:rPr lang="ja-JP" sz="1400" b="0" i="0" u="none" strike="noStrike" cap="none">
                <a:solidFill>
                  <a:schemeClr val="dk1"/>
                </a:solidFill>
                <a:latin typeface="Arial"/>
                <a:ea typeface="Arial"/>
                <a:cs typeface="Arial"/>
                <a:sym typeface="Arial"/>
              </a:rPr>
              <a:t>法制度や社会環境・ ICT産業構造変化への対応</a:t>
            </a:r>
            <a:endParaRPr>
              <a:solidFill>
                <a:schemeClr val="dk1"/>
              </a:solidFill>
            </a:endParaRPr>
          </a:p>
          <a:p>
            <a:pPr marL="180000" marR="0" lvl="0" indent="-178900" algn="l" rtl="0">
              <a:lnSpc>
                <a:spcPct val="121428"/>
              </a:lnSpc>
              <a:spcBef>
                <a:spcPts val="300"/>
              </a:spcBef>
              <a:spcAft>
                <a:spcPts val="0"/>
              </a:spcAft>
              <a:buClr>
                <a:schemeClr val="dk1"/>
              </a:buClr>
              <a:buSzPts val="1400"/>
              <a:buFont typeface="Noto Sans Symbols"/>
              <a:buChar char="⮚"/>
            </a:pPr>
            <a:r>
              <a:rPr lang="ja-JP" sz="1400" b="0" i="0" u="none" strike="noStrike" cap="none">
                <a:solidFill>
                  <a:schemeClr val="dk1"/>
                </a:solidFill>
                <a:latin typeface="Arial"/>
                <a:ea typeface="Arial"/>
                <a:cs typeface="Arial"/>
                <a:sym typeface="Arial"/>
              </a:rPr>
              <a:t>会員企業の情報交換・交流促進</a:t>
            </a:r>
            <a:endParaRPr sz="1400" b="0" i="0" u="none" strike="noStrike" cap="none">
              <a:solidFill>
                <a:schemeClr val="dk1"/>
              </a:solidFill>
              <a:latin typeface="Arial"/>
              <a:ea typeface="Arial"/>
              <a:cs typeface="Arial"/>
              <a:sym typeface="Arial"/>
            </a:endParaRPr>
          </a:p>
          <a:p>
            <a:pPr marL="180000" marR="0" lvl="0" indent="-178900" algn="l" rtl="0">
              <a:lnSpc>
                <a:spcPct val="121428"/>
              </a:lnSpc>
              <a:spcBef>
                <a:spcPts val="300"/>
              </a:spcBef>
              <a:spcAft>
                <a:spcPts val="0"/>
              </a:spcAft>
              <a:buClr>
                <a:schemeClr val="dk1"/>
              </a:buClr>
              <a:buSzPts val="1400"/>
              <a:buFont typeface="Noto Sans Symbols"/>
              <a:buChar char="⮚"/>
            </a:pPr>
            <a:r>
              <a:rPr lang="ja-JP" sz="1400" b="0" i="0" u="none" strike="noStrike" cap="none">
                <a:solidFill>
                  <a:schemeClr val="dk1"/>
                </a:solidFill>
                <a:latin typeface="Arial"/>
                <a:ea typeface="Arial"/>
                <a:cs typeface="Arial"/>
                <a:sym typeface="Arial"/>
              </a:rPr>
              <a:t>事業運営会議・総会・賀詞交換会等、円滑な協会運営</a:t>
            </a:r>
            <a:endParaRPr sz="1400" b="0" i="0" u="none" strike="noStrike" cap="none">
              <a:solidFill>
                <a:schemeClr val="dk1"/>
              </a:solidFill>
              <a:latin typeface="Arial"/>
              <a:ea typeface="Arial"/>
              <a:cs typeface="Arial"/>
              <a:sym typeface="Arial"/>
            </a:endParaRPr>
          </a:p>
        </p:txBody>
      </p:sp>
      <p:graphicFrame>
        <p:nvGraphicFramePr>
          <p:cNvPr id="392" name="Google Shape;392;p25"/>
          <p:cNvGraphicFramePr/>
          <p:nvPr/>
        </p:nvGraphicFramePr>
        <p:xfrm>
          <a:off x="389213" y="3796122"/>
          <a:ext cx="3000000" cy="3000000"/>
        </p:xfrm>
        <a:graphic>
          <a:graphicData uri="http://schemas.openxmlformats.org/drawingml/2006/table">
            <a:tbl>
              <a:tblPr>
                <a:noFill/>
                <a:tableStyleId>{61082405-8933-49F0-BBBB-71277FA4A50F}</a:tableStyleId>
              </a:tblPr>
              <a:tblGrid>
                <a:gridCol w="6401200">
                  <a:extLst>
                    <a:ext uri="{9D8B030D-6E8A-4147-A177-3AD203B41FA5}">
                      <a16:colId xmlns:a16="http://schemas.microsoft.com/office/drawing/2014/main" val="20000"/>
                    </a:ext>
                  </a:extLst>
                </a:gridCol>
                <a:gridCol w="2004625">
                  <a:extLst>
                    <a:ext uri="{9D8B030D-6E8A-4147-A177-3AD203B41FA5}">
                      <a16:colId xmlns:a16="http://schemas.microsoft.com/office/drawing/2014/main" val="20001"/>
                    </a:ext>
                  </a:extLst>
                </a:gridCol>
              </a:tblGrid>
              <a:tr h="382800">
                <a:tc gridSpan="2">
                  <a:txBody>
                    <a:bodyPr/>
                    <a:lstStyle/>
                    <a:p>
                      <a:pPr marL="0" marR="0" lvl="0" indent="0" algn="ctr" rtl="0">
                        <a:lnSpc>
                          <a:spcPct val="100000"/>
                        </a:lnSpc>
                        <a:spcBef>
                          <a:spcPts val="0"/>
                        </a:spcBef>
                        <a:spcAft>
                          <a:spcPts val="0"/>
                        </a:spcAft>
                        <a:buClr>
                          <a:schemeClr val="dk1"/>
                        </a:buClr>
                        <a:buSzPts val="1400"/>
                        <a:buFont typeface="Noto Sans Symbols"/>
                        <a:buNone/>
                      </a:pPr>
                      <a:r>
                        <a:rPr lang="ja-JP" sz="1400" b="0" i="0" u="none" strike="noStrike" cap="none">
                          <a:solidFill>
                            <a:schemeClr val="lt1"/>
                          </a:solidFill>
                          <a:latin typeface="Arial"/>
                          <a:ea typeface="Arial"/>
                          <a:cs typeface="Arial"/>
                          <a:sym typeface="Arial"/>
                        </a:rPr>
                        <a:t>目指す姿実現のための施策</a:t>
                      </a:r>
                      <a:r>
                        <a:rPr lang="ja-JP">
                          <a:solidFill>
                            <a:schemeClr val="lt1"/>
                          </a:solidFill>
                        </a:rPr>
                        <a:t>とKPI</a:t>
                      </a:r>
                      <a:endParaRPr/>
                    </a:p>
                  </a:txBody>
                  <a:tcPr marL="54000" marR="54000" marT="36000" marB="36000" anchor="ctr">
                    <a:lnL w="19050" cap="flat" cmpd="sng">
                      <a:solidFill>
                        <a:srgbClr val="5F5F5F"/>
                      </a:solidFill>
                      <a:prstDash val="solid"/>
                      <a:round/>
                      <a:headEnd type="none" w="sm" len="sm"/>
                      <a:tailEnd type="none" w="sm" len="sm"/>
                    </a:lnL>
                    <a:lnR w="19050" cap="flat" cmpd="sng">
                      <a:solidFill>
                        <a:srgbClr val="5F5F5F"/>
                      </a:solidFill>
                      <a:prstDash val="solid"/>
                      <a:round/>
                      <a:headEnd type="none" w="sm" len="sm"/>
                      <a:tailEnd type="none" w="sm" len="sm"/>
                    </a:lnR>
                    <a:lnT w="19050" cap="flat" cmpd="sng">
                      <a:solidFill>
                        <a:srgbClr val="5F5F5F"/>
                      </a:solidFill>
                      <a:prstDash val="solid"/>
                      <a:round/>
                      <a:headEnd type="none" w="sm" len="sm"/>
                      <a:tailEnd type="none" w="sm" len="sm"/>
                    </a:lnT>
                    <a:lnB w="19050" cap="flat" cmpd="sng">
                      <a:solidFill>
                        <a:srgbClr val="5F5F5F"/>
                      </a:solidFill>
                      <a:prstDash val="solid"/>
                      <a:round/>
                      <a:headEnd type="none" w="sm" len="sm"/>
                      <a:tailEnd type="none" w="sm" len="sm"/>
                    </a:lnB>
                    <a:solidFill>
                      <a:srgbClr val="5F5F5F"/>
                    </a:solidFill>
                  </a:tcPr>
                </a:tc>
                <a:tc hMerge="1">
                  <a:txBody>
                    <a:bodyPr/>
                    <a:lstStyle/>
                    <a:p>
                      <a:endParaRPr lang="ja-JP"/>
                    </a:p>
                  </a:txBody>
                  <a:tcPr/>
                </a:tc>
                <a:extLst>
                  <a:ext uri="{0D108BD9-81ED-4DB2-BD59-A6C34878D82A}">
                    <a16:rowId xmlns:a16="http://schemas.microsoft.com/office/drawing/2014/main" val="10000"/>
                  </a:ext>
                </a:extLst>
              </a:tr>
              <a:tr h="306475">
                <a:tc>
                  <a:txBody>
                    <a:bodyPr/>
                    <a:lstStyle/>
                    <a:p>
                      <a:pPr marL="0" marR="0" lvl="0" indent="0" algn="l" rtl="0">
                        <a:lnSpc>
                          <a:spcPct val="100000"/>
                        </a:lnSpc>
                        <a:spcBef>
                          <a:spcPts val="0"/>
                        </a:spcBef>
                        <a:spcAft>
                          <a:spcPts val="0"/>
                        </a:spcAft>
                        <a:buClr>
                          <a:srgbClr val="333333"/>
                        </a:buClr>
                        <a:buSzPts val="1300"/>
                        <a:buFont typeface="Arial"/>
                        <a:buNone/>
                      </a:pPr>
                      <a:r>
                        <a:rPr lang="ja-JP" sz="1300" b="0" i="0" u="none" strike="noStrike" cap="none">
                          <a:solidFill>
                            <a:srgbClr val="333333"/>
                          </a:solidFill>
                          <a:latin typeface="Arial"/>
                          <a:ea typeface="Arial"/>
                          <a:cs typeface="Arial"/>
                          <a:sym typeface="Arial"/>
                        </a:rPr>
                        <a:t>① 経営者層の研鑽の場（経営</a:t>
                      </a:r>
                      <a:r>
                        <a:rPr lang="ja-JP" sz="1300">
                          <a:solidFill>
                            <a:srgbClr val="333333"/>
                          </a:solidFill>
                        </a:rPr>
                        <a:t>・法制度・業界環境</a:t>
                      </a:r>
                      <a:r>
                        <a:rPr lang="ja-JP" sz="1300" b="0" i="0" u="none" strike="noStrike" cap="none">
                          <a:solidFill>
                            <a:srgbClr val="333333"/>
                          </a:solidFill>
                          <a:latin typeface="Arial"/>
                          <a:ea typeface="Arial"/>
                          <a:cs typeface="Arial"/>
                          <a:sym typeface="Arial"/>
                        </a:rPr>
                        <a:t>について学べる場）を提供</a:t>
                      </a:r>
                      <a:endParaRPr/>
                    </a:p>
                  </a:txBody>
                  <a:tcPr marL="54000" marR="54000" marT="36000" marB="36000" anchor="ctr">
                    <a:lnL w="19050" cap="flat" cmpd="sng">
                      <a:solidFill>
                        <a:srgbClr val="5F5F5F"/>
                      </a:solidFill>
                      <a:prstDash val="solid"/>
                      <a:round/>
                      <a:headEnd type="none" w="sm" len="sm"/>
                      <a:tailEnd type="none" w="sm" len="sm"/>
                    </a:lnL>
                    <a:lnR w="12700" cap="flat" cmpd="sng">
                      <a:solidFill>
                        <a:srgbClr val="5F5F5F"/>
                      </a:solidFill>
                      <a:prstDash val="solid"/>
                      <a:round/>
                      <a:headEnd type="none" w="sm" len="sm"/>
                      <a:tailEnd type="none" w="sm" len="sm"/>
                    </a:lnR>
                    <a:lnT w="19050" cap="flat" cmpd="sng">
                      <a:solidFill>
                        <a:srgbClr val="5F5F5F"/>
                      </a:solidFill>
                      <a:prstDash val="solid"/>
                      <a:round/>
                      <a:headEnd type="none" w="sm" len="sm"/>
                      <a:tailEnd type="none" w="sm" len="sm"/>
                    </a:lnT>
                    <a:lnB w="12700" cap="flat" cmpd="sng">
                      <a:solidFill>
                        <a:srgbClr val="5F5F5F"/>
                      </a:solidFill>
                      <a:prstDash val="solid"/>
                      <a:round/>
                      <a:headEnd type="none" w="sm" len="sm"/>
                      <a:tailEnd type="none" w="sm" len="sm"/>
                    </a:lnB>
                  </a:tcPr>
                </a:tc>
                <a:tc>
                  <a:txBody>
                    <a:bodyPr/>
                    <a:lstStyle/>
                    <a:p>
                      <a:pPr marL="0" lvl="0" indent="0" algn="l" rtl="0">
                        <a:spcBef>
                          <a:spcPts val="0"/>
                        </a:spcBef>
                        <a:spcAft>
                          <a:spcPts val="0"/>
                        </a:spcAft>
                        <a:buClr>
                          <a:srgbClr val="333333"/>
                        </a:buClr>
                        <a:buSzPts val="1300"/>
                        <a:buFont typeface="Arial"/>
                        <a:buNone/>
                      </a:pPr>
                      <a:r>
                        <a:rPr lang="ja-JP" sz="1300">
                          <a:solidFill>
                            <a:srgbClr val="FF3300"/>
                          </a:solidFill>
                        </a:rPr>
                        <a:t>平均参加者数40名以上</a:t>
                      </a:r>
                      <a:endParaRPr/>
                    </a:p>
                  </a:txBody>
                  <a:tcPr marL="54000" marR="54000" marT="36000" marB="36000" anchor="ctr">
                    <a:lnL w="12700" cap="flat" cmpd="sng">
                      <a:solidFill>
                        <a:srgbClr val="5F5F5F"/>
                      </a:solidFill>
                      <a:prstDash val="solid"/>
                      <a:round/>
                      <a:headEnd type="none" w="sm" len="sm"/>
                      <a:tailEnd type="none" w="sm" len="sm"/>
                    </a:lnL>
                    <a:lnR w="19050" cap="flat" cmpd="sng">
                      <a:solidFill>
                        <a:srgbClr val="5F5F5F"/>
                      </a:solidFill>
                      <a:prstDash val="solid"/>
                      <a:round/>
                      <a:headEnd type="none" w="sm" len="sm"/>
                      <a:tailEnd type="none" w="sm" len="sm"/>
                    </a:lnR>
                    <a:lnT w="19050" cap="flat" cmpd="sng">
                      <a:solidFill>
                        <a:srgbClr val="5F5F5F"/>
                      </a:solidFill>
                      <a:prstDash val="solid"/>
                      <a:round/>
                      <a:headEnd type="none" w="sm" len="sm"/>
                      <a:tailEnd type="none" w="sm" len="sm"/>
                    </a:lnT>
                    <a:lnB w="12700" cap="flat" cmpd="sng">
                      <a:solidFill>
                        <a:srgbClr val="5F5F5F"/>
                      </a:solidFill>
                      <a:prstDash val="solid"/>
                      <a:round/>
                      <a:headEnd type="none" w="sm" len="sm"/>
                      <a:tailEnd type="none" w="sm" len="sm"/>
                    </a:lnB>
                  </a:tcPr>
                </a:tc>
                <a:extLst>
                  <a:ext uri="{0D108BD9-81ED-4DB2-BD59-A6C34878D82A}">
                    <a16:rowId xmlns:a16="http://schemas.microsoft.com/office/drawing/2014/main" val="10001"/>
                  </a:ext>
                </a:extLst>
              </a:tr>
              <a:tr h="345475">
                <a:tc>
                  <a:txBody>
                    <a:bodyPr/>
                    <a:lstStyle/>
                    <a:p>
                      <a:pPr marL="0" marR="0" lvl="0" indent="0" algn="l" rtl="0">
                        <a:lnSpc>
                          <a:spcPct val="100000"/>
                        </a:lnSpc>
                        <a:spcBef>
                          <a:spcPts val="0"/>
                        </a:spcBef>
                        <a:spcAft>
                          <a:spcPts val="0"/>
                        </a:spcAft>
                        <a:buClr>
                          <a:srgbClr val="333333"/>
                        </a:buClr>
                        <a:buSzPts val="1300"/>
                        <a:buFont typeface="Arial"/>
                        <a:buNone/>
                      </a:pPr>
                      <a:r>
                        <a:rPr lang="ja-JP" sz="1300" b="0" i="0" u="none" strike="noStrike" cap="none">
                          <a:solidFill>
                            <a:schemeClr val="dk1"/>
                          </a:solidFill>
                          <a:latin typeface="Arial"/>
                          <a:ea typeface="Arial"/>
                          <a:cs typeface="Arial"/>
                          <a:sym typeface="Arial"/>
                        </a:rPr>
                        <a:t>② 会員企業の経営実態調査・分析</a:t>
                      </a:r>
                      <a:r>
                        <a:rPr lang="ja-JP" sz="1300">
                          <a:solidFill>
                            <a:schemeClr val="dk1"/>
                          </a:solidFill>
                        </a:rPr>
                        <a:t>・</a:t>
                      </a:r>
                      <a:r>
                        <a:rPr lang="ja-JP" sz="1300" b="0" i="0" u="none" strike="noStrike" cap="none">
                          <a:solidFill>
                            <a:schemeClr val="dk1"/>
                          </a:solidFill>
                          <a:latin typeface="Arial"/>
                          <a:ea typeface="Arial"/>
                          <a:cs typeface="Arial"/>
                          <a:sym typeface="Arial"/>
                        </a:rPr>
                        <a:t>分析結果に基づく提案</a:t>
                      </a:r>
                      <a:r>
                        <a:rPr lang="ja-JP" sz="1300">
                          <a:solidFill>
                            <a:schemeClr val="dk1"/>
                          </a:solidFill>
                        </a:rPr>
                        <a:t>と宮城県におけるICT産業実態調査</a:t>
                      </a:r>
                      <a:endParaRPr>
                        <a:solidFill>
                          <a:schemeClr val="dk1"/>
                        </a:solidFill>
                      </a:endParaRPr>
                    </a:p>
                  </a:txBody>
                  <a:tcPr marL="54000" marR="54000" marT="36000" marB="36000" anchor="ctr">
                    <a:lnL w="19050" cap="flat" cmpd="sng">
                      <a:solidFill>
                        <a:srgbClr val="5F5F5F"/>
                      </a:solidFill>
                      <a:prstDash val="solid"/>
                      <a:round/>
                      <a:headEnd type="none" w="sm" len="sm"/>
                      <a:tailEnd type="none" w="sm" len="sm"/>
                    </a:lnL>
                    <a:lnR w="12700" cap="flat" cmpd="sng">
                      <a:solidFill>
                        <a:srgbClr val="5F5F5F"/>
                      </a:solidFill>
                      <a:prstDash val="solid"/>
                      <a:round/>
                      <a:headEnd type="none" w="sm" len="sm"/>
                      <a:tailEnd type="none" w="sm" len="sm"/>
                    </a:lnR>
                    <a:lnT w="12700" cap="flat" cmpd="sng">
                      <a:solidFill>
                        <a:srgbClr val="5F5F5F"/>
                      </a:solidFill>
                      <a:prstDash val="solid"/>
                      <a:round/>
                      <a:headEnd type="none" w="sm" len="sm"/>
                      <a:tailEnd type="none" w="sm" len="sm"/>
                    </a:lnT>
                    <a:lnB w="12700" cap="flat" cmpd="sng">
                      <a:solidFill>
                        <a:srgbClr val="5F5F5F"/>
                      </a:solidFill>
                      <a:prstDash val="solid"/>
                      <a:round/>
                      <a:headEnd type="none" w="sm" len="sm"/>
                      <a:tailEnd type="none" w="sm" len="sm"/>
                    </a:lnB>
                  </a:tcPr>
                </a:tc>
                <a:tc>
                  <a:txBody>
                    <a:bodyPr/>
                    <a:lstStyle/>
                    <a:p>
                      <a:pPr marL="0" lvl="0" indent="0" algn="l" rtl="0">
                        <a:spcBef>
                          <a:spcPts val="0"/>
                        </a:spcBef>
                        <a:spcAft>
                          <a:spcPts val="0"/>
                        </a:spcAft>
                        <a:buClr>
                          <a:srgbClr val="333333"/>
                        </a:buClr>
                        <a:buSzPts val="1300"/>
                        <a:buFont typeface="Arial"/>
                        <a:buNone/>
                      </a:pPr>
                      <a:r>
                        <a:rPr lang="ja-JP" sz="1300">
                          <a:solidFill>
                            <a:srgbClr val="FF3300"/>
                          </a:solidFill>
                        </a:rPr>
                        <a:t>アンケート平均回答率60%以上</a:t>
                      </a:r>
                      <a:endParaRPr>
                        <a:solidFill>
                          <a:srgbClr val="FF3300"/>
                        </a:solidFill>
                      </a:endParaRPr>
                    </a:p>
                  </a:txBody>
                  <a:tcPr marL="54000" marR="54000" marT="36000" marB="36000" anchor="ctr">
                    <a:lnL w="12700" cap="flat" cmpd="sng">
                      <a:solidFill>
                        <a:srgbClr val="5F5F5F"/>
                      </a:solidFill>
                      <a:prstDash val="solid"/>
                      <a:round/>
                      <a:headEnd type="none" w="sm" len="sm"/>
                      <a:tailEnd type="none" w="sm" len="sm"/>
                    </a:lnL>
                    <a:lnR w="19050" cap="flat" cmpd="sng">
                      <a:solidFill>
                        <a:srgbClr val="5F5F5F"/>
                      </a:solidFill>
                      <a:prstDash val="solid"/>
                      <a:round/>
                      <a:headEnd type="none" w="sm" len="sm"/>
                      <a:tailEnd type="none" w="sm" len="sm"/>
                    </a:lnR>
                    <a:lnT w="12700" cap="flat" cmpd="sng">
                      <a:solidFill>
                        <a:srgbClr val="5F5F5F"/>
                      </a:solidFill>
                      <a:prstDash val="solid"/>
                      <a:round/>
                      <a:headEnd type="none" w="sm" len="sm"/>
                      <a:tailEnd type="none" w="sm" len="sm"/>
                    </a:lnT>
                    <a:lnB w="12700" cap="flat" cmpd="sng">
                      <a:solidFill>
                        <a:srgbClr val="5F5F5F"/>
                      </a:solidFill>
                      <a:prstDash val="solid"/>
                      <a:round/>
                      <a:headEnd type="none" w="sm" len="sm"/>
                      <a:tailEnd type="none" w="sm" len="sm"/>
                    </a:lnB>
                  </a:tcPr>
                </a:tc>
                <a:extLst>
                  <a:ext uri="{0D108BD9-81ED-4DB2-BD59-A6C34878D82A}">
                    <a16:rowId xmlns:a16="http://schemas.microsoft.com/office/drawing/2014/main" val="10002"/>
                  </a:ext>
                </a:extLst>
              </a:tr>
              <a:tr h="327600">
                <a:tc>
                  <a:txBody>
                    <a:bodyPr/>
                    <a:lstStyle/>
                    <a:p>
                      <a:pPr marL="0" marR="0" lvl="0" indent="0" algn="l" rtl="0">
                        <a:lnSpc>
                          <a:spcPct val="100000"/>
                        </a:lnSpc>
                        <a:spcBef>
                          <a:spcPts val="0"/>
                        </a:spcBef>
                        <a:spcAft>
                          <a:spcPts val="0"/>
                        </a:spcAft>
                        <a:buClr>
                          <a:srgbClr val="333333"/>
                        </a:buClr>
                        <a:buSzPts val="1300"/>
                        <a:buFont typeface="Arial"/>
                        <a:buNone/>
                      </a:pPr>
                      <a:r>
                        <a:rPr lang="ja-JP" sz="1300" b="0" i="0" u="none" strike="noStrike" cap="none">
                          <a:solidFill>
                            <a:schemeClr val="dk1"/>
                          </a:solidFill>
                          <a:latin typeface="Arial"/>
                          <a:ea typeface="Arial"/>
                          <a:cs typeface="Arial"/>
                          <a:sym typeface="Arial"/>
                        </a:rPr>
                        <a:t>③ 事業構造や事業環境の変化への対応による経営強化・効率化への取組推進・企業体質強化</a:t>
                      </a:r>
                      <a:endParaRPr sz="1300" b="0" i="0" u="none" strike="noStrike" cap="none">
                        <a:solidFill>
                          <a:schemeClr val="dk1"/>
                        </a:solidFill>
                        <a:latin typeface="Arial"/>
                        <a:ea typeface="Arial"/>
                        <a:cs typeface="Arial"/>
                        <a:sym typeface="Arial"/>
                      </a:endParaRPr>
                    </a:p>
                  </a:txBody>
                  <a:tcPr marL="54000" marR="54000" marT="36000" marB="36000" anchor="ctr">
                    <a:lnL w="19050" cap="flat" cmpd="sng">
                      <a:solidFill>
                        <a:srgbClr val="5F5F5F"/>
                      </a:solidFill>
                      <a:prstDash val="solid"/>
                      <a:round/>
                      <a:headEnd type="none" w="sm" len="sm"/>
                      <a:tailEnd type="none" w="sm" len="sm"/>
                    </a:lnL>
                    <a:lnR w="12700" cap="flat" cmpd="sng">
                      <a:solidFill>
                        <a:srgbClr val="5F5F5F"/>
                      </a:solidFill>
                      <a:prstDash val="solid"/>
                      <a:round/>
                      <a:headEnd type="none" w="sm" len="sm"/>
                      <a:tailEnd type="none" w="sm" len="sm"/>
                    </a:lnR>
                    <a:lnT w="12700" cap="flat" cmpd="sng">
                      <a:solidFill>
                        <a:srgbClr val="5F5F5F"/>
                      </a:solidFill>
                      <a:prstDash val="solid"/>
                      <a:round/>
                      <a:headEnd type="none" w="sm" len="sm"/>
                      <a:tailEnd type="none" w="sm" len="sm"/>
                    </a:lnT>
                    <a:lnB w="12700" cap="flat" cmpd="sng">
                      <a:solidFill>
                        <a:srgbClr val="5F5F5F"/>
                      </a:solidFill>
                      <a:prstDash val="solid"/>
                      <a:round/>
                      <a:headEnd type="none" w="sm" len="sm"/>
                      <a:tailEnd type="none" w="sm" len="sm"/>
                    </a:lnB>
                  </a:tcPr>
                </a:tc>
                <a:tc>
                  <a:txBody>
                    <a:bodyPr/>
                    <a:lstStyle/>
                    <a:p>
                      <a:pPr marL="0" lvl="0" indent="0" algn="l" rtl="0">
                        <a:spcBef>
                          <a:spcPts val="0"/>
                        </a:spcBef>
                        <a:spcAft>
                          <a:spcPts val="0"/>
                        </a:spcAft>
                        <a:buClr>
                          <a:srgbClr val="333333"/>
                        </a:buClr>
                        <a:buSzPts val="1300"/>
                        <a:buFont typeface="Arial"/>
                        <a:buNone/>
                      </a:pPr>
                      <a:r>
                        <a:rPr lang="ja-JP" sz="1300">
                          <a:solidFill>
                            <a:srgbClr val="FF3300"/>
                          </a:solidFill>
                        </a:rPr>
                        <a:t>平均参加者数10名以上</a:t>
                      </a:r>
                      <a:endParaRPr sz="1300">
                        <a:solidFill>
                          <a:srgbClr val="FF3300"/>
                        </a:solidFill>
                      </a:endParaRPr>
                    </a:p>
                  </a:txBody>
                  <a:tcPr marL="54000" marR="54000" marT="36000" marB="36000" anchor="ctr">
                    <a:lnL w="12700" cap="flat" cmpd="sng">
                      <a:solidFill>
                        <a:srgbClr val="5F5F5F"/>
                      </a:solidFill>
                      <a:prstDash val="solid"/>
                      <a:round/>
                      <a:headEnd type="none" w="sm" len="sm"/>
                      <a:tailEnd type="none" w="sm" len="sm"/>
                    </a:lnL>
                    <a:lnR w="19050" cap="flat" cmpd="sng">
                      <a:solidFill>
                        <a:srgbClr val="5F5F5F"/>
                      </a:solidFill>
                      <a:prstDash val="solid"/>
                      <a:round/>
                      <a:headEnd type="none" w="sm" len="sm"/>
                      <a:tailEnd type="none" w="sm" len="sm"/>
                    </a:lnR>
                    <a:lnT w="12700" cap="flat" cmpd="sng">
                      <a:solidFill>
                        <a:srgbClr val="5F5F5F"/>
                      </a:solidFill>
                      <a:prstDash val="solid"/>
                      <a:round/>
                      <a:headEnd type="none" w="sm" len="sm"/>
                      <a:tailEnd type="none" w="sm" len="sm"/>
                    </a:lnT>
                    <a:lnB w="12700" cap="flat" cmpd="sng">
                      <a:solidFill>
                        <a:srgbClr val="5F5F5F"/>
                      </a:solidFill>
                      <a:prstDash val="solid"/>
                      <a:round/>
                      <a:headEnd type="none" w="sm" len="sm"/>
                      <a:tailEnd type="none" w="sm" len="sm"/>
                    </a:lnB>
                  </a:tcPr>
                </a:tc>
                <a:extLst>
                  <a:ext uri="{0D108BD9-81ED-4DB2-BD59-A6C34878D82A}">
                    <a16:rowId xmlns:a16="http://schemas.microsoft.com/office/drawing/2014/main" val="10003"/>
                  </a:ext>
                </a:extLst>
              </a:tr>
              <a:tr h="304900">
                <a:tc>
                  <a:txBody>
                    <a:bodyPr/>
                    <a:lstStyle/>
                    <a:p>
                      <a:pPr marL="0" marR="0" lvl="0" indent="0" algn="l" rtl="0">
                        <a:lnSpc>
                          <a:spcPct val="100000"/>
                        </a:lnSpc>
                        <a:spcBef>
                          <a:spcPts val="0"/>
                        </a:spcBef>
                        <a:spcAft>
                          <a:spcPts val="0"/>
                        </a:spcAft>
                        <a:buClr>
                          <a:srgbClr val="333333"/>
                        </a:buClr>
                        <a:buSzPts val="1300"/>
                        <a:buFont typeface="Arial"/>
                        <a:buNone/>
                      </a:pPr>
                      <a:r>
                        <a:rPr lang="ja-JP" sz="1300" b="0" i="0" u="none" strike="noStrike" cap="none">
                          <a:solidFill>
                            <a:schemeClr val="dk1"/>
                          </a:solidFill>
                          <a:latin typeface="Arial"/>
                          <a:ea typeface="Arial"/>
                          <a:cs typeface="Arial"/>
                          <a:sym typeface="Arial"/>
                        </a:rPr>
                        <a:t>④ </a:t>
                      </a:r>
                      <a:r>
                        <a:rPr lang="ja-JP" sz="1200">
                          <a:solidFill>
                            <a:schemeClr val="dk1"/>
                          </a:solidFill>
                        </a:rPr>
                        <a:t>会員企業</a:t>
                      </a:r>
                      <a:r>
                        <a:rPr lang="ja-JP" sz="1300" b="0" i="0" u="none" strike="noStrike" cap="none">
                          <a:solidFill>
                            <a:schemeClr val="dk1"/>
                          </a:solidFill>
                          <a:latin typeface="Arial"/>
                          <a:ea typeface="Arial"/>
                          <a:cs typeface="Arial"/>
                          <a:sym typeface="Arial"/>
                        </a:rPr>
                        <a:t>の情報交換・交流（交流サロン／ミサリー／親睦ゴルフ大会）</a:t>
                      </a:r>
                      <a:endParaRPr sz="1300" b="0" i="0" u="none" strike="noStrike" cap="none">
                        <a:solidFill>
                          <a:schemeClr val="dk1"/>
                        </a:solidFill>
                        <a:latin typeface="Arial"/>
                        <a:ea typeface="Arial"/>
                        <a:cs typeface="Arial"/>
                        <a:sym typeface="Arial"/>
                      </a:endParaRPr>
                    </a:p>
                  </a:txBody>
                  <a:tcPr marL="54000" marR="54000" marT="36000" marB="36000" anchor="ctr">
                    <a:lnL w="19050" cap="flat" cmpd="sng">
                      <a:solidFill>
                        <a:srgbClr val="5F5F5F"/>
                      </a:solidFill>
                      <a:prstDash val="solid"/>
                      <a:round/>
                      <a:headEnd type="none" w="sm" len="sm"/>
                      <a:tailEnd type="none" w="sm" len="sm"/>
                    </a:lnL>
                    <a:lnR w="12700" cap="flat" cmpd="sng">
                      <a:solidFill>
                        <a:srgbClr val="5F5F5F"/>
                      </a:solidFill>
                      <a:prstDash val="solid"/>
                      <a:round/>
                      <a:headEnd type="none" w="sm" len="sm"/>
                      <a:tailEnd type="none" w="sm" len="sm"/>
                    </a:lnR>
                    <a:lnT w="12700" cap="flat" cmpd="sng">
                      <a:solidFill>
                        <a:srgbClr val="5F5F5F"/>
                      </a:solidFill>
                      <a:prstDash val="solid"/>
                      <a:round/>
                      <a:headEnd type="none" w="sm" len="sm"/>
                      <a:tailEnd type="none" w="sm" len="sm"/>
                    </a:lnT>
                    <a:lnB w="12700" cap="flat" cmpd="sng">
                      <a:solidFill>
                        <a:srgbClr val="5F5F5F"/>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333333"/>
                        </a:buClr>
                        <a:buSzPts val="1300"/>
                        <a:buFont typeface="Arial"/>
                        <a:buNone/>
                      </a:pPr>
                      <a:r>
                        <a:rPr lang="ja-JP" sz="1300">
                          <a:solidFill>
                            <a:srgbClr val="FF3300"/>
                          </a:solidFill>
                        </a:rPr>
                        <a:t>延べ参加者数700名以上</a:t>
                      </a:r>
                      <a:endParaRPr>
                        <a:solidFill>
                          <a:srgbClr val="FF3300"/>
                        </a:solidFill>
                      </a:endParaRPr>
                    </a:p>
                  </a:txBody>
                  <a:tcPr marL="54000" marR="54000" marT="36000" marB="36000" anchor="ctr">
                    <a:lnL w="12700" cap="flat" cmpd="sng">
                      <a:solidFill>
                        <a:srgbClr val="5F5F5F"/>
                      </a:solidFill>
                      <a:prstDash val="solid"/>
                      <a:round/>
                      <a:headEnd type="none" w="sm" len="sm"/>
                      <a:tailEnd type="none" w="sm" len="sm"/>
                    </a:lnL>
                    <a:lnR w="19050" cap="flat" cmpd="sng">
                      <a:solidFill>
                        <a:srgbClr val="5F5F5F"/>
                      </a:solidFill>
                      <a:prstDash val="solid"/>
                      <a:round/>
                      <a:headEnd type="none" w="sm" len="sm"/>
                      <a:tailEnd type="none" w="sm" len="sm"/>
                    </a:lnR>
                    <a:lnT w="12700" cap="flat" cmpd="sng">
                      <a:solidFill>
                        <a:srgbClr val="5F5F5F"/>
                      </a:solidFill>
                      <a:prstDash val="solid"/>
                      <a:round/>
                      <a:headEnd type="none" w="sm" len="sm"/>
                      <a:tailEnd type="none" w="sm" len="sm"/>
                    </a:lnT>
                    <a:lnB w="12700" cap="flat" cmpd="sng">
                      <a:solidFill>
                        <a:srgbClr val="5F5F5F"/>
                      </a:solidFill>
                      <a:prstDash val="solid"/>
                      <a:round/>
                      <a:headEnd type="none" w="sm" len="sm"/>
                      <a:tailEnd type="none" w="sm" len="sm"/>
                    </a:lnB>
                  </a:tcPr>
                </a:tc>
                <a:extLst>
                  <a:ext uri="{0D108BD9-81ED-4DB2-BD59-A6C34878D82A}">
                    <a16:rowId xmlns:a16="http://schemas.microsoft.com/office/drawing/2014/main" val="10004"/>
                  </a:ext>
                </a:extLst>
              </a:tr>
              <a:tr h="304900">
                <a:tc>
                  <a:txBody>
                    <a:bodyPr/>
                    <a:lstStyle/>
                    <a:p>
                      <a:pPr marL="0" marR="0" lvl="0" indent="0" algn="l" rtl="0">
                        <a:lnSpc>
                          <a:spcPct val="100000"/>
                        </a:lnSpc>
                        <a:spcBef>
                          <a:spcPts val="0"/>
                        </a:spcBef>
                        <a:spcAft>
                          <a:spcPts val="0"/>
                        </a:spcAft>
                        <a:buClr>
                          <a:srgbClr val="333333"/>
                        </a:buClr>
                        <a:buSzPts val="1300"/>
                        <a:buFont typeface="Arial"/>
                        <a:buNone/>
                      </a:pPr>
                      <a:r>
                        <a:rPr lang="ja-JP" sz="1300" b="0" i="0" u="none" strike="noStrike" cap="none">
                          <a:solidFill>
                            <a:schemeClr val="dk1"/>
                          </a:solidFill>
                          <a:latin typeface="Arial"/>
                          <a:ea typeface="Arial"/>
                          <a:cs typeface="Arial"/>
                          <a:sym typeface="Arial"/>
                        </a:rPr>
                        <a:t>⑤ 事業運営会議の効果的運営（MISA事業の全体最適化と委員会横断的な協力体制の構築）</a:t>
                      </a:r>
                      <a:endParaRPr sz="1300" b="0" i="0" u="none" strike="noStrike" cap="none">
                        <a:solidFill>
                          <a:schemeClr val="dk1"/>
                        </a:solidFill>
                        <a:latin typeface="Arial"/>
                        <a:ea typeface="Arial"/>
                        <a:cs typeface="Arial"/>
                        <a:sym typeface="Arial"/>
                      </a:endParaRPr>
                    </a:p>
                  </a:txBody>
                  <a:tcPr marL="54000" marR="54000" marT="36000" marB="36000" anchor="ctr">
                    <a:lnL w="19050" cap="flat" cmpd="sng">
                      <a:solidFill>
                        <a:srgbClr val="5F5F5F"/>
                      </a:solidFill>
                      <a:prstDash val="solid"/>
                      <a:round/>
                      <a:headEnd type="none" w="sm" len="sm"/>
                      <a:tailEnd type="none" w="sm" len="sm"/>
                    </a:lnL>
                    <a:lnR w="12700" cap="flat" cmpd="sng">
                      <a:solidFill>
                        <a:srgbClr val="5F5F5F"/>
                      </a:solidFill>
                      <a:prstDash val="solid"/>
                      <a:round/>
                      <a:headEnd type="none" w="sm" len="sm"/>
                      <a:tailEnd type="none" w="sm" len="sm"/>
                    </a:lnR>
                    <a:lnT w="12700" cap="flat" cmpd="sng">
                      <a:solidFill>
                        <a:srgbClr val="5F5F5F"/>
                      </a:solidFill>
                      <a:prstDash val="solid"/>
                      <a:round/>
                      <a:headEnd type="none" w="sm" len="sm"/>
                      <a:tailEnd type="none" w="sm" len="sm"/>
                    </a:lnT>
                    <a:lnB w="12700" cap="flat" cmpd="sng">
                      <a:solidFill>
                        <a:srgbClr val="5F5F5F"/>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333333"/>
                        </a:buClr>
                        <a:buSzPts val="1300"/>
                        <a:buFont typeface="Arial"/>
                        <a:buNone/>
                      </a:pPr>
                      <a:r>
                        <a:rPr lang="ja-JP" sz="1300">
                          <a:solidFill>
                            <a:srgbClr val="FF3300"/>
                          </a:solidFill>
                        </a:rPr>
                        <a:t>KPI報告の実施（年1回）</a:t>
                      </a:r>
                      <a:endParaRPr>
                        <a:solidFill>
                          <a:srgbClr val="FF3300"/>
                        </a:solidFill>
                      </a:endParaRPr>
                    </a:p>
                  </a:txBody>
                  <a:tcPr marL="54000" marR="54000" marT="36000" marB="36000" anchor="ctr">
                    <a:lnL w="12700" cap="flat" cmpd="sng">
                      <a:solidFill>
                        <a:srgbClr val="5F5F5F"/>
                      </a:solidFill>
                      <a:prstDash val="solid"/>
                      <a:round/>
                      <a:headEnd type="none" w="sm" len="sm"/>
                      <a:tailEnd type="none" w="sm" len="sm"/>
                    </a:lnL>
                    <a:lnR w="19050" cap="flat" cmpd="sng">
                      <a:solidFill>
                        <a:srgbClr val="5F5F5F"/>
                      </a:solidFill>
                      <a:prstDash val="solid"/>
                      <a:round/>
                      <a:headEnd type="none" w="sm" len="sm"/>
                      <a:tailEnd type="none" w="sm" len="sm"/>
                    </a:lnR>
                    <a:lnT w="12700" cap="flat" cmpd="sng">
                      <a:solidFill>
                        <a:srgbClr val="5F5F5F"/>
                      </a:solidFill>
                      <a:prstDash val="solid"/>
                      <a:round/>
                      <a:headEnd type="none" w="sm" len="sm"/>
                      <a:tailEnd type="none" w="sm" len="sm"/>
                    </a:lnT>
                    <a:lnB w="12700" cap="flat" cmpd="sng">
                      <a:solidFill>
                        <a:srgbClr val="5F5F5F"/>
                      </a:solidFill>
                      <a:prstDash val="solid"/>
                      <a:round/>
                      <a:headEnd type="none" w="sm" len="sm"/>
                      <a:tailEnd type="none" w="sm" len="sm"/>
                    </a:lnB>
                  </a:tcPr>
                </a:tc>
                <a:extLst>
                  <a:ext uri="{0D108BD9-81ED-4DB2-BD59-A6C34878D82A}">
                    <a16:rowId xmlns:a16="http://schemas.microsoft.com/office/drawing/2014/main" val="10005"/>
                  </a:ext>
                </a:extLst>
              </a:tr>
              <a:tr h="304900">
                <a:tc>
                  <a:txBody>
                    <a:bodyPr/>
                    <a:lstStyle/>
                    <a:p>
                      <a:pPr marL="0" marR="0" lvl="0" indent="0" algn="l" rtl="0">
                        <a:lnSpc>
                          <a:spcPct val="100000"/>
                        </a:lnSpc>
                        <a:spcBef>
                          <a:spcPts val="0"/>
                        </a:spcBef>
                        <a:spcAft>
                          <a:spcPts val="0"/>
                        </a:spcAft>
                        <a:buClr>
                          <a:srgbClr val="1C1C1C"/>
                        </a:buClr>
                        <a:buSzPts val="1300"/>
                        <a:buFont typeface="Arial"/>
                        <a:buNone/>
                      </a:pPr>
                      <a:r>
                        <a:rPr lang="ja-JP" sz="1300" b="0" i="0" u="none" strike="noStrike" cap="none">
                          <a:solidFill>
                            <a:srgbClr val="1C1C1C"/>
                          </a:solidFill>
                          <a:latin typeface="Arial"/>
                          <a:ea typeface="Arial"/>
                          <a:cs typeface="Arial"/>
                          <a:sym typeface="Arial"/>
                        </a:rPr>
                        <a:t>⑥ 総会、賀詞交歓会の開催、その他協会運営に必要な調整業務</a:t>
                      </a:r>
                      <a:endParaRPr sz="1300" b="0" i="0" u="none" strike="noStrike" cap="none">
                        <a:solidFill>
                          <a:srgbClr val="1C1C1C"/>
                        </a:solidFill>
                        <a:latin typeface="Arial"/>
                        <a:ea typeface="Arial"/>
                        <a:cs typeface="Arial"/>
                        <a:sym typeface="Arial"/>
                      </a:endParaRPr>
                    </a:p>
                  </a:txBody>
                  <a:tcPr marL="54000" marR="54000" marT="36000" marB="36000" anchor="ctr">
                    <a:lnL w="19050" cap="flat" cmpd="sng">
                      <a:solidFill>
                        <a:srgbClr val="5F5F5F"/>
                      </a:solidFill>
                      <a:prstDash val="solid"/>
                      <a:round/>
                      <a:headEnd type="none" w="sm" len="sm"/>
                      <a:tailEnd type="none" w="sm" len="sm"/>
                    </a:lnL>
                    <a:lnR w="12700" cap="flat" cmpd="sng">
                      <a:solidFill>
                        <a:srgbClr val="5F5F5F"/>
                      </a:solidFill>
                      <a:prstDash val="solid"/>
                      <a:round/>
                      <a:headEnd type="none" w="sm" len="sm"/>
                      <a:tailEnd type="none" w="sm" len="sm"/>
                    </a:lnR>
                    <a:lnT w="12700" cap="flat" cmpd="sng">
                      <a:solidFill>
                        <a:srgbClr val="5F5F5F"/>
                      </a:solidFill>
                      <a:prstDash val="solid"/>
                      <a:round/>
                      <a:headEnd type="none" w="sm" len="sm"/>
                      <a:tailEnd type="none" w="sm" len="sm"/>
                    </a:lnT>
                    <a:lnB w="12700" cap="flat" cmpd="sng">
                      <a:solidFill>
                        <a:srgbClr val="5F5F5F"/>
                      </a:solidFill>
                      <a:prstDash val="solid"/>
                      <a:round/>
                      <a:headEnd type="none" w="sm" len="sm"/>
                      <a:tailEnd type="none" w="sm" len="sm"/>
                    </a:lnB>
                  </a:tcPr>
                </a:tc>
                <a:tc>
                  <a:txBody>
                    <a:bodyPr/>
                    <a:lstStyle/>
                    <a:p>
                      <a:pPr marL="0" lvl="0" indent="0" algn="l" rtl="0">
                        <a:spcBef>
                          <a:spcPts val="0"/>
                        </a:spcBef>
                        <a:spcAft>
                          <a:spcPts val="0"/>
                        </a:spcAft>
                        <a:buClr>
                          <a:srgbClr val="333333"/>
                        </a:buClr>
                        <a:buSzPts val="1300"/>
                        <a:buFont typeface="Arial"/>
                        <a:buNone/>
                      </a:pPr>
                      <a:r>
                        <a:rPr lang="ja-JP" sz="1300">
                          <a:solidFill>
                            <a:srgbClr val="FF3300"/>
                          </a:solidFill>
                        </a:rPr>
                        <a:t>参加者数250名以上</a:t>
                      </a:r>
                      <a:endParaRPr sz="1300">
                        <a:solidFill>
                          <a:srgbClr val="FF3300"/>
                        </a:solidFill>
                      </a:endParaRPr>
                    </a:p>
                  </a:txBody>
                  <a:tcPr marL="54000" marR="54000" marT="36000" marB="36000" anchor="ctr">
                    <a:lnL w="12700" cap="flat" cmpd="sng">
                      <a:solidFill>
                        <a:srgbClr val="5F5F5F"/>
                      </a:solidFill>
                      <a:prstDash val="solid"/>
                      <a:round/>
                      <a:headEnd type="none" w="sm" len="sm"/>
                      <a:tailEnd type="none" w="sm" len="sm"/>
                    </a:lnL>
                    <a:lnR w="19050" cap="flat" cmpd="sng">
                      <a:solidFill>
                        <a:srgbClr val="5F5F5F"/>
                      </a:solidFill>
                      <a:prstDash val="solid"/>
                      <a:round/>
                      <a:headEnd type="none" w="sm" len="sm"/>
                      <a:tailEnd type="none" w="sm" len="sm"/>
                    </a:lnR>
                    <a:lnT w="12700" cap="flat" cmpd="sng">
                      <a:solidFill>
                        <a:srgbClr val="5F5F5F"/>
                      </a:solidFill>
                      <a:prstDash val="solid"/>
                      <a:round/>
                      <a:headEnd type="none" w="sm" len="sm"/>
                      <a:tailEnd type="none" w="sm" len="sm"/>
                    </a:lnT>
                    <a:lnB w="12700" cap="flat" cmpd="sng">
                      <a:solidFill>
                        <a:srgbClr val="5F5F5F"/>
                      </a:solidFill>
                      <a:prstDash val="solid"/>
                      <a:round/>
                      <a:headEnd type="none" w="sm" len="sm"/>
                      <a:tailEnd type="none" w="sm" len="sm"/>
                    </a:lnB>
                  </a:tcPr>
                </a:tc>
                <a:extLst>
                  <a:ext uri="{0D108BD9-81ED-4DB2-BD59-A6C34878D82A}">
                    <a16:rowId xmlns:a16="http://schemas.microsoft.com/office/drawing/2014/main" val="10006"/>
                  </a:ext>
                </a:extLst>
              </a:tr>
            </a:tbl>
          </a:graphicData>
        </a:graphic>
      </p:graphicFrame>
      <p:sp>
        <p:nvSpPr>
          <p:cNvPr id="393" name="Google Shape;393;p25"/>
          <p:cNvSpPr txBox="1"/>
          <p:nvPr/>
        </p:nvSpPr>
        <p:spPr>
          <a:xfrm>
            <a:off x="177800" y="0"/>
            <a:ext cx="7429500" cy="457200"/>
          </a:xfrm>
          <a:prstGeom prst="rect">
            <a:avLst/>
          </a:prstGeom>
          <a:noFill/>
          <a:ln>
            <a:noFill/>
          </a:ln>
        </p:spPr>
        <p:txBody>
          <a:bodyPr spcFirstLastPara="1" wrap="square" lIns="72000" tIns="72000" rIns="0" bIns="0" anchor="ctr" anchorCtr="0">
            <a:noAutofit/>
          </a:bodyPr>
          <a:lstStyle/>
          <a:p>
            <a:pPr marL="0" marR="0" lvl="0" indent="0" algn="l" rtl="0">
              <a:spcBef>
                <a:spcPts val="0"/>
              </a:spcBef>
              <a:spcAft>
                <a:spcPts val="0"/>
              </a:spcAft>
              <a:buNone/>
            </a:pPr>
            <a:r>
              <a:rPr lang="ja-JP" sz="2400" b="1" i="0" u="none" strike="noStrike" cap="none">
                <a:solidFill>
                  <a:srgbClr val="4D4D4D"/>
                </a:solidFill>
                <a:latin typeface="Meiryo"/>
                <a:ea typeface="Meiryo"/>
                <a:cs typeface="Meiryo"/>
                <a:sym typeface="Meiryo"/>
              </a:rPr>
              <a:t>13-1. 経営委員会 の取り組み</a:t>
            </a:r>
            <a:endParaRPr sz="2400" b="1" i="0" u="none" strike="noStrike" cap="none">
              <a:solidFill>
                <a:srgbClr val="FF3300"/>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sp>
        <p:nvSpPr>
          <p:cNvPr id="399" name="Google Shape;399;p26"/>
          <p:cNvSpPr/>
          <p:nvPr/>
        </p:nvSpPr>
        <p:spPr>
          <a:xfrm rot="5400000">
            <a:off x="3888458" y="2636378"/>
            <a:ext cx="1815900" cy="304800"/>
          </a:xfrm>
          <a:prstGeom prst="rect">
            <a:avLst/>
          </a:prstGeom>
          <a:solidFill>
            <a:srgbClr val="5F5F5F"/>
          </a:solidFill>
          <a:ln w="19050" cap="flat" cmpd="sng">
            <a:solidFill>
              <a:srgbClr val="5F5F5F"/>
            </a:solidFill>
            <a:prstDash val="solid"/>
            <a:miter lim="800000"/>
            <a:headEnd type="none" w="sm" len="sm"/>
            <a:tailEnd type="none" w="sm" len="sm"/>
          </a:ln>
        </p:spPr>
        <p:txBody>
          <a:bodyPr spcFirstLastPara="1" wrap="square" lIns="36000" tIns="36000" rIns="36000" bIns="36000" anchor="ctr" anchorCtr="0">
            <a:noAutofit/>
          </a:bodyPr>
          <a:lstStyle/>
          <a:p>
            <a:pPr marL="482600" marR="0" lvl="0" indent="-482600" algn="ctr" rtl="0">
              <a:lnSpc>
                <a:spcPct val="100000"/>
              </a:lnSpc>
              <a:spcBef>
                <a:spcPts val="0"/>
              </a:spcBef>
              <a:spcAft>
                <a:spcPts val="0"/>
              </a:spcAft>
              <a:buClr>
                <a:srgbClr val="000000"/>
              </a:buClr>
              <a:buSzPts val="1400"/>
              <a:buFont typeface="Noto Sans Symbols"/>
              <a:buNone/>
            </a:pPr>
            <a:r>
              <a:rPr lang="ja-JP" sz="1400" b="0" i="0" u="none" strike="noStrike" cap="none">
                <a:solidFill>
                  <a:srgbClr val="FFFFFF"/>
                </a:solidFill>
                <a:latin typeface="Arial"/>
                <a:ea typeface="Arial"/>
                <a:cs typeface="Arial"/>
                <a:sym typeface="Arial"/>
              </a:rPr>
              <a:t>目指す姿</a:t>
            </a:r>
            <a:endParaRPr sz="1400" b="0" i="0" u="none" strike="noStrike" cap="none">
              <a:solidFill>
                <a:srgbClr val="000000"/>
              </a:solidFill>
              <a:latin typeface="Arial"/>
              <a:ea typeface="Arial"/>
              <a:cs typeface="Arial"/>
              <a:sym typeface="Arial"/>
            </a:endParaRPr>
          </a:p>
        </p:txBody>
      </p:sp>
      <p:sp>
        <p:nvSpPr>
          <p:cNvPr id="400" name="Google Shape;400;p26"/>
          <p:cNvSpPr/>
          <p:nvPr/>
        </p:nvSpPr>
        <p:spPr>
          <a:xfrm rot="5400000">
            <a:off x="-361850" y="2636378"/>
            <a:ext cx="1815900" cy="304800"/>
          </a:xfrm>
          <a:prstGeom prst="rect">
            <a:avLst/>
          </a:prstGeom>
          <a:solidFill>
            <a:srgbClr val="5F5F5F"/>
          </a:solidFill>
          <a:ln w="19050" cap="flat" cmpd="sng">
            <a:solidFill>
              <a:srgbClr val="5F5F5F"/>
            </a:solidFill>
            <a:prstDash val="solid"/>
            <a:miter lim="800000"/>
            <a:headEnd type="none" w="sm" len="sm"/>
            <a:tailEnd type="none" w="sm" len="sm"/>
          </a:ln>
        </p:spPr>
        <p:txBody>
          <a:bodyPr spcFirstLastPara="1" wrap="square" lIns="36000" tIns="36000" rIns="36000" bIns="36000" anchor="ctr" anchorCtr="0">
            <a:noAutofit/>
          </a:bodyPr>
          <a:lstStyle/>
          <a:p>
            <a:pPr marL="482600" marR="0" lvl="0" indent="-482600" algn="ctr" rtl="0">
              <a:lnSpc>
                <a:spcPct val="100000"/>
              </a:lnSpc>
              <a:spcBef>
                <a:spcPts val="0"/>
              </a:spcBef>
              <a:spcAft>
                <a:spcPts val="0"/>
              </a:spcAft>
              <a:buClr>
                <a:srgbClr val="000000"/>
              </a:buClr>
              <a:buSzPts val="1400"/>
              <a:buFont typeface="Noto Sans Symbols"/>
              <a:buNone/>
            </a:pPr>
            <a:r>
              <a:rPr lang="ja-JP" sz="1400" b="0" i="0" u="none" strike="noStrike" cap="none">
                <a:solidFill>
                  <a:srgbClr val="FFFFFF"/>
                </a:solidFill>
                <a:latin typeface="Arial"/>
                <a:ea typeface="Arial"/>
                <a:cs typeface="Arial"/>
                <a:sym typeface="Arial"/>
              </a:rPr>
              <a:t>現 状</a:t>
            </a:r>
            <a:endParaRPr sz="1400" b="0" i="0" u="none" strike="noStrike" cap="none">
              <a:solidFill>
                <a:srgbClr val="000000"/>
              </a:solidFill>
              <a:latin typeface="Arial"/>
              <a:ea typeface="Arial"/>
              <a:cs typeface="Arial"/>
              <a:sym typeface="Arial"/>
            </a:endParaRPr>
          </a:p>
        </p:txBody>
      </p:sp>
      <p:sp>
        <p:nvSpPr>
          <p:cNvPr id="401" name="Google Shape;401;p26"/>
          <p:cNvSpPr/>
          <p:nvPr/>
        </p:nvSpPr>
        <p:spPr>
          <a:xfrm>
            <a:off x="698500" y="628273"/>
            <a:ext cx="8102700" cy="1155300"/>
          </a:xfrm>
          <a:prstGeom prst="rect">
            <a:avLst/>
          </a:prstGeom>
          <a:solidFill>
            <a:srgbClr val="FFFFA9"/>
          </a:solidFill>
          <a:ln w="19050" cap="flat" cmpd="sng">
            <a:solidFill>
              <a:srgbClr val="5F5F5F"/>
            </a:solidFill>
            <a:prstDash val="solid"/>
            <a:miter lim="800000"/>
            <a:headEnd type="none" w="sm" len="sm"/>
            <a:tailEnd type="none" w="sm" len="sm"/>
          </a:ln>
        </p:spPr>
        <p:txBody>
          <a:bodyPr spcFirstLastPara="1" wrap="square" lIns="36000" tIns="0" rIns="36000" bIns="0" anchor="ctr" anchorCtr="0">
            <a:noAutofit/>
          </a:bodyPr>
          <a:lstStyle/>
          <a:p>
            <a:pPr marL="284163" marR="0" lvl="0" indent="-284163" algn="just" rtl="0">
              <a:lnSpc>
                <a:spcPct val="100000"/>
              </a:lnSpc>
              <a:spcBef>
                <a:spcPts val="0"/>
              </a:spcBef>
              <a:spcAft>
                <a:spcPts val="0"/>
              </a:spcAft>
              <a:buClr>
                <a:srgbClr val="000000"/>
              </a:buClr>
              <a:buSzPts val="1500"/>
              <a:buFont typeface="Noto Sans Symbols"/>
              <a:buNone/>
            </a:pPr>
            <a:endParaRPr sz="1500" b="1" i="0" u="none" strike="noStrike" cap="none">
              <a:solidFill>
                <a:srgbClr val="000000"/>
              </a:solidFill>
              <a:latin typeface="Arial"/>
              <a:ea typeface="Arial"/>
              <a:cs typeface="Arial"/>
              <a:sym typeface="Arial"/>
            </a:endParaRPr>
          </a:p>
        </p:txBody>
      </p:sp>
      <p:sp>
        <p:nvSpPr>
          <p:cNvPr id="402" name="Google Shape;402;p26"/>
          <p:cNvSpPr/>
          <p:nvPr/>
        </p:nvSpPr>
        <p:spPr>
          <a:xfrm rot="5400000">
            <a:off x="-30500" y="1052854"/>
            <a:ext cx="1153200" cy="304800"/>
          </a:xfrm>
          <a:prstGeom prst="rect">
            <a:avLst/>
          </a:prstGeom>
          <a:solidFill>
            <a:srgbClr val="5F5F5F"/>
          </a:solidFill>
          <a:ln w="19050" cap="flat" cmpd="sng">
            <a:solidFill>
              <a:srgbClr val="5F5F5F"/>
            </a:solidFill>
            <a:prstDash val="solid"/>
            <a:miter lim="800000"/>
            <a:headEnd type="none" w="sm" len="sm"/>
            <a:tailEnd type="none" w="sm" len="sm"/>
          </a:ln>
        </p:spPr>
        <p:txBody>
          <a:bodyPr spcFirstLastPara="1" wrap="square" lIns="36000" tIns="36000" rIns="36000" bIns="36000" anchor="ctr" anchorCtr="0">
            <a:noAutofit/>
          </a:bodyPr>
          <a:lstStyle/>
          <a:p>
            <a:pPr marL="482600" marR="0" lvl="0" indent="-482600" algn="ctr" rtl="0">
              <a:lnSpc>
                <a:spcPct val="100000"/>
              </a:lnSpc>
              <a:spcBef>
                <a:spcPts val="0"/>
              </a:spcBef>
              <a:spcAft>
                <a:spcPts val="0"/>
              </a:spcAft>
              <a:buClr>
                <a:srgbClr val="000000"/>
              </a:buClr>
              <a:buSzPts val="1400"/>
              <a:buFont typeface="Noto Sans Symbols"/>
              <a:buNone/>
            </a:pPr>
            <a:r>
              <a:rPr lang="ja-JP" sz="1400" b="0" i="0" u="none" strike="noStrike" cap="none">
                <a:solidFill>
                  <a:srgbClr val="FFFFFF"/>
                </a:solidFill>
                <a:latin typeface="Arial"/>
                <a:ea typeface="Arial"/>
                <a:cs typeface="Arial"/>
                <a:sym typeface="Arial"/>
              </a:rPr>
              <a:t>主要テーマ</a:t>
            </a:r>
            <a:endParaRPr sz="1400" b="0" i="0" u="none" strike="noStrike" cap="none">
              <a:solidFill>
                <a:srgbClr val="000000"/>
              </a:solidFill>
              <a:latin typeface="Arial"/>
              <a:ea typeface="Arial"/>
              <a:cs typeface="Arial"/>
              <a:sym typeface="Arial"/>
            </a:endParaRPr>
          </a:p>
        </p:txBody>
      </p:sp>
      <p:sp>
        <p:nvSpPr>
          <p:cNvPr id="403" name="Google Shape;403;p26"/>
          <p:cNvSpPr/>
          <p:nvPr/>
        </p:nvSpPr>
        <p:spPr>
          <a:xfrm>
            <a:off x="698500" y="1880828"/>
            <a:ext cx="3852000" cy="1815900"/>
          </a:xfrm>
          <a:prstGeom prst="rect">
            <a:avLst/>
          </a:prstGeom>
          <a:noFill/>
          <a:ln w="19050" cap="flat" cmpd="sng">
            <a:solidFill>
              <a:srgbClr val="5F5F5F"/>
            </a:solidFill>
            <a:prstDash val="solid"/>
            <a:miter lim="800000"/>
            <a:headEnd type="none" w="sm" len="sm"/>
            <a:tailEnd type="none" w="sm" len="sm"/>
          </a:ln>
        </p:spPr>
        <p:txBody>
          <a:bodyPr spcFirstLastPara="1" wrap="square" lIns="36000" tIns="36000" rIns="36000" bIns="36000" anchor="t" anchorCtr="0">
            <a:noAutofit/>
          </a:bodyPr>
          <a:lstStyle/>
          <a:p>
            <a:pPr marL="190500" marR="0" lvl="0" indent="-190500" algn="just" rtl="0">
              <a:lnSpc>
                <a:spcPct val="108333"/>
              </a:lnSpc>
              <a:spcBef>
                <a:spcPts val="0"/>
              </a:spcBef>
              <a:spcAft>
                <a:spcPts val="0"/>
              </a:spcAft>
              <a:buClr>
                <a:srgbClr val="000000"/>
              </a:buClr>
              <a:buSzPts val="900"/>
              <a:buFont typeface="Noto Sans Symbols"/>
              <a:buChar char="●"/>
            </a:pPr>
            <a:r>
              <a:rPr lang="ja-JP" sz="1200" b="0" i="0" u="none" strike="noStrike" cap="none">
                <a:solidFill>
                  <a:srgbClr val="000000"/>
                </a:solidFill>
                <a:latin typeface="Arial"/>
                <a:ea typeface="Arial"/>
                <a:cs typeface="Arial"/>
                <a:sym typeface="Arial"/>
              </a:rPr>
              <a:t>会員企業のリーダ社員の育成</a:t>
            </a:r>
            <a:endParaRPr sz="1200" b="0" i="0" u="none" strike="noStrike" cap="none">
              <a:solidFill>
                <a:srgbClr val="000000"/>
              </a:solidFill>
              <a:latin typeface="Arial"/>
              <a:ea typeface="Arial"/>
              <a:cs typeface="Arial"/>
              <a:sym typeface="Arial"/>
            </a:endParaRPr>
          </a:p>
          <a:p>
            <a:pPr marL="190500" marR="0" lvl="0" indent="-190500" algn="just" rtl="0">
              <a:lnSpc>
                <a:spcPct val="108333"/>
              </a:lnSpc>
              <a:spcBef>
                <a:spcPts val="0"/>
              </a:spcBef>
              <a:spcAft>
                <a:spcPts val="0"/>
              </a:spcAft>
              <a:buClr>
                <a:srgbClr val="000000"/>
              </a:buClr>
              <a:buSzPts val="900"/>
              <a:buFont typeface="Noto Sans Symbols"/>
              <a:buChar char="●"/>
            </a:pPr>
            <a:r>
              <a:rPr lang="ja-JP" sz="1200" b="0" i="0" u="none" strike="noStrike" cap="none">
                <a:solidFill>
                  <a:srgbClr val="000000"/>
                </a:solidFill>
                <a:latin typeface="Arial"/>
                <a:ea typeface="Arial"/>
                <a:cs typeface="Arial"/>
                <a:sym typeface="Arial"/>
              </a:rPr>
              <a:t>価格を抑えた質のよい基礎教育と新しい技術の学習機会が求められている</a:t>
            </a:r>
            <a:endParaRPr/>
          </a:p>
          <a:p>
            <a:pPr marL="190500" marR="0" lvl="0" indent="-190500" algn="just" rtl="0">
              <a:lnSpc>
                <a:spcPct val="108333"/>
              </a:lnSpc>
              <a:spcBef>
                <a:spcPts val="400"/>
              </a:spcBef>
              <a:spcAft>
                <a:spcPts val="0"/>
              </a:spcAft>
              <a:buClr>
                <a:srgbClr val="000000"/>
              </a:buClr>
              <a:buSzPts val="1200"/>
              <a:buFont typeface="Noto Sans Symbols"/>
              <a:buChar char="●"/>
            </a:pPr>
            <a:r>
              <a:rPr lang="ja-JP" sz="1200" b="0" i="0" u="none" strike="noStrike" cap="none">
                <a:solidFill>
                  <a:srgbClr val="000000"/>
                </a:solidFill>
                <a:latin typeface="Arial"/>
                <a:ea typeface="Arial"/>
                <a:cs typeface="Arial"/>
                <a:sym typeface="Arial"/>
              </a:rPr>
              <a:t>新入社員、若手・中堅社員の実務力を高める基礎学習の機会が求められている</a:t>
            </a:r>
            <a:endParaRPr sz="1200" b="0" i="0" u="none" strike="noStrike" cap="none">
              <a:solidFill>
                <a:srgbClr val="000000"/>
              </a:solidFill>
              <a:latin typeface="Arial"/>
              <a:ea typeface="Arial"/>
              <a:cs typeface="Arial"/>
              <a:sym typeface="Arial"/>
            </a:endParaRPr>
          </a:p>
          <a:p>
            <a:pPr marL="190500" marR="0" lvl="0" indent="-190500" algn="just" rtl="0">
              <a:lnSpc>
                <a:spcPct val="108333"/>
              </a:lnSpc>
              <a:spcBef>
                <a:spcPts val="300"/>
              </a:spcBef>
              <a:spcAft>
                <a:spcPts val="0"/>
              </a:spcAft>
              <a:buClr>
                <a:srgbClr val="000000"/>
              </a:buClr>
              <a:buSzPts val="900"/>
              <a:buFont typeface="Noto Sans Symbols"/>
              <a:buChar char="●"/>
            </a:pPr>
            <a:r>
              <a:rPr lang="ja-JP" sz="1200" b="0" i="0" u="none" strike="noStrike" cap="none">
                <a:solidFill>
                  <a:srgbClr val="000000"/>
                </a:solidFill>
                <a:latin typeface="Arial"/>
                <a:ea typeface="Arial"/>
                <a:cs typeface="Arial"/>
                <a:sym typeface="Arial"/>
              </a:rPr>
              <a:t>ビジネスの変化に対応した業務上必要な知識や技術をアップデートするリスキリングが求められている</a:t>
            </a:r>
            <a:endParaRPr sz="1200" b="0" i="0" u="none" strike="noStrike" cap="none">
              <a:solidFill>
                <a:srgbClr val="000000"/>
              </a:solidFill>
              <a:latin typeface="Arial"/>
              <a:ea typeface="Arial"/>
              <a:cs typeface="Arial"/>
              <a:sym typeface="Arial"/>
            </a:endParaRPr>
          </a:p>
          <a:p>
            <a:pPr marL="190500" marR="0" lvl="0" indent="-190500" algn="just" rtl="0">
              <a:lnSpc>
                <a:spcPct val="108333"/>
              </a:lnSpc>
              <a:spcBef>
                <a:spcPts val="300"/>
              </a:spcBef>
              <a:spcAft>
                <a:spcPts val="0"/>
              </a:spcAft>
              <a:buClr>
                <a:srgbClr val="000000"/>
              </a:buClr>
              <a:buSzPts val="900"/>
              <a:buFont typeface="Noto Sans Symbols"/>
              <a:buChar char="●"/>
            </a:pPr>
            <a:r>
              <a:rPr lang="ja-JP" sz="1200" b="0" i="0" u="none" strike="noStrike" cap="none">
                <a:solidFill>
                  <a:srgbClr val="000000"/>
                </a:solidFill>
                <a:latin typeface="Arial"/>
                <a:ea typeface="Arial"/>
                <a:cs typeface="Arial"/>
                <a:sym typeface="Arial"/>
              </a:rPr>
              <a:t>会員企業の研修利用率の伸び悩み</a:t>
            </a:r>
            <a:endParaRPr/>
          </a:p>
        </p:txBody>
      </p:sp>
      <p:sp>
        <p:nvSpPr>
          <p:cNvPr id="404" name="Google Shape;404;p26"/>
          <p:cNvSpPr/>
          <p:nvPr/>
        </p:nvSpPr>
        <p:spPr>
          <a:xfrm>
            <a:off x="4948808" y="1880825"/>
            <a:ext cx="3852000" cy="1815900"/>
          </a:xfrm>
          <a:prstGeom prst="rect">
            <a:avLst/>
          </a:prstGeom>
          <a:noFill/>
          <a:ln w="19050" cap="flat" cmpd="sng">
            <a:solidFill>
              <a:srgbClr val="5F5F5F"/>
            </a:solidFill>
            <a:prstDash val="solid"/>
            <a:miter lim="800000"/>
            <a:headEnd type="none" w="sm" len="sm"/>
            <a:tailEnd type="none" w="sm" len="sm"/>
          </a:ln>
        </p:spPr>
        <p:txBody>
          <a:bodyPr spcFirstLastPara="1" wrap="square" lIns="36000" tIns="36000" rIns="36000" bIns="36000" anchor="t" anchorCtr="0">
            <a:noAutofit/>
          </a:bodyPr>
          <a:lstStyle/>
          <a:p>
            <a:pPr marL="190500" marR="0" lvl="0" indent="-190500" algn="just" rtl="0">
              <a:lnSpc>
                <a:spcPct val="108333"/>
              </a:lnSpc>
              <a:spcBef>
                <a:spcPts val="0"/>
              </a:spcBef>
              <a:spcAft>
                <a:spcPts val="0"/>
              </a:spcAft>
              <a:buClr>
                <a:srgbClr val="000000"/>
              </a:buClr>
              <a:buSzPts val="900"/>
              <a:buFont typeface="Noto Sans Symbols"/>
              <a:buChar char="●"/>
            </a:pPr>
            <a:r>
              <a:rPr lang="ja-JP" sz="1200" b="0" i="0" u="none" strike="noStrike" cap="none">
                <a:solidFill>
                  <a:srgbClr val="000000"/>
                </a:solidFill>
                <a:latin typeface="Arial"/>
                <a:ea typeface="Arial"/>
                <a:cs typeface="Arial"/>
                <a:sym typeface="Arial"/>
              </a:rPr>
              <a:t>新入社員から中堅社員まで一貫した研修コンテンツでエンジニアの実務力を高める</a:t>
            </a:r>
            <a:endParaRPr sz="1200" b="0" i="0" u="none" strike="noStrike" cap="none">
              <a:solidFill>
                <a:srgbClr val="000000"/>
              </a:solidFill>
              <a:latin typeface="Arial"/>
              <a:ea typeface="Arial"/>
              <a:cs typeface="Arial"/>
              <a:sym typeface="Arial"/>
            </a:endParaRPr>
          </a:p>
          <a:p>
            <a:pPr marL="190500" marR="0" lvl="0" indent="-190500" algn="just" rtl="0">
              <a:lnSpc>
                <a:spcPct val="108333"/>
              </a:lnSpc>
              <a:spcBef>
                <a:spcPts val="300"/>
              </a:spcBef>
              <a:spcAft>
                <a:spcPts val="0"/>
              </a:spcAft>
              <a:buClr>
                <a:srgbClr val="000000"/>
              </a:buClr>
              <a:buSzPts val="900"/>
              <a:buFont typeface="Noto Sans Symbols"/>
              <a:buChar char="●"/>
            </a:pPr>
            <a:r>
              <a:rPr lang="ja-JP" sz="1200" b="0" i="0" u="none" strike="noStrike" cap="none">
                <a:solidFill>
                  <a:srgbClr val="000000"/>
                </a:solidFill>
                <a:latin typeface="Arial"/>
                <a:ea typeface="Arial"/>
                <a:cs typeface="Arial"/>
                <a:sym typeface="Arial"/>
              </a:rPr>
              <a:t>次世代を担うリーダーを育成する</a:t>
            </a:r>
            <a:endParaRPr/>
          </a:p>
          <a:p>
            <a:pPr marL="190500" marR="0" lvl="0" indent="-190500" algn="just" rtl="0">
              <a:lnSpc>
                <a:spcPct val="108333"/>
              </a:lnSpc>
              <a:spcBef>
                <a:spcPts val="300"/>
              </a:spcBef>
              <a:spcAft>
                <a:spcPts val="0"/>
              </a:spcAft>
              <a:buClr>
                <a:srgbClr val="000000"/>
              </a:buClr>
              <a:buSzPts val="900"/>
              <a:buFont typeface="Noto Sans Symbols"/>
              <a:buChar char="●"/>
            </a:pPr>
            <a:r>
              <a:rPr lang="ja-JP" sz="1200" b="0" i="0" u="none" strike="noStrike" cap="none">
                <a:solidFill>
                  <a:srgbClr val="000000"/>
                </a:solidFill>
                <a:latin typeface="Arial"/>
                <a:ea typeface="Arial"/>
                <a:cs typeface="Arial"/>
                <a:sym typeface="Arial"/>
              </a:rPr>
              <a:t>ICT技術・マネジメント・リーダーシップに関する最新情報やトレンドを取り入れ、研修コンテンツの質の維持・向上し会員企業の利用率が高まる研修サービスの提供</a:t>
            </a:r>
            <a:endParaRPr/>
          </a:p>
        </p:txBody>
      </p:sp>
      <p:sp>
        <p:nvSpPr>
          <p:cNvPr id="405" name="Google Shape;405;p26"/>
          <p:cNvSpPr/>
          <p:nvPr/>
        </p:nvSpPr>
        <p:spPr>
          <a:xfrm>
            <a:off x="5242560" y="628653"/>
            <a:ext cx="3552600" cy="1155000"/>
          </a:xfrm>
          <a:prstGeom prst="rect">
            <a:avLst/>
          </a:prstGeom>
          <a:solidFill>
            <a:srgbClr val="FFCC66"/>
          </a:solidFill>
          <a:ln>
            <a:noFill/>
          </a:ln>
        </p:spPr>
        <p:txBody>
          <a:bodyPr spcFirstLastPara="1" wrap="square" lIns="36000" tIns="72000" rIns="36000" bIns="36000"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ja-JP" sz="1200" b="0" i="0" u="none" strike="noStrike" cap="none">
                <a:solidFill>
                  <a:schemeClr val="dk1"/>
                </a:solidFill>
                <a:latin typeface="Arial"/>
                <a:ea typeface="Arial"/>
                <a:cs typeface="Arial"/>
                <a:sym typeface="Arial"/>
              </a:rPr>
              <a:t>～ 宮城県のＩＴエンジニアの市場価値を高める～</a:t>
            </a:r>
            <a:endParaRPr/>
          </a:p>
          <a:p>
            <a:pPr marL="0" marR="0" lvl="0" indent="0" algn="ctr" rtl="0">
              <a:lnSpc>
                <a:spcPct val="100000"/>
              </a:lnSpc>
              <a:spcBef>
                <a:spcPts val="600"/>
              </a:spcBef>
              <a:spcAft>
                <a:spcPts val="0"/>
              </a:spcAft>
              <a:buClr>
                <a:srgbClr val="000000"/>
              </a:buClr>
              <a:buSzPts val="1600"/>
              <a:buFont typeface="Arial"/>
              <a:buNone/>
            </a:pPr>
            <a:r>
              <a:rPr lang="ja-JP" sz="1600" b="0" i="0" u="none" strike="noStrike" cap="none">
                <a:solidFill>
                  <a:srgbClr val="FF3300"/>
                </a:solidFill>
                <a:latin typeface="Arial"/>
                <a:ea typeface="Arial"/>
                <a:cs typeface="Arial"/>
                <a:sym typeface="Arial"/>
              </a:rPr>
              <a:t>『エンジニアの実務力を高める</a:t>
            </a:r>
            <a:r>
              <a:rPr lang="ja-JP" sz="1600" b="0" i="0" u="none" strike="noStrike" cap="none">
                <a:solidFill>
                  <a:srgbClr val="FF0000"/>
                </a:solidFill>
                <a:latin typeface="Arial"/>
                <a:ea typeface="Arial"/>
                <a:cs typeface="Arial"/>
                <a:sym typeface="Arial"/>
              </a:rPr>
              <a:t>』</a:t>
            </a:r>
            <a:endParaRPr sz="1400" b="0" i="0" u="none" strike="noStrike" cap="none">
              <a:solidFill>
                <a:srgbClr val="FF0000"/>
              </a:solidFill>
              <a:latin typeface="Arial"/>
              <a:ea typeface="Arial"/>
              <a:cs typeface="Arial"/>
              <a:sym typeface="Arial"/>
            </a:endParaRPr>
          </a:p>
        </p:txBody>
      </p:sp>
      <p:sp>
        <p:nvSpPr>
          <p:cNvPr id="406" name="Google Shape;406;p26"/>
          <p:cNvSpPr/>
          <p:nvPr/>
        </p:nvSpPr>
        <p:spPr>
          <a:xfrm>
            <a:off x="698500" y="628654"/>
            <a:ext cx="4629600" cy="1157100"/>
          </a:xfrm>
          <a:prstGeom prst="rect">
            <a:avLst/>
          </a:prstGeom>
          <a:solidFill>
            <a:srgbClr val="FFCC66"/>
          </a:solidFill>
          <a:ln>
            <a:noFill/>
          </a:ln>
        </p:spPr>
        <p:txBody>
          <a:bodyPr spcFirstLastPara="1" wrap="square" lIns="36000" tIns="72000" rIns="36000" bIns="36000" anchor="ctr" anchorCtr="0">
            <a:noAutofit/>
          </a:bodyPr>
          <a:lstStyle/>
          <a:p>
            <a:pPr marL="284163" marR="0" lvl="0" indent="-284163" algn="l" rtl="0">
              <a:lnSpc>
                <a:spcPct val="121428"/>
              </a:lnSpc>
              <a:spcBef>
                <a:spcPts val="0"/>
              </a:spcBef>
              <a:spcAft>
                <a:spcPts val="0"/>
              </a:spcAft>
              <a:buClr>
                <a:srgbClr val="000000"/>
              </a:buClr>
              <a:buSzPts val="1400"/>
              <a:buFont typeface="Noto Sans Symbols"/>
              <a:buChar char="⮚"/>
            </a:pPr>
            <a:r>
              <a:rPr lang="ja-JP" sz="1400" b="0" i="0" u="none" strike="noStrike" cap="none">
                <a:solidFill>
                  <a:srgbClr val="1C1C1C"/>
                </a:solidFill>
                <a:latin typeface="Arial"/>
                <a:ea typeface="Arial"/>
                <a:cs typeface="Arial"/>
                <a:sym typeface="Arial"/>
              </a:rPr>
              <a:t>人材教育によって企業の競争力を高める</a:t>
            </a:r>
            <a:endParaRPr sz="1400" b="0" i="0" u="none" strike="noStrike" cap="none">
              <a:solidFill>
                <a:srgbClr val="FF3300"/>
              </a:solidFill>
              <a:latin typeface="Arial"/>
              <a:ea typeface="Arial"/>
              <a:cs typeface="Arial"/>
              <a:sym typeface="Arial"/>
            </a:endParaRPr>
          </a:p>
          <a:p>
            <a:pPr marL="284163" marR="0" lvl="0" indent="-284163" algn="l" rtl="0">
              <a:lnSpc>
                <a:spcPct val="121428"/>
              </a:lnSpc>
              <a:spcBef>
                <a:spcPts val="300"/>
              </a:spcBef>
              <a:spcAft>
                <a:spcPts val="0"/>
              </a:spcAft>
              <a:buClr>
                <a:srgbClr val="000000"/>
              </a:buClr>
              <a:buSzPts val="1400"/>
              <a:buFont typeface="Noto Sans Symbols"/>
              <a:buChar char="⮚"/>
            </a:pPr>
            <a:r>
              <a:rPr lang="ja-JP" sz="1400" b="0" i="0" u="none" strike="noStrike" cap="none">
                <a:solidFill>
                  <a:srgbClr val="000000"/>
                </a:solidFill>
                <a:latin typeface="Arial"/>
                <a:ea typeface="Arial"/>
                <a:cs typeface="Arial"/>
                <a:sym typeface="Arial"/>
              </a:rPr>
              <a:t>会員のスキルアップする</a:t>
            </a:r>
            <a:r>
              <a:rPr lang="ja-JP" sz="1400" b="0" i="0" u="none" strike="noStrike" cap="none">
                <a:solidFill>
                  <a:srgbClr val="1C1C1C"/>
                </a:solidFill>
                <a:latin typeface="Arial"/>
                <a:ea typeface="Arial"/>
                <a:cs typeface="Arial"/>
                <a:sym typeface="Arial"/>
              </a:rPr>
              <a:t>機会促進</a:t>
            </a:r>
            <a:endParaRPr sz="1400" b="0" i="0" u="none" strike="noStrike" cap="none">
              <a:solidFill>
                <a:srgbClr val="1C1C1C"/>
              </a:solidFill>
              <a:latin typeface="Arial"/>
              <a:ea typeface="Arial"/>
              <a:cs typeface="Arial"/>
              <a:sym typeface="Arial"/>
            </a:endParaRPr>
          </a:p>
          <a:p>
            <a:pPr marL="284163" marR="0" lvl="0" indent="-284163" algn="l" rtl="0">
              <a:lnSpc>
                <a:spcPct val="121428"/>
              </a:lnSpc>
              <a:spcBef>
                <a:spcPts val="300"/>
              </a:spcBef>
              <a:spcAft>
                <a:spcPts val="0"/>
              </a:spcAft>
              <a:buClr>
                <a:srgbClr val="000000"/>
              </a:buClr>
              <a:buSzPts val="1400"/>
              <a:buFont typeface="Noto Sans Symbols"/>
              <a:buChar char="⮚"/>
            </a:pPr>
            <a:r>
              <a:rPr lang="ja-JP" sz="1400" b="0" i="0" u="none" strike="noStrike" cap="none">
                <a:solidFill>
                  <a:srgbClr val="000000"/>
                </a:solidFill>
                <a:latin typeface="Arial"/>
                <a:ea typeface="Arial"/>
                <a:cs typeface="Arial"/>
                <a:sym typeface="Arial"/>
              </a:rPr>
              <a:t>次世代を担うリーダー育成</a:t>
            </a:r>
            <a:endParaRPr sz="1400" b="0" i="0" u="none" strike="noStrike" cap="none">
              <a:solidFill>
                <a:srgbClr val="1C1C1C"/>
              </a:solidFill>
              <a:latin typeface="Arial"/>
              <a:ea typeface="Arial"/>
              <a:cs typeface="Arial"/>
              <a:sym typeface="Arial"/>
            </a:endParaRPr>
          </a:p>
        </p:txBody>
      </p:sp>
      <p:graphicFrame>
        <p:nvGraphicFramePr>
          <p:cNvPr id="407" name="Google Shape;407;p26"/>
          <p:cNvGraphicFramePr/>
          <p:nvPr/>
        </p:nvGraphicFramePr>
        <p:xfrm>
          <a:off x="389213" y="3796122"/>
          <a:ext cx="3000000" cy="3000000"/>
        </p:xfrm>
        <a:graphic>
          <a:graphicData uri="http://schemas.openxmlformats.org/drawingml/2006/table">
            <a:tbl>
              <a:tblPr>
                <a:noFill/>
                <a:tableStyleId>{4F5D888A-68E1-42A4-B8DF-C6062CC4F2C5}</a:tableStyleId>
              </a:tblPr>
              <a:tblGrid>
                <a:gridCol w="4818900">
                  <a:extLst>
                    <a:ext uri="{9D8B030D-6E8A-4147-A177-3AD203B41FA5}">
                      <a16:colId xmlns:a16="http://schemas.microsoft.com/office/drawing/2014/main" val="20000"/>
                    </a:ext>
                  </a:extLst>
                </a:gridCol>
                <a:gridCol w="3586925">
                  <a:extLst>
                    <a:ext uri="{9D8B030D-6E8A-4147-A177-3AD203B41FA5}">
                      <a16:colId xmlns:a16="http://schemas.microsoft.com/office/drawing/2014/main" val="20001"/>
                    </a:ext>
                  </a:extLst>
                </a:gridCol>
              </a:tblGrid>
              <a:tr h="382800">
                <a:tc gridSpan="2">
                  <a:txBody>
                    <a:bodyPr/>
                    <a:lstStyle/>
                    <a:p>
                      <a:pPr marL="0" marR="0" lvl="0" indent="0" algn="ctr" rtl="0">
                        <a:lnSpc>
                          <a:spcPct val="100000"/>
                        </a:lnSpc>
                        <a:spcBef>
                          <a:spcPts val="0"/>
                        </a:spcBef>
                        <a:spcAft>
                          <a:spcPts val="0"/>
                        </a:spcAft>
                        <a:buClr>
                          <a:schemeClr val="dk1"/>
                        </a:buClr>
                        <a:buSzPts val="1400"/>
                        <a:buFont typeface="Noto Sans Symbols"/>
                        <a:buNone/>
                      </a:pPr>
                      <a:r>
                        <a:rPr lang="ja-JP" sz="1400" b="0" i="0" u="none" strike="noStrike" cap="none">
                          <a:solidFill>
                            <a:schemeClr val="lt1"/>
                          </a:solidFill>
                          <a:latin typeface="Arial"/>
                          <a:ea typeface="Arial"/>
                          <a:cs typeface="Arial"/>
                          <a:sym typeface="Arial"/>
                        </a:rPr>
                        <a:t>目指す姿実現のための施策</a:t>
                      </a:r>
                      <a:r>
                        <a:rPr lang="ja-JP" sz="1400" u="none" strike="noStrike" cap="none">
                          <a:solidFill>
                            <a:schemeClr val="lt1"/>
                          </a:solidFill>
                        </a:rPr>
                        <a:t>とKPI</a:t>
                      </a:r>
                      <a:endParaRPr sz="1400" u="none" strike="noStrike" cap="none"/>
                    </a:p>
                  </a:txBody>
                  <a:tcPr marL="54000" marR="54000" marT="36000" marB="36000" anchor="ctr">
                    <a:lnL w="19050" cap="flat" cmpd="sng">
                      <a:solidFill>
                        <a:srgbClr val="5F5F5F"/>
                      </a:solidFill>
                      <a:prstDash val="solid"/>
                      <a:round/>
                      <a:headEnd type="none" w="sm" len="sm"/>
                      <a:tailEnd type="none" w="sm" len="sm"/>
                    </a:lnL>
                    <a:lnR w="19050" cap="flat" cmpd="sng">
                      <a:solidFill>
                        <a:srgbClr val="5F5F5F"/>
                      </a:solidFill>
                      <a:prstDash val="solid"/>
                      <a:round/>
                      <a:headEnd type="none" w="sm" len="sm"/>
                      <a:tailEnd type="none" w="sm" len="sm"/>
                    </a:lnR>
                    <a:lnT w="19050" cap="flat" cmpd="sng">
                      <a:solidFill>
                        <a:srgbClr val="5F5F5F"/>
                      </a:solidFill>
                      <a:prstDash val="solid"/>
                      <a:round/>
                      <a:headEnd type="none" w="sm" len="sm"/>
                      <a:tailEnd type="none" w="sm" len="sm"/>
                    </a:lnT>
                    <a:lnB w="19050" cap="flat" cmpd="sng">
                      <a:solidFill>
                        <a:srgbClr val="5F5F5F"/>
                      </a:solidFill>
                      <a:prstDash val="solid"/>
                      <a:round/>
                      <a:headEnd type="none" w="sm" len="sm"/>
                      <a:tailEnd type="none" w="sm" len="sm"/>
                    </a:lnB>
                    <a:solidFill>
                      <a:srgbClr val="5F5F5F"/>
                    </a:solidFill>
                  </a:tcPr>
                </a:tc>
                <a:tc hMerge="1">
                  <a:txBody>
                    <a:bodyPr/>
                    <a:lstStyle/>
                    <a:p>
                      <a:endParaRPr lang="ja-JP"/>
                    </a:p>
                  </a:txBody>
                  <a:tcPr/>
                </a:tc>
                <a:extLst>
                  <a:ext uri="{0D108BD9-81ED-4DB2-BD59-A6C34878D82A}">
                    <a16:rowId xmlns:a16="http://schemas.microsoft.com/office/drawing/2014/main" val="10000"/>
                  </a:ext>
                </a:extLst>
              </a:tr>
              <a:tr h="306475">
                <a:tc>
                  <a:txBody>
                    <a:bodyPr/>
                    <a:lstStyle/>
                    <a:p>
                      <a:pPr marL="0" marR="0" lvl="0" indent="0" algn="l" rtl="0">
                        <a:lnSpc>
                          <a:spcPct val="100000"/>
                        </a:lnSpc>
                        <a:spcBef>
                          <a:spcPts val="0"/>
                        </a:spcBef>
                        <a:spcAft>
                          <a:spcPts val="0"/>
                        </a:spcAft>
                        <a:buClr>
                          <a:srgbClr val="333333"/>
                        </a:buClr>
                        <a:buSzPts val="1300"/>
                        <a:buFont typeface="Arial"/>
                        <a:buNone/>
                      </a:pPr>
                      <a:r>
                        <a:rPr lang="ja-JP" sz="1200" b="0" i="0" u="none" strike="noStrike" cap="none">
                          <a:solidFill>
                            <a:schemeClr val="dk1"/>
                          </a:solidFill>
                          <a:latin typeface="Arial"/>
                          <a:ea typeface="Arial"/>
                          <a:cs typeface="Arial"/>
                          <a:sym typeface="Arial"/>
                        </a:rPr>
                        <a:t>①新入社員研修、中堅社員研修、次世代研修の提供</a:t>
                      </a:r>
                      <a:endParaRPr sz="1200" u="none" strike="noStrike" cap="none">
                        <a:solidFill>
                          <a:schemeClr val="dk1"/>
                        </a:solidFill>
                      </a:endParaRPr>
                    </a:p>
                  </a:txBody>
                  <a:tcPr marL="54000" marR="54000" marT="36000" marB="36000" anchor="ctr">
                    <a:lnL w="19050" cap="flat" cmpd="sng">
                      <a:solidFill>
                        <a:srgbClr val="5F5F5F"/>
                      </a:solidFill>
                      <a:prstDash val="solid"/>
                      <a:round/>
                      <a:headEnd type="none" w="sm" len="sm"/>
                      <a:tailEnd type="none" w="sm" len="sm"/>
                    </a:lnL>
                    <a:lnR w="12700" cap="flat" cmpd="sng">
                      <a:solidFill>
                        <a:srgbClr val="5F5F5F"/>
                      </a:solidFill>
                      <a:prstDash val="solid"/>
                      <a:round/>
                      <a:headEnd type="none" w="sm" len="sm"/>
                      <a:tailEnd type="none" w="sm" len="sm"/>
                    </a:lnR>
                    <a:lnT w="19050" cap="flat" cmpd="sng">
                      <a:solidFill>
                        <a:srgbClr val="5F5F5F"/>
                      </a:solidFill>
                      <a:prstDash val="solid"/>
                      <a:round/>
                      <a:headEnd type="none" w="sm" len="sm"/>
                      <a:tailEnd type="none" w="sm" len="sm"/>
                    </a:lnT>
                    <a:lnB w="12700" cap="flat" cmpd="sng">
                      <a:solidFill>
                        <a:srgbClr val="5F5F5F"/>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333333"/>
                        </a:buClr>
                        <a:buSzPts val="1300"/>
                        <a:buFont typeface="Arial"/>
                        <a:buNone/>
                      </a:pPr>
                      <a:r>
                        <a:rPr lang="ja-JP" sz="1200" u="none" strike="noStrike" cap="none">
                          <a:solidFill>
                            <a:schemeClr val="dk1"/>
                          </a:solidFill>
                        </a:rPr>
                        <a:t>満足度 （質）　80%以上</a:t>
                      </a:r>
                      <a:endParaRPr sz="1200" u="none" strike="noStrike" cap="none">
                        <a:solidFill>
                          <a:schemeClr val="dk1"/>
                        </a:solidFill>
                      </a:endParaRPr>
                    </a:p>
                    <a:p>
                      <a:pPr marL="0" marR="0" lvl="0" indent="0" algn="l" rtl="0">
                        <a:lnSpc>
                          <a:spcPct val="100000"/>
                        </a:lnSpc>
                        <a:spcBef>
                          <a:spcPts val="0"/>
                        </a:spcBef>
                        <a:spcAft>
                          <a:spcPts val="0"/>
                        </a:spcAft>
                        <a:buClr>
                          <a:srgbClr val="333333"/>
                        </a:buClr>
                        <a:buSzPts val="1300"/>
                        <a:buFont typeface="Arial"/>
                        <a:buNone/>
                      </a:pPr>
                      <a:r>
                        <a:rPr lang="ja-JP" sz="1200" u="none" strike="noStrike" cap="none">
                          <a:solidFill>
                            <a:schemeClr val="dk1"/>
                          </a:solidFill>
                        </a:rPr>
                        <a:t>利用率（普及） 20%以上（現状10%）</a:t>
                      </a:r>
                      <a:endParaRPr sz="1200" u="none" strike="noStrike" cap="none">
                        <a:solidFill>
                          <a:schemeClr val="dk1"/>
                        </a:solidFill>
                      </a:endParaRPr>
                    </a:p>
                  </a:txBody>
                  <a:tcPr marL="54000" marR="54000" marT="36000" marB="36000" anchor="ctr">
                    <a:lnL w="12700" cap="flat" cmpd="sng">
                      <a:solidFill>
                        <a:srgbClr val="5F5F5F"/>
                      </a:solidFill>
                      <a:prstDash val="solid"/>
                      <a:round/>
                      <a:headEnd type="none" w="sm" len="sm"/>
                      <a:tailEnd type="none" w="sm" len="sm"/>
                    </a:lnL>
                    <a:lnR w="19050" cap="flat" cmpd="sng">
                      <a:solidFill>
                        <a:srgbClr val="5F5F5F"/>
                      </a:solidFill>
                      <a:prstDash val="solid"/>
                      <a:round/>
                      <a:headEnd type="none" w="sm" len="sm"/>
                      <a:tailEnd type="none" w="sm" len="sm"/>
                    </a:lnR>
                    <a:lnT w="19050" cap="flat" cmpd="sng">
                      <a:solidFill>
                        <a:srgbClr val="5F5F5F"/>
                      </a:solidFill>
                      <a:prstDash val="solid"/>
                      <a:round/>
                      <a:headEnd type="none" w="sm" len="sm"/>
                      <a:tailEnd type="none" w="sm" len="sm"/>
                    </a:lnT>
                    <a:lnB w="12700" cap="flat" cmpd="sng">
                      <a:solidFill>
                        <a:srgbClr val="5F5F5F"/>
                      </a:solidFill>
                      <a:prstDash val="solid"/>
                      <a:round/>
                      <a:headEnd type="none" w="sm" len="sm"/>
                      <a:tailEnd type="none" w="sm" len="sm"/>
                    </a:lnB>
                  </a:tcPr>
                </a:tc>
                <a:extLst>
                  <a:ext uri="{0D108BD9-81ED-4DB2-BD59-A6C34878D82A}">
                    <a16:rowId xmlns:a16="http://schemas.microsoft.com/office/drawing/2014/main" val="10001"/>
                  </a:ext>
                </a:extLst>
              </a:tr>
              <a:tr h="345475">
                <a:tc>
                  <a:txBody>
                    <a:bodyPr/>
                    <a:lstStyle/>
                    <a:p>
                      <a:pPr marL="0" marR="0" lvl="0" indent="0" algn="l" rtl="0">
                        <a:lnSpc>
                          <a:spcPct val="100000"/>
                        </a:lnSpc>
                        <a:spcBef>
                          <a:spcPts val="0"/>
                        </a:spcBef>
                        <a:spcAft>
                          <a:spcPts val="0"/>
                        </a:spcAft>
                        <a:buClr>
                          <a:srgbClr val="333333"/>
                        </a:buClr>
                        <a:buSzPts val="1300"/>
                        <a:buFont typeface="Arial"/>
                        <a:buNone/>
                      </a:pPr>
                      <a:r>
                        <a:rPr lang="ja-JP" sz="1200" b="0" i="0" u="none" strike="noStrike" cap="none">
                          <a:solidFill>
                            <a:schemeClr val="dk1"/>
                          </a:solidFill>
                          <a:latin typeface="Arial"/>
                          <a:ea typeface="Arial"/>
                          <a:cs typeface="Arial"/>
                          <a:sym typeface="Arial"/>
                        </a:rPr>
                        <a:t>②会員企業の利用率を高める取組み、分析活動</a:t>
                      </a:r>
                      <a:endParaRPr sz="1200" b="0" i="0" u="none" strike="noStrike" cap="none">
                        <a:solidFill>
                          <a:schemeClr val="dk1"/>
                        </a:solidFill>
                        <a:latin typeface="Arial"/>
                        <a:ea typeface="Arial"/>
                        <a:cs typeface="Arial"/>
                        <a:sym typeface="Arial"/>
                      </a:endParaRPr>
                    </a:p>
                  </a:txBody>
                  <a:tcPr marL="54000" marR="54000" marT="36000" marB="36000" anchor="ctr">
                    <a:lnL w="19050" cap="flat" cmpd="sng">
                      <a:solidFill>
                        <a:srgbClr val="5F5F5F"/>
                      </a:solidFill>
                      <a:prstDash val="solid"/>
                      <a:round/>
                      <a:headEnd type="none" w="sm" len="sm"/>
                      <a:tailEnd type="none" w="sm" len="sm"/>
                    </a:lnL>
                    <a:lnR w="12700" cap="flat" cmpd="sng">
                      <a:solidFill>
                        <a:srgbClr val="5F5F5F"/>
                      </a:solidFill>
                      <a:prstDash val="solid"/>
                      <a:round/>
                      <a:headEnd type="none" w="sm" len="sm"/>
                      <a:tailEnd type="none" w="sm" len="sm"/>
                    </a:lnR>
                    <a:lnT w="12700" cap="flat" cmpd="sng">
                      <a:solidFill>
                        <a:srgbClr val="5F5F5F"/>
                      </a:solidFill>
                      <a:prstDash val="solid"/>
                      <a:round/>
                      <a:headEnd type="none" w="sm" len="sm"/>
                      <a:tailEnd type="none" w="sm" len="sm"/>
                    </a:lnT>
                    <a:lnB w="12700" cap="flat" cmpd="sng">
                      <a:solidFill>
                        <a:srgbClr val="5F5F5F"/>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333333"/>
                        </a:buClr>
                        <a:buSzPts val="1300"/>
                        <a:buFont typeface="Arial"/>
                        <a:buNone/>
                      </a:pPr>
                      <a:r>
                        <a:rPr lang="ja-JP" sz="1200" u="none" strike="noStrike" cap="none">
                          <a:solidFill>
                            <a:schemeClr val="dk1"/>
                          </a:solidFill>
                        </a:rPr>
                        <a:t>未利用企業からの申込獲得施策　年間５件実施</a:t>
                      </a:r>
                      <a:endParaRPr/>
                    </a:p>
                  </a:txBody>
                  <a:tcPr marL="54000" marR="54000" marT="36000" marB="36000" anchor="ctr">
                    <a:lnL w="12700" cap="flat" cmpd="sng">
                      <a:solidFill>
                        <a:srgbClr val="5F5F5F"/>
                      </a:solidFill>
                      <a:prstDash val="solid"/>
                      <a:round/>
                      <a:headEnd type="none" w="sm" len="sm"/>
                      <a:tailEnd type="none" w="sm" len="sm"/>
                    </a:lnL>
                    <a:lnR w="19050" cap="flat" cmpd="sng">
                      <a:solidFill>
                        <a:srgbClr val="5F5F5F"/>
                      </a:solidFill>
                      <a:prstDash val="solid"/>
                      <a:round/>
                      <a:headEnd type="none" w="sm" len="sm"/>
                      <a:tailEnd type="none" w="sm" len="sm"/>
                    </a:lnR>
                    <a:lnT w="12700" cap="flat" cmpd="sng">
                      <a:solidFill>
                        <a:srgbClr val="5F5F5F"/>
                      </a:solidFill>
                      <a:prstDash val="solid"/>
                      <a:round/>
                      <a:headEnd type="none" w="sm" len="sm"/>
                      <a:tailEnd type="none" w="sm" len="sm"/>
                    </a:lnT>
                    <a:lnB w="12700" cap="flat" cmpd="sng">
                      <a:solidFill>
                        <a:srgbClr val="5F5F5F"/>
                      </a:solidFill>
                      <a:prstDash val="solid"/>
                      <a:round/>
                      <a:headEnd type="none" w="sm" len="sm"/>
                      <a:tailEnd type="none" w="sm" len="sm"/>
                    </a:lnB>
                  </a:tcPr>
                </a:tc>
                <a:extLst>
                  <a:ext uri="{0D108BD9-81ED-4DB2-BD59-A6C34878D82A}">
                    <a16:rowId xmlns:a16="http://schemas.microsoft.com/office/drawing/2014/main" val="10002"/>
                  </a:ext>
                </a:extLst>
              </a:tr>
              <a:tr h="327600">
                <a:tc>
                  <a:txBody>
                    <a:bodyPr/>
                    <a:lstStyle/>
                    <a:p>
                      <a:pPr marL="0" marR="0" lvl="0" indent="0" algn="l" rtl="0">
                        <a:lnSpc>
                          <a:spcPct val="100000"/>
                        </a:lnSpc>
                        <a:spcBef>
                          <a:spcPts val="0"/>
                        </a:spcBef>
                        <a:spcAft>
                          <a:spcPts val="0"/>
                        </a:spcAft>
                        <a:buClr>
                          <a:srgbClr val="333333"/>
                        </a:buClr>
                        <a:buSzPts val="1300"/>
                        <a:buFont typeface="Arial"/>
                        <a:buNone/>
                      </a:pPr>
                      <a:endParaRPr sz="1200" b="0" i="0" u="none" strike="noStrike" cap="none">
                        <a:solidFill>
                          <a:schemeClr val="dk1"/>
                        </a:solidFill>
                        <a:latin typeface="Arial"/>
                        <a:ea typeface="Arial"/>
                        <a:cs typeface="Arial"/>
                        <a:sym typeface="Arial"/>
                      </a:endParaRPr>
                    </a:p>
                  </a:txBody>
                  <a:tcPr marL="54000" marR="54000" marT="36000" marB="36000" anchor="ctr">
                    <a:lnL w="19050" cap="flat" cmpd="sng">
                      <a:solidFill>
                        <a:srgbClr val="5F5F5F"/>
                      </a:solidFill>
                      <a:prstDash val="solid"/>
                      <a:round/>
                      <a:headEnd type="none" w="sm" len="sm"/>
                      <a:tailEnd type="none" w="sm" len="sm"/>
                    </a:lnL>
                    <a:lnR w="12700" cap="flat" cmpd="sng">
                      <a:solidFill>
                        <a:srgbClr val="5F5F5F"/>
                      </a:solidFill>
                      <a:prstDash val="solid"/>
                      <a:round/>
                      <a:headEnd type="none" w="sm" len="sm"/>
                      <a:tailEnd type="none" w="sm" len="sm"/>
                    </a:lnR>
                    <a:lnT w="12700" cap="flat" cmpd="sng">
                      <a:solidFill>
                        <a:srgbClr val="5F5F5F"/>
                      </a:solidFill>
                      <a:prstDash val="solid"/>
                      <a:round/>
                      <a:headEnd type="none" w="sm" len="sm"/>
                      <a:tailEnd type="none" w="sm" len="sm"/>
                    </a:lnT>
                    <a:lnB w="12700" cap="flat" cmpd="sng">
                      <a:solidFill>
                        <a:srgbClr val="5F5F5F"/>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333333"/>
                        </a:buClr>
                        <a:buSzPts val="1300"/>
                        <a:buFont typeface="Arial"/>
                        <a:buNone/>
                      </a:pPr>
                      <a:endParaRPr sz="1200" u="none" strike="noStrike" cap="none">
                        <a:solidFill>
                          <a:srgbClr val="FF3300"/>
                        </a:solidFill>
                      </a:endParaRPr>
                    </a:p>
                  </a:txBody>
                  <a:tcPr marL="54000" marR="54000" marT="36000" marB="36000" anchor="ctr">
                    <a:lnL w="12700" cap="flat" cmpd="sng">
                      <a:solidFill>
                        <a:srgbClr val="5F5F5F"/>
                      </a:solidFill>
                      <a:prstDash val="solid"/>
                      <a:round/>
                      <a:headEnd type="none" w="sm" len="sm"/>
                      <a:tailEnd type="none" w="sm" len="sm"/>
                    </a:lnL>
                    <a:lnR w="19050" cap="flat" cmpd="sng">
                      <a:solidFill>
                        <a:srgbClr val="5F5F5F"/>
                      </a:solidFill>
                      <a:prstDash val="solid"/>
                      <a:round/>
                      <a:headEnd type="none" w="sm" len="sm"/>
                      <a:tailEnd type="none" w="sm" len="sm"/>
                    </a:lnR>
                    <a:lnT w="12700" cap="flat" cmpd="sng">
                      <a:solidFill>
                        <a:srgbClr val="5F5F5F"/>
                      </a:solidFill>
                      <a:prstDash val="solid"/>
                      <a:round/>
                      <a:headEnd type="none" w="sm" len="sm"/>
                      <a:tailEnd type="none" w="sm" len="sm"/>
                    </a:lnT>
                    <a:lnB w="12700" cap="flat" cmpd="sng">
                      <a:solidFill>
                        <a:srgbClr val="5F5F5F"/>
                      </a:solidFill>
                      <a:prstDash val="solid"/>
                      <a:round/>
                      <a:headEnd type="none" w="sm" len="sm"/>
                      <a:tailEnd type="none" w="sm" len="sm"/>
                    </a:lnB>
                  </a:tcPr>
                </a:tc>
                <a:extLst>
                  <a:ext uri="{0D108BD9-81ED-4DB2-BD59-A6C34878D82A}">
                    <a16:rowId xmlns:a16="http://schemas.microsoft.com/office/drawing/2014/main" val="10003"/>
                  </a:ext>
                </a:extLst>
              </a:tr>
              <a:tr h="304900">
                <a:tc>
                  <a:txBody>
                    <a:bodyPr/>
                    <a:lstStyle/>
                    <a:p>
                      <a:pPr marL="0" marR="0" lvl="0" indent="0" algn="l" rtl="0">
                        <a:lnSpc>
                          <a:spcPct val="100000"/>
                        </a:lnSpc>
                        <a:spcBef>
                          <a:spcPts val="0"/>
                        </a:spcBef>
                        <a:spcAft>
                          <a:spcPts val="0"/>
                        </a:spcAft>
                        <a:buClr>
                          <a:srgbClr val="333333"/>
                        </a:buClr>
                        <a:buSzPts val="1300"/>
                        <a:buFont typeface="Arial"/>
                        <a:buNone/>
                      </a:pPr>
                      <a:endParaRPr sz="1200" b="0" i="0" u="none" strike="noStrike" cap="none">
                        <a:solidFill>
                          <a:srgbClr val="333333"/>
                        </a:solidFill>
                        <a:latin typeface="Arial"/>
                        <a:ea typeface="Arial"/>
                        <a:cs typeface="Arial"/>
                        <a:sym typeface="Arial"/>
                      </a:endParaRPr>
                    </a:p>
                  </a:txBody>
                  <a:tcPr marL="54000" marR="54000" marT="36000" marB="36000" anchor="ctr">
                    <a:lnL w="19050" cap="flat" cmpd="sng">
                      <a:solidFill>
                        <a:srgbClr val="5F5F5F"/>
                      </a:solidFill>
                      <a:prstDash val="solid"/>
                      <a:round/>
                      <a:headEnd type="none" w="sm" len="sm"/>
                      <a:tailEnd type="none" w="sm" len="sm"/>
                    </a:lnL>
                    <a:lnR w="12700" cap="flat" cmpd="sng">
                      <a:solidFill>
                        <a:srgbClr val="5F5F5F"/>
                      </a:solidFill>
                      <a:prstDash val="solid"/>
                      <a:round/>
                      <a:headEnd type="none" w="sm" len="sm"/>
                      <a:tailEnd type="none" w="sm" len="sm"/>
                    </a:lnR>
                    <a:lnT w="12700" cap="flat" cmpd="sng">
                      <a:solidFill>
                        <a:srgbClr val="5F5F5F"/>
                      </a:solidFill>
                      <a:prstDash val="solid"/>
                      <a:round/>
                      <a:headEnd type="none" w="sm" len="sm"/>
                      <a:tailEnd type="none" w="sm" len="sm"/>
                    </a:lnT>
                    <a:lnB w="12700" cap="flat" cmpd="sng">
                      <a:solidFill>
                        <a:srgbClr val="5F5F5F"/>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333333"/>
                        </a:buClr>
                        <a:buSzPts val="1300"/>
                        <a:buFont typeface="Arial"/>
                        <a:buNone/>
                      </a:pPr>
                      <a:endParaRPr sz="1200" u="none" strike="noStrike" cap="none">
                        <a:solidFill>
                          <a:srgbClr val="FF3300"/>
                        </a:solidFill>
                      </a:endParaRPr>
                    </a:p>
                  </a:txBody>
                  <a:tcPr marL="54000" marR="54000" marT="36000" marB="36000" anchor="ctr">
                    <a:lnL w="12700" cap="flat" cmpd="sng">
                      <a:solidFill>
                        <a:srgbClr val="5F5F5F"/>
                      </a:solidFill>
                      <a:prstDash val="solid"/>
                      <a:round/>
                      <a:headEnd type="none" w="sm" len="sm"/>
                      <a:tailEnd type="none" w="sm" len="sm"/>
                    </a:lnL>
                    <a:lnR w="19050" cap="flat" cmpd="sng">
                      <a:solidFill>
                        <a:srgbClr val="5F5F5F"/>
                      </a:solidFill>
                      <a:prstDash val="solid"/>
                      <a:round/>
                      <a:headEnd type="none" w="sm" len="sm"/>
                      <a:tailEnd type="none" w="sm" len="sm"/>
                    </a:lnR>
                    <a:lnT w="12700" cap="flat" cmpd="sng">
                      <a:solidFill>
                        <a:srgbClr val="5F5F5F"/>
                      </a:solidFill>
                      <a:prstDash val="solid"/>
                      <a:round/>
                      <a:headEnd type="none" w="sm" len="sm"/>
                      <a:tailEnd type="none" w="sm" len="sm"/>
                    </a:lnT>
                    <a:lnB w="12700" cap="flat" cmpd="sng">
                      <a:solidFill>
                        <a:srgbClr val="5F5F5F"/>
                      </a:solidFill>
                      <a:prstDash val="solid"/>
                      <a:round/>
                      <a:headEnd type="none" w="sm" len="sm"/>
                      <a:tailEnd type="none" w="sm" len="sm"/>
                    </a:lnB>
                  </a:tcPr>
                </a:tc>
                <a:extLst>
                  <a:ext uri="{0D108BD9-81ED-4DB2-BD59-A6C34878D82A}">
                    <a16:rowId xmlns:a16="http://schemas.microsoft.com/office/drawing/2014/main" val="10004"/>
                  </a:ext>
                </a:extLst>
              </a:tr>
              <a:tr h="304900">
                <a:tc>
                  <a:txBody>
                    <a:bodyPr/>
                    <a:lstStyle/>
                    <a:p>
                      <a:pPr marL="0" marR="0" lvl="0" indent="0" algn="l" rtl="0">
                        <a:lnSpc>
                          <a:spcPct val="100000"/>
                        </a:lnSpc>
                        <a:spcBef>
                          <a:spcPts val="0"/>
                        </a:spcBef>
                        <a:spcAft>
                          <a:spcPts val="0"/>
                        </a:spcAft>
                        <a:buClr>
                          <a:srgbClr val="333333"/>
                        </a:buClr>
                        <a:buSzPts val="1300"/>
                        <a:buFont typeface="Arial"/>
                        <a:buNone/>
                      </a:pPr>
                      <a:endParaRPr sz="1200" b="0" i="0" u="none" strike="noStrike" cap="none">
                        <a:solidFill>
                          <a:srgbClr val="333333"/>
                        </a:solidFill>
                        <a:latin typeface="Arial"/>
                        <a:ea typeface="Arial"/>
                        <a:cs typeface="Arial"/>
                        <a:sym typeface="Arial"/>
                      </a:endParaRPr>
                    </a:p>
                  </a:txBody>
                  <a:tcPr marL="54000" marR="54000" marT="36000" marB="36000" anchor="ctr">
                    <a:lnL w="19050" cap="flat" cmpd="sng">
                      <a:solidFill>
                        <a:srgbClr val="5F5F5F"/>
                      </a:solidFill>
                      <a:prstDash val="solid"/>
                      <a:round/>
                      <a:headEnd type="none" w="sm" len="sm"/>
                      <a:tailEnd type="none" w="sm" len="sm"/>
                    </a:lnL>
                    <a:lnR w="12700" cap="flat" cmpd="sng">
                      <a:solidFill>
                        <a:srgbClr val="5F5F5F"/>
                      </a:solidFill>
                      <a:prstDash val="solid"/>
                      <a:round/>
                      <a:headEnd type="none" w="sm" len="sm"/>
                      <a:tailEnd type="none" w="sm" len="sm"/>
                    </a:lnR>
                    <a:lnT w="12700" cap="flat" cmpd="sng">
                      <a:solidFill>
                        <a:srgbClr val="5F5F5F"/>
                      </a:solidFill>
                      <a:prstDash val="solid"/>
                      <a:round/>
                      <a:headEnd type="none" w="sm" len="sm"/>
                      <a:tailEnd type="none" w="sm" len="sm"/>
                    </a:lnT>
                    <a:lnB w="12700" cap="flat" cmpd="sng">
                      <a:solidFill>
                        <a:srgbClr val="5F5F5F"/>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333333"/>
                        </a:buClr>
                        <a:buSzPts val="1300"/>
                        <a:buFont typeface="Arial"/>
                        <a:buNone/>
                      </a:pPr>
                      <a:endParaRPr sz="1200" u="none" strike="noStrike" cap="none">
                        <a:solidFill>
                          <a:srgbClr val="FF3300"/>
                        </a:solidFill>
                      </a:endParaRPr>
                    </a:p>
                  </a:txBody>
                  <a:tcPr marL="54000" marR="54000" marT="36000" marB="36000" anchor="ctr">
                    <a:lnL w="12700" cap="flat" cmpd="sng">
                      <a:solidFill>
                        <a:srgbClr val="5F5F5F"/>
                      </a:solidFill>
                      <a:prstDash val="solid"/>
                      <a:round/>
                      <a:headEnd type="none" w="sm" len="sm"/>
                      <a:tailEnd type="none" w="sm" len="sm"/>
                    </a:lnL>
                    <a:lnR w="19050" cap="flat" cmpd="sng">
                      <a:solidFill>
                        <a:srgbClr val="5F5F5F"/>
                      </a:solidFill>
                      <a:prstDash val="solid"/>
                      <a:round/>
                      <a:headEnd type="none" w="sm" len="sm"/>
                      <a:tailEnd type="none" w="sm" len="sm"/>
                    </a:lnR>
                    <a:lnT w="12700" cap="flat" cmpd="sng">
                      <a:solidFill>
                        <a:srgbClr val="5F5F5F"/>
                      </a:solidFill>
                      <a:prstDash val="solid"/>
                      <a:round/>
                      <a:headEnd type="none" w="sm" len="sm"/>
                      <a:tailEnd type="none" w="sm" len="sm"/>
                    </a:lnT>
                    <a:lnB w="12700" cap="flat" cmpd="sng">
                      <a:solidFill>
                        <a:srgbClr val="5F5F5F"/>
                      </a:solidFill>
                      <a:prstDash val="solid"/>
                      <a:round/>
                      <a:headEnd type="none" w="sm" len="sm"/>
                      <a:tailEnd type="none" w="sm" len="sm"/>
                    </a:lnB>
                  </a:tcPr>
                </a:tc>
                <a:extLst>
                  <a:ext uri="{0D108BD9-81ED-4DB2-BD59-A6C34878D82A}">
                    <a16:rowId xmlns:a16="http://schemas.microsoft.com/office/drawing/2014/main" val="10005"/>
                  </a:ext>
                </a:extLst>
              </a:tr>
              <a:tr h="304900">
                <a:tc>
                  <a:txBody>
                    <a:bodyPr/>
                    <a:lstStyle/>
                    <a:p>
                      <a:pPr marL="0" marR="0" lvl="0" indent="0" algn="l" rtl="0">
                        <a:lnSpc>
                          <a:spcPct val="100000"/>
                        </a:lnSpc>
                        <a:spcBef>
                          <a:spcPts val="0"/>
                        </a:spcBef>
                        <a:spcAft>
                          <a:spcPts val="0"/>
                        </a:spcAft>
                        <a:buClr>
                          <a:srgbClr val="1C1C1C"/>
                        </a:buClr>
                        <a:buSzPts val="1300"/>
                        <a:buFont typeface="Arial"/>
                        <a:buNone/>
                      </a:pPr>
                      <a:endParaRPr sz="1300" b="0" i="0" u="none" strike="noStrike" cap="none">
                        <a:solidFill>
                          <a:srgbClr val="1C1C1C"/>
                        </a:solidFill>
                        <a:latin typeface="Arial"/>
                        <a:ea typeface="Arial"/>
                        <a:cs typeface="Arial"/>
                        <a:sym typeface="Arial"/>
                      </a:endParaRPr>
                    </a:p>
                  </a:txBody>
                  <a:tcPr marL="54000" marR="54000" marT="36000" marB="36000" anchor="ctr">
                    <a:lnL w="19050" cap="flat" cmpd="sng">
                      <a:solidFill>
                        <a:srgbClr val="5F5F5F"/>
                      </a:solidFill>
                      <a:prstDash val="solid"/>
                      <a:round/>
                      <a:headEnd type="none" w="sm" len="sm"/>
                      <a:tailEnd type="none" w="sm" len="sm"/>
                    </a:lnL>
                    <a:lnR w="12700" cap="flat" cmpd="sng">
                      <a:solidFill>
                        <a:srgbClr val="5F5F5F"/>
                      </a:solidFill>
                      <a:prstDash val="solid"/>
                      <a:round/>
                      <a:headEnd type="none" w="sm" len="sm"/>
                      <a:tailEnd type="none" w="sm" len="sm"/>
                    </a:lnR>
                    <a:lnT w="12700" cap="flat" cmpd="sng">
                      <a:solidFill>
                        <a:srgbClr val="5F5F5F"/>
                      </a:solidFill>
                      <a:prstDash val="solid"/>
                      <a:round/>
                      <a:headEnd type="none" w="sm" len="sm"/>
                      <a:tailEnd type="none" w="sm" len="sm"/>
                    </a:lnT>
                    <a:lnB w="12700" cap="flat" cmpd="sng">
                      <a:solidFill>
                        <a:srgbClr val="5F5F5F"/>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333333"/>
                        </a:buClr>
                        <a:buSzPts val="1300"/>
                        <a:buFont typeface="Arial"/>
                        <a:buNone/>
                      </a:pPr>
                      <a:endParaRPr sz="1300" u="none" strike="noStrike" cap="none">
                        <a:solidFill>
                          <a:srgbClr val="FF3300"/>
                        </a:solidFill>
                      </a:endParaRPr>
                    </a:p>
                  </a:txBody>
                  <a:tcPr marL="54000" marR="54000" marT="36000" marB="36000" anchor="ctr">
                    <a:lnL w="12700" cap="flat" cmpd="sng">
                      <a:solidFill>
                        <a:srgbClr val="5F5F5F"/>
                      </a:solidFill>
                      <a:prstDash val="solid"/>
                      <a:round/>
                      <a:headEnd type="none" w="sm" len="sm"/>
                      <a:tailEnd type="none" w="sm" len="sm"/>
                    </a:lnL>
                    <a:lnR w="19050" cap="flat" cmpd="sng">
                      <a:solidFill>
                        <a:srgbClr val="5F5F5F"/>
                      </a:solidFill>
                      <a:prstDash val="solid"/>
                      <a:round/>
                      <a:headEnd type="none" w="sm" len="sm"/>
                      <a:tailEnd type="none" w="sm" len="sm"/>
                    </a:lnR>
                    <a:lnT w="12700" cap="flat" cmpd="sng">
                      <a:solidFill>
                        <a:srgbClr val="5F5F5F"/>
                      </a:solidFill>
                      <a:prstDash val="solid"/>
                      <a:round/>
                      <a:headEnd type="none" w="sm" len="sm"/>
                      <a:tailEnd type="none" w="sm" len="sm"/>
                    </a:lnT>
                    <a:lnB w="12700" cap="flat" cmpd="sng">
                      <a:solidFill>
                        <a:srgbClr val="5F5F5F"/>
                      </a:solidFill>
                      <a:prstDash val="solid"/>
                      <a:round/>
                      <a:headEnd type="none" w="sm" len="sm"/>
                      <a:tailEnd type="none" w="sm" len="sm"/>
                    </a:lnB>
                  </a:tcPr>
                </a:tc>
                <a:extLst>
                  <a:ext uri="{0D108BD9-81ED-4DB2-BD59-A6C34878D82A}">
                    <a16:rowId xmlns:a16="http://schemas.microsoft.com/office/drawing/2014/main" val="10006"/>
                  </a:ext>
                </a:extLst>
              </a:tr>
            </a:tbl>
          </a:graphicData>
        </a:graphic>
      </p:graphicFrame>
      <p:sp>
        <p:nvSpPr>
          <p:cNvPr id="408" name="Google Shape;408;p26"/>
          <p:cNvSpPr txBox="1"/>
          <p:nvPr/>
        </p:nvSpPr>
        <p:spPr>
          <a:xfrm>
            <a:off x="177800" y="0"/>
            <a:ext cx="7429500" cy="457200"/>
          </a:xfrm>
          <a:prstGeom prst="rect">
            <a:avLst/>
          </a:prstGeom>
          <a:noFill/>
          <a:ln>
            <a:noFill/>
          </a:ln>
        </p:spPr>
        <p:txBody>
          <a:bodyPr spcFirstLastPara="1" wrap="square" lIns="72000" tIns="72000" rIns="0" bIns="0" anchor="ctr" anchorCtr="0">
            <a:noAutofit/>
          </a:bodyPr>
          <a:lstStyle/>
          <a:p>
            <a:pPr marL="0" marR="0" lvl="0" indent="0" algn="l" rtl="0">
              <a:lnSpc>
                <a:spcPct val="100000"/>
              </a:lnSpc>
              <a:spcBef>
                <a:spcPts val="0"/>
              </a:spcBef>
              <a:spcAft>
                <a:spcPts val="0"/>
              </a:spcAft>
              <a:buClr>
                <a:srgbClr val="000000"/>
              </a:buClr>
              <a:buSzPts val="2400"/>
              <a:buFont typeface="Arial"/>
              <a:buNone/>
            </a:pPr>
            <a:r>
              <a:rPr lang="ja-JP" sz="2400" b="1" i="0" u="none" strike="noStrike" cap="none">
                <a:solidFill>
                  <a:srgbClr val="4D4D4D"/>
                </a:solidFill>
                <a:latin typeface="Meiryo"/>
                <a:ea typeface="Meiryo"/>
                <a:cs typeface="Meiryo"/>
                <a:sym typeface="Meiryo"/>
              </a:rPr>
              <a:t>1</a:t>
            </a:r>
            <a:r>
              <a:rPr lang="ja-JP" sz="2400" b="1">
                <a:solidFill>
                  <a:srgbClr val="4D4D4D"/>
                </a:solidFill>
                <a:latin typeface="Meiryo"/>
                <a:ea typeface="Meiryo"/>
                <a:cs typeface="Meiryo"/>
                <a:sym typeface="Meiryo"/>
              </a:rPr>
              <a:t>3</a:t>
            </a:r>
            <a:r>
              <a:rPr lang="ja-JP" sz="2400" b="1" i="0" u="none" strike="noStrike" cap="none">
                <a:solidFill>
                  <a:srgbClr val="4D4D4D"/>
                </a:solidFill>
                <a:latin typeface="Meiryo"/>
                <a:ea typeface="Meiryo"/>
                <a:cs typeface="Meiryo"/>
                <a:sym typeface="Meiryo"/>
              </a:rPr>
              <a:t>-2. 人財委員会（育成G）の取り組み</a:t>
            </a:r>
            <a:endParaRPr sz="2400" b="1" i="0" u="none" strike="noStrike" cap="none">
              <a:solidFill>
                <a:srgbClr val="FF3300"/>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13"/>
        <p:cNvGrpSpPr/>
        <p:nvPr/>
      </p:nvGrpSpPr>
      <p:grpSpPr>
        <a:xfrm>
          <a:off x="0" y="0"/>
          <a:ext cx="0" cy="0"/>
          <a:chOff x="0" y="0"/>
          <a:chExt cx="0" cy="0"/>
        </a:xfrm>
      </p:grpSpPr>
      <p:sp>
        <p:nvSpPr>
          <p:cNvPr id="414" name="Google Shape;414;p27"/>
          <p:cNvSpPr/>
          <p:nvPr/>
        </p:nvSpPr>
        <p:spPr>
          <a:xfrm rot="5400000">
            <a:off x="3888458" y="2636378"/>
            <a:ext cx="1815900" cy="304800"/>
          </a:xfrm>
          <a:prstGeom prst="rect">
            <a:avLst/>
          </a:prstGeom>
          <a:solidFill>
            <a:srgbClr val="5F5F5F"/>
          </a:solidFill>
          <a:ln w="19050" cap="flat" cmpd="sng">
            <a:solidFill>
              <a:srgbClr val="5F5F5F"/>
            </a:solidFill>
            <a:prstDash val="solid"/>
            <a:miter lim="800000"/>
            <a:headEnd type="none" w="sm" len="sm"/>
            <a:tailEnd type="none" w="sm" len="sm"/>
          </a:ln>
        </p:spPr>
        <p:txBody>
          <a:bodyPr spcFirstLastPara="1" wrap="square" lIns="36000" tIns="36000" rIns="36000" bIns="36000" anchor="ctr" anchorCtr="0">
            <a:noAutofit/>
          </a:bodyPr>
          <a:lstStyle/>
          <a:p>
            <a:pPr marL="482600" marR="0" lvl="0" indent="-482600" algn="ctr" rtl="0">
              <a:lnSpc>
                <a:spcPct val="100000"/>
              </a:lnSpc>
              <a:spcBef>
                <a:spcPts val="0"/>
              </a:spcBef>
              <a:spcAft>
                <a:spcPts val="0"/>
              </a:spcAft>
              <a:buClr>
                <a:schemeClr val="dk1"/>
              </a:buClr>
              <a:buSzPts val="1400"/>
              <a:buFont typeface="Noto Sans Symbols"/>
              <a:buNone/>
            </a:pPr>
            <a:r>
              <a:rPr lang="ja-JP" sz="1400" b="0" i="0" u="none" strike="noStrike" cap="none">
                <a:solidFill>
                  <a:schemeClr val="lt1"/>
                </a:solidFill>
                <a:latin typeface="Arial"/>
                <a:ea typeface="Arial"/>
                <a:cs typeface="Arial"/>
                <a:sym typeface="Arial"/>
              </a:rPr>
              <a:t>目指す姿</a:t>
            </a:r>
            <a:endParaRPr sz="1400" b="0" i="0" u="none" strike="noStrike" cap="none">
              <a:solidFill>
                <a:srgbClr val="000000"/>
              </a:solidFill>
              <a:latin typeface="Arial"/>
              <a:ea typeface="Arial"/>
              <a:cs typeface="Arial"/>
              <a:sym typeface="Arial"/>
            </a:endParaRPr>
          </a:p>
        </p:txBody>
      </p:sp>
      <p:sp>
        <p:nvSpPr>
          <p:cNvPr id="415" name="Google Shape;415;p27"/>
          <p:cNvSpPr/>
          <p:nvPr/>
        </p:nvSpPr>
        <p:spPr>
          <a:xfrm rot="5400000">
            <a:off x="-361850" y="2636378"/>
            <a:ext cx="1815900" cy="304800"/>
          </a:xfrm>
          <a:prstGeom prst="rect">
            <a:avLst/>
          </a:prstGeom>
          <a:solidFill>
            <a:srgbClr val="5F5F5F"/>
          </a:solidFill>
          <a:ln w="19050" cap="flat" cmpd="sng">
            <a:solidFill>
              <a:srgbClr val="5F5F5F"/>
            </a:solidFill>
            <a:prstDash val="solid"/>
            <a:miter lim="800000"/>
            <a:headEnd type="none" w="sm" len="sm"/>
            <a:tailEnd type="none" w="sm" len="sm"/>
          </a:ln>
        </p:spPr>
        <p:txBody>
          <a:bodyPr spcFirstLastPara="1" wrap="square" lIns="36000" tIns="36000" rIns="36000" bIns="36000" anchor="ctr" anchorCtr="0">
            <a:noAutofit/>
          </a:bodyPr>
          <a:lstStyle/>
          <a:p>
            <a:pPr marL="482600" marR="0" lvl="0" indent="-482600" algn="ctr" rtl="0">
              <a:lnSpc>
                <a:spcPct val="100000"/>
              </a:lnSpc>
              <a:spcBef>
                <a:spcPts val="0"/>
              </a:spcBef>
              <a:spcAft>
                <a:spcPts val="0"/>
              </a:spcAft>
              <a:buClr>
                <a:schemeClr val="dk1"/>
              </a:buClr>
              <a:buSzPts val="1400"/>
              <a:buFont typeface="Noto Sans Symbols"/>
              <a:buNone/>
            </a:pPr>
            <a:r>
              <a:rPr lang="ja-JP" sz="1400" b="0" i="0" u="none" strike="noStrike" cap="none">
                <a:solidFill>
                  <a:schemeClr val="lt1"/>
                </a:solidFill>
                <a:latin typeface="Arial"/>
                <a:ea typeface="Arial"/>
                <a:cs typeface="Arial"/>
                <a:sym typeface="Arial"/>
              </a:rPr>
              <a:t>現 状</a:t>
            </a:r>
            <a:endParaRPr sz="1400" b="0" i="0" u="none" strike="noStrike" cap="none">
              <a:solidFill>
                <a:srgbClr val="000000"/>
              </a:solidFill>
              <a:latin typeface="Arial"/>
              <a:ea typeface="Arial"/>
              <a:cs typeface="Arial"/>
              <a:sym typeface="Arial"/>
            </a:endParaRPr>
          </a:p>
        </p:txBody>
      </p:sp>
      <p:sp>
        <p:nvSpPr>
          <p:cNvPr id="416" name="Google Shape;416;p27"/>
          <p:cNvSpPr/>
          <p:nvPr/>
        </p:nvSpPr>
        <p:spPr>
          <a:xfrm>
            <a:off x="698500" y="628273"/>
            <a:ext cx="8102700" cy="1155300"/>
          </a:xfrm>
          <a:prstGeom prst="rect">
            <a:avLst/>
          </a:prstGeom>
          <a:solidFill>
            <a:srgbClr val="FFFFA9"/>
          </a:solidFill>
          <a:ln w="19050" cap="flat" cmpd="sng">
            <a:solidFill>
              <a:srgbClr val="5F5F5F"/>
            </a:solidFill>
            <a:prstDash val="solid"/>
            <a:miter lim="800000"/>
            <a:headEnd type="none" w="sm" len="sm"/>
            <a:tailEnd type="none" w="sm" len="sm"/>
          </a:ln>
        </p:spPr>
        <p:txBody>
          <a:bodyPr spcFirstLastPara="1" wrap="square" lIns="36000" tIns="0" rIns="36000" bIns="0" anchor="ctr" anchorCtr="0">
            <a:noAutofit/>
          </a:bodyPr>
          <a:lstStyle/>
          <a:p>
            <a:pPr marL="284163" marR="0" lvl="0" indent="-284163" algn="just" rtl="0">
              <a:lnSpc>
                <a:spcPct val="100000"/>
              </a:lnSpc>
              <a:spcBef>
                <a:spcPts val="0"/>
              </a:spcBef>
              <a:spcAft>
                <a:spcPts val="0"/>
              </a:spcAft>
              <a:buClr>
                <a:schemeClr val="dk1"/>
              </a:buClr>
              <a:buSzPts val="1500"/>
              <a:buFont typeface="Noto Sans Symbols"/>
              <a:buNone/>
            </a:pPr>
            <a:endParaRPr sz="1500" b="1" i="0" u="none" strike="noStrike" cap="none">
              <a:solidFill>
                <a:schemeClr val="dk1"/>
              </a:solidFill>
              <a:latin typeface="Arial"/>
              <a:ea typeface="Arial"/>
              <a:cs typeface="Arial"/>
              <a:sym typeface="Arial"/>
            </a:endParaRPr>
          </a:p>
        </p:txBody>
      </p:sp>
      <p:sp>
        <p:nvSpPr>
          <p:cNvPr id="417" name="Google Shape;417;p27"/>
          <p:cNvSpPr/>
          <p:nvPr/>
        </p:nvSpPr>
        <p:spPr>
          <a:xfrm rot="5400000">
            <a:off x="-30500" y="1052854"/>
            <a:ext cx="1153200" cy="304800"/>
          </a:xfrm>
          <a:prstGeom prst="rect">
            <a:avLst/>
          </a:prstGeom>
          <a:solidFill>
            <a:srgbClr val="5F5F5F"/>
          </a:solidFill>
          <a:ln w="19050" cap="flat" cmpd="sng">
            <a:solidFill>
              <a:srgbClr val="5F5F5F"/>
            </a:solidFill>
            <a:prstDash val="solid"/>
            <a:miter lim="800000"/>
            <a:headEnd type="none" w="sm" len="sm"/>
            <a:tailEnd type="none" w="sm" len="sm"/>
          </a:ln>
        </p:spPr>
        <p:txBody>
          <a:bodyPr spcFirstLastPara="1" wrap="square" lIns="36000" tIns="36000" rIns="36000" bIns="36000" anchor="ctr" anchorCtr="0">
            <a:noAutofit/>
          </a:bodyPr>
          <a:lstStyle/>
          <a:p>
            <a:pPr marL="482600" marR="0" lvl="0" indent="-482600" algn="ctr" rtl="0">
              <a:lnSpc>
                <a:spcPct val="100000"/>
              </a:lnSpc>
              <a:spcBef>
                <a:spcPts val="0"/>
              </a:spcBef>
              <a:spcAft>
                <a:spcPts val="0"/>
              </a:spcAft>
              <a:buClr>
                <a:schemeClr val="dk1"/>
              </a:buClr>
              <a:buSzPts val="1400"/>
              <a:buFont typeface="Noto Sans Symbols"/>
              <a:buNone/>
            </a:pPr>
            <a:r>
              <a:rPr lang="ja-JP" sz="1400" b="0" i="0" u="none" strike="noStrike" cap="none">
                <a:solidFill>
                  <a:schemeClr val="lt1"/>
                </a:solidFill>
                <a:latin typeface="Arial"/>
                <a:ea typeface="Arial"/>
                <a:cs typeface="Arial"/>
                <a:sym typeface="Arial"/>
              </a:rPr>
              <a:t>主要テーマ</a:t>
            </a:r>
            <a:endParaRPr sz="1400" b="0" i="0" u="none" strike="noStrike" cap="none">
              <a:solidFill>
                <a:srgbClr val="000000"/>
              </a:solidFill>
              <a:latin typeface="Arial"/>
              <a:ea typeface="Arial"/>
              <a:cs typeface="Arial"/>
              <a:sym typeface="Arial"/>
            </a:endParaRPr>
          </a:p>
        </p:txBody>
      </p:sp>
      <p:sp>
        <p:nvSpPr>
          <p:cNvPr id="418" name="Google Shape;418;p27"/>
          <p:cNvSpPr/>
          <p:nvPr/>
        </p:nvSpPr>
        <p:spPr>
          <a:xfrm>
            <a:off x="698500" y="1880828"/>
            <a:ext cx="3852000" cy="1815900"/>
          </a:xfrm>
          <a:prstGeom prst="rect">
            <a:avLst/>
          </a:prstGeom>
          <a:noFill/>
          <a:ln w="19050" cap="flat" cmpd="sng">
            <a:solidFill>
              <a:srgbClr val="5F5F5F"/>
            </a:solidFill>
            <a:prstDash val="solid"/>
            <a:miter lim="800000"/>
            <a:headEnd type="none" w="sm" len="sm"/>
            <a:tailEnd type="none" w="sm" len="sm"/>
          </a:ln>
        </p:spPr>
        <p:txBody>
          <a:bodyPr spcFirstLastPara="1" wrap="square" lIns="36000" tIns="0" rIns="36000" bIns="0" anchor="t" anchorCtr="0">
            <a:noAutofit/>
          </a:bodyPr>
          <a:lstStyle/>
          <a:p>
            <a:pPr marL="414338" marR="0" lvl="0" indent="0" algn="l" rtl="0">
              <a:lnSpc>
                <a:spcPct val="108333"/>
              </a:lnSpc>
              <a:spcBef>
                <a:spcPts val="300"/>
              </a:spcBef>
              <a:spcAft>
                <a:spcPts val="0"/>
              </a:spcAft>
              <a:buNone/>
            </a:pPr>
            <a:r>
              <a:rPr lang="ja-JP" sz="1000" b="0" i="0" u="none" strike="noStrike" cap="none">
                <a:solidFill>
                  <a:schemeClr val="dk1"/>
                </a:solidFill>
                <a:latin typeface="Arial"/>
                <a:ea typeface="Arial"/>
                <a:cs typeface="Arial"/>
                <a:sym typeface="Arial"/>
              </a:rPr>
              <a:t>過去との変化</a:t>
            </a:r>
            <a:endParaRPr/>
          </a:p>
          <a:p>
            <a:pPr marL="190500" marR="0" lvl="0" indent="-190500" algn="just" rtl="0">
              <a:lnSpc>
                <a:spcPct val="108333"/>
              </a:lnSpc>
              <a:spcBef>
                <a:spcPts val="300"/>
              </a:spcBef>
              <a:spcAft>
                <a:spcPts val="0"/>
              </a:spcAft>
              <a:buClr>
                <a:schemeClr val="dk1"/>
              </a:buClr>
              <a:buSzPts val="900"/>
              <a:buFont typeface="Noto Sans Symbols"/>
              <a:buChar char="●"/>
            </a:pPr>
            <a:r>
              <a:rPr lang="ja-JP" sz="1200" b="0" i="0" u="none" strike="noStrike" cap="none">
                <a:solidFill>
                  <a:schemeClr val="dk1"/>
                </a:solidFill>
                <a:latin typeface="Arial"/>
                <a:ea typeface="Arial"/>
                <a:cs typeface="Arial"/>
                <a:sym typeface="Arial"/>
              </a:rPr>
              <a:t>ITエンジニアを目指す文系学生の増加</a:t>
            </a:r>
            <a:endParaRPr/>
          </a:p>
          <a:p>
            <a:pPr marL="190500" marR="0" lvl="0" indent="-190500" algn="just" rtl="0">
              <a:lnSpc>
                <a:spcPct val="108333"/>
              </a:lnSpc>
              <a:spcBef>
                <a:spcPts val="300"/>
              </a:spcBef>
              <a:spcAft>
                <a:spcPts val="0"/>
              </a:spcAft>
              <a:buClr>
                <a:schemeClr val="dk1"/>
              </a:buClr>
              <a:buSzPts val="900"/>
              <a:buFont typeface="Noto Sans Symbols"/>
              <a:buChar char="●"/>
            </a:pPr>
            <a:r>
              <a:rPr lang="ja-JP" sz="1200" b="0" i="0" u="none" strike="noStrike" cap="none">
                <a:solidFill>
                  <a:schemeClr val="dk1"/>
                </a:solidFill>
                <a:latin typeface="Arial"/>
                <a:ea typeface="Arial"/>
                <a:cs typeface="Arial"/>
                <a:sym typeface="Arial"/>
              </a:rPr>
              <a:t>早期化・長期化による採用環境の変化</a:t>
            </a:r>
            <a:endParaRPr/>
          </a:p>
          <a:p>
            <a:pPr marL="190500" marR="0" lvl="0" indent="-190500" algn="just" rtl="0">
              <a:lnSpc>
                <a:spcPct val="108333"/>
              </a:lnSpc>
              <a:spcBef>
                <a:spcPts val="300"/>
              </a:spcBef>
              <a:spcAft>
                <a:spcPts val="0"/>
              </a:spcAft>
              <a:buClr>
                <a:schemeClr val="dk1"/>
              </a:buClr>
              <a:buSzPts val="900"/>
              <a:buFont typeface="Noto Sans Symbols"/>
              <a:buChar char="●"/>
            </a:pPr>
            <a:r>
              <a:rPr lang="ja-JP" sz="1200" b="0" i="0" u="none" strike="noStrike" cap="none">
                <a:solidFill>
                  <a:schemeClr val="dk1"/>
                </a:solidFill>
                <a:latin typeface="Arial"/>
                <a:ea typeface="Arial"/>
                <a:cs typeface="Arial"/>
                <a:sym typeface="Arial"/>
              </a:rPr>
              <a:t>集合型イベントの相対的な優先度の低下</a:t>
            </a:r>
            <a:endParaRPr sz="1200" b="0" i="0" u="none" strike="noStrike" cap="none">
              <a:solidFill>
                <a:schemeClr val="dk1"/>
              </a:solidFill>
              <a:latin typeface="Arial"/>
              <a:ea typeface="Arial"/>
              <a:cs typeface="Arial"/>
              <a:sym typeface="Arial"/>
            </a:endParaRPr>
          </a:p>
          <a:p>
            <a:pPr marL="414338" marR="0" lvl="0" indent="0" algn="l" rtl="0">
              <a:lnSpc>
                <a:spcPct val="108333"/>
              </a:lnSpc>
              <a:spcBef>
                <a:spcPts val="300"/>
              </a:spcBef>
              <a:spcAft>
                <a:spcPts val="0"/>
              </a:spcAft>
              <a:buNone/>
            </a:pPr>
            <a:r>
              <a:rPr lang="ja-JP" sz="1000" b="0" i="0" u="none" strike="noStrike" cap="none">
                <a:solidFill>
                  <a:schemeClr val="dk1"/>
                </a:solidFill>
                <a:latin typeface="Arial"/>
                <a:ea typeface="Arial"/>
                <a:cs typeface="Arial"/>
                <a:sym typeface="Arial"/>
              </a:rPr>
              <a:t>課題</a:t>
            </a:r>
            <a:endParaRPr/>
          </a:p>
          <a:p>
            <a:pPr marL="190500" marR="0" lvl="0" indent="-190500" algn="just" rtl="0">
              <a:lnSpc>
                <a:spcPct val="108333"/>
              </a:lnSpc>
              <a:spcBef>
                <a:spcPts val="300"/>
              </a:spcBef>
              <a:spcAft>
                <a:spcPts val="0"/>
              </a:spcAft>
              <a:buClr>
                <a:schemeClr val="dk1"/>
              </a:buClr>
              <a:buSzPts val="900"/>
              <a:buFont typeface="Noto Sans Symbols"/>
              <a:buChar char="●"/>
            </a:pPr>
            <a:r>
              <a:rPr lang="ja-JP" sz="1200" b="0" i="0" u="none" strike="noStrike" cap="none">
                <a:solidFill>
                  <a:schemeClr val="dk1"/>
                </a:solidFill>
                <a:latin typeface="Arial"/>
                <a:ea typeface="Arial"/>
                <a:cs typeface="Arial"/>
                <a:sym typeface="Arial"/>
              </a:rPr>
              <a:t>地元学生への早期アプローチ不足</a:t>
            </a:r>
            <a:endParaRPr/>
          </a:p>
          <a:p>
            <a:pPr marL="190500" marR="0" lvl="0" indent="-190500" algn="just" rtl="0">
              <a:lnSpc>
                <a:spcPct val="108333"/>
              </a:lnSpc>
              <a:spcBef>
                <a:spcPts val="300"/>
              </a:spcBef>
              <a:spcAft>
                <a:spcPts val="0"/>
              </a:spcAft>
              <a:buClr>
                <a:schemeClr val="dk1"/>
              </a:buClr>
              <a:buSzPts val="900"/>
              <a:buFont typeface="Noto Sans Symbols"/>
              <a:buChar char="●"/>
            </a:pPr>
            <a:r>
              <a:rPr lang="ja-JP" sz="1200" b="0" i="0" u="none" strike="noStrike" cap="none">
                <a:solidFill>
                  <a:schemeClr val="dk1"/>
                </a:solidFill>
                <a:latin typeface="Arial"/>
                <a:ea typeface="Arial"/>
                <a:cs typeface="Arial"/>
                <a:sym typeface="Arial"/>
              </a:rPr>
              <a:t>他地域も含めた人材獲得の競争の激化</a:t>
            </a:r>
            <a:endParaRPr/>
          </a:p>
          <a:p>
            <a:pPr marL="190500" marR="0" lvl="0" indent="-190500" algn="just" rtl="0">
              <a:lnSpc>
                <a:spcPct val="108333"/>
              </a:lnSpc>
              <a:spcBef>
                <a:spcPts val="300"/>
              </a:spcBef>
              <a:spcAft>
                <a:spcPts val="0"/>
              </a:spcAft>
              <a:buClr>
                <a:schemeClr val="dk1"/>
              </a:buClr>
              <a:buSzPts val="900"/>
              <a:buFont typeface="Noto Sans Symbols"/>
              <a:buChar char="●"/>
            </a:pPr>
            <a:r>
              <a:rPr lang="ja-JP" sz="1200" b="0" i="0" u="none" strike="noStrike" cap="none">
                <a:solidFill>
                  <a:schemeClr val="dk1"/>
                </a:solidFill>
                <a:latin typeface="Arial"/>
                <a:ea typeface="Arial"/>
                <a:cs typeface="Arial"/>
                <a:sym typeface="Arial"/>
              </a:rPr>
              <a:t>企業の定性的な魅力・独自性の訴求不足</a:t>
            </a:r>
            <a:endParaRPr/>
          </a:p>
        </p:txBody>
      </p:sp>
      <p:sp>
        <p:nvSpPr>
          <p:cNvPr id="419" name="Google Shape;419;p27"/>
          <p:cNvSpPr/>
          <p:nvPr/>
        </p:nvSpPr>
        <p:spPr>
          <a:xfrm>
            <a:off x="4948808" y="1880825"/>
            <a:ext cx="3852000" cy="1815900"/>
          </a:xfrm>
          <a:prstGeom prst="rect">
            <a:avLst/>
          </a:prstGeom>
          <a:noFill/>
          <a:ln w="19050" cap="flat" cmpd="sng">
            <a:solidFill>
              <a:srgbClr val="5F5F5F"/>
            </a:solidFill>
            <a:prstDash val="solid"/>
            <a:miter lim="800000"/>
            <a:headEnd type="none" w="sm" len="sm"/>
            <a:tailEnd type="none" w="sm" len="sm"/>
          </a:ln>
        </p:spPr>
        <p:txBody>
          <a:bodyPr spcFirstLastPara="1" wrap="square" lIns="36000" tIns="36000" rIns="36000" bIns="36000" anchor="t" anchorCtr="0">
            <a:noAutofit/>
          </a:bodyPr>
          <a:lstStyle/>
          <a:p>
            <a:pPr marL="190500" marR="0" lvl="0" indent="-190500" algn="just" rtl="0">
              <a:lnSpc>
                <a:spcPct val="108333"/>
              </a:lnSpc>
              <a:spcBef>
                <a:spcPts val="0"/>
              </a:spcBef>
              <a:spcAft>
                <a:spcPts val="0"/>
              </a:spcAft>
              <a:buClr>
                <a:schemeClr val="dk1"/>
              </a:buClr>
              <a:buSzPts val="900"/>
              <a:buFont typeface="Noto Sans Symbols"/>
              <a:buChar char="●"/>
            </a:pPr>
            <a:r>
              <a:rPr lang="ja-JP" sz="1200" b="0" i="0" u="none" strike="noStrike" cap="none">
                <a:solidFill>
                  <a:srgbClr val="1C1C1C"/>
                </a:solidFill>
                <a:latin typeface="Arial"/>
                <a:ea typeface="Arial"/>
                <a:cs typeface="Arial"/>
                <a:sym typeface="Arial"/>
              </a:rPr>
              <a:t>MISAがより認知されることによる会員企業の採用力向上</a:t>
            </a:r>
            <a:endParaRPr/>
          </a:p>
          <a:p>
            <a:pPr marL="190500" marR="0" lvl="0" indent="-190500" algn="just" rtl="0">
              <a:lnSpc>
                <a:spcPct val="108333"/>
              </a:lnSpc>
              <a:spcBef>
                <a:spcPts val="300"/>
              </a:spcBef>
              <a:spcAft>
                <a:spcPts val="0"/>
              </a:spcAft>
              <a:buClr>
                <a:schemeClr val="dk1"/>
              </a:buClr>
              <a:buSzPts val="900"/>
              <a:buFont typeface="Noto Sans Symbols"/>
              <a:buChar char="●"/>
            </a:pPr>
            <a:r>
              <a:rPr lang="ja-JP" sz="1200" b="0" i="0" u="none" strike="noStrike" cap="none">
                <a:solidFill>
                  <a:srgbClr val="1C1C1C"/>
                </a:solidFill>
                <a:latin typeface="Arial"/>
                <a:ea typeface="Arial"/>
                <a:cs typeface="Arial"/>
                <a:sym typeface="Arial"/>
              </a:rPr>
              <a:t>教育機関、自治体等との連携による相乗効果</a:t>
            </a:r>
            <a:endParaRPr/>
          </a:p>
          <a:p>
            <a:pPr marL="190500" marR="0" lvl="0" indent="-190500" algn="just" rtl="0">
              <a:lnSpc>
                <a:spcPct val="108333"/>
              </a:lnSpc>
              <a:spcBef>
                <a:spcPts val="300"/>
              </a:spcBef>
              <a:spcAft>
                <a:spcPts val="0"/>
              </a:spcAft>
              <a:buClr>
                <a:schemeClr val="dk1"/>
              </a:buClr>
              <a:buSzPts val="900"/>
              <a:buFont typeface="Noto Sans Symbols"/>
              <a:buChar char="●"/>
            </a:pPr>
            <a:r>
              <a:rPr lang="ja-JP" sz="1200" b="0" i="0" u="none" strike="noStrike" cap="none">
                <a:solidFill>
                  <a:srgbClr val="1C1C1C"/>
                </a:solidFill>
                <a:latin typeface="Arial"/>
                <a:ea typeface="Arial"/>
                <a:cs typeface="Arial"/>
                <a:sym typeface="Arial"/>
              </a:rPr>
              <a:t>会員企業同士の連携による採用スキル・ノウハウの共有</a:t>
            </a:r>
            <a:endParaRPr/>
          </a:p>
          <a:p>
            <a:pPr marL="190500" marR="0" lvl="0" indent="-133350" algn="just" rtl="0">
              <a:lnSpc>
                <a:spcPct val="108333"/>
              </a:lnSpc>
              <a:spcBef>
                <a:spcPts val="300"/>
              </a:spcBef>
              <a:spcAft>
                <a:spcPts val="0"/>
              </a:spcAft>
              <a:buClr>
                <a:schemeClr val="dk1"/>
              </a:buClr>
              <a:buSzPts val="900"/>
              <a:buFont typeface="Noto Sans Symbols"/>
              <a:buNone/>
            </a:pPr>
            <a:endParaRPr sz="1200" b="0" i="0" u="none" strike="noStrike" cap="none">
              <a:solidFill>
                <a:schemeClr val="dk1"/>
              </a:solidFill>
              <a:latin typeface="Arial"/>
              <a:ea typeface="Arial"/>
              <a:cs typeface="Arial"/>
              <a:sym typeface="Arial"/>
            </a:endParaRPr>
          </a:p>
        </p:txBody>
      </p:sp>
      <p:sp>
        <p:nvSpPr>
          <p:cNvPr id="420" name="Google Shape;420;p27"/>
          <p:cNvSpPr/>
          <p:nvPr/>
        </p:nvSpPr>
        <p:spPr>
          <a:xfrm>
            <a:off x="5242560" y="628653"/>
            <a:ext cx="3552600" cy="1155000"/>
          </a:xfrm>
          <a:prstGeom prst="rect">
            <a:avLst/>
          </a:prstGeom>
          <a:solidFill>
            <a:srgbClr val="FFCC66"/>
          </a:solidFill>
          <a:ln>
            <a:noFill/>
          </a:ln>
        </p:spPr>
        <p:txBody>
          <a:bodyPr spcFirstLastPara="1" wrap="square" lIns="36000" tIns="72000" rIns="36000" bIns="36000" anchor="ctr" anchorCtr="0">
            <a:noAutofit/>
          </a:bodyPr>
          <a:lstStyle/>
          <a:p>
            <a:pPr marL="0" marR="0" lvl="0" indent="0" algn="l" rtl="0">
              <a:lnSpc>
                <a:spcPct val="100000"/>
              </a:lnSpc>
              <a:spcBef>
                <a:spcPts val="0"/>
              </a:spcBef>
              <a:spcAft>
                <a:spcPts val="0"/>
              </a:spcAft>
              <a:buNone/>
            </a:pPr>
            <a:r>
              <a:rPr lang="ja-JP" sz="1200" b="0" i="0" u="none" strike="noStrike" cap="none">
                <a:solidFill>
                  <a:srgbClr val="333333"/>
                </a:solidFill>
                <a:latin typeface="Arial"/>
                <a:ea typeface="Arial"/>
                <a:cs typeface="Arial"/>
                <a:sym typeface="Arial"/>
              </a:rPr>
              <a:t>         ～</a:t>
            </a:r>
            <a:r>
              <a:rPr lang="ja-JP" sz="1200" b="0" i="0" u="none" strike="noStrike" cap="none">
                <a:solidFill>
                  <a:srgbClr val="1C1C1C"/>
                </a:solidFill>
                <a:latin typeface="Arial"/>
                <a:ea typeface="Arial"/>
                <a:cs typeface="Arial"/>
                <a:sym typeface="Arial"/>
              </a:rPr>
              <a:t> </a:t>
            </a:r>
            <a:r>
              <a:rPr lang="ja-JP" sz="1200" b="0" i="0" u="none" strike="noStrike" cap="none">
                <a:solidFill>
                  <a:srgbClr val="333333"/>
                </a:solidFill>
                <a:latin typeface="Arial"/>
                <a:ea typeface="Arial"/>
                <a:cs typeface="Arial"/>
                <a:sym typeface="Arial"/>
              </a:rPr>
              <a:t>ITエンジニアの確保の試み</a:t>
            </a:r>
            <a:r>
              <a:rPr lang="ja-JP" sz="1200" b="0" i="0" u="none" strike="noStrike" cap="none">
                <a:solidFill>
                  <a:srgbClr val="1C1C1C"/>
                </a:solidFill>
                <a:latin typeface="Arial"/>
                <a:ea typeface="Arial"/>
                <a:cs typeface="Arial"/>
                <a:sym typeface="Arial"/>
              </a:rPr>
              <a:t>～</a:t>
            </a:r>
            <a:endParaRPr sz="1200" b="0" i="0" u="none" strike="noStrike" cap="none">
              <a:solidFill>
                <a:srgbClr val="333333"/>
              </a:solidFill>
              <a:latin typeface="Arial"/>
              <a:ea typeface="Arial"/>
              <a:cs typeface="Arial"/>
              <a:sym typeface="Arial"/>
            </a:endParaRPr>
          </a:p>
          <a:p>
            <a:pPr marL="0" marR="0" lvl="0" indent="0" algn="ctr" rtl="0">
              <a:lnSpc>
                <a:spcPct val="100000"/>
              </a:lnSpc>
              <a:spcBef>
                <a:spcPts val="0"/>
              </a:spcBef>
              <a:spcAft>
                <a:spcPts val="0"/>
              </a:spcAft>
              <a:buNone/>
            </a:pPr>
            <a:r>
              <a:rPr lang="ja-JP" sz="1600" b="0" i="0" u="none" strike="noStrike" cap="none">
                <a:solidFill>
                  <a:srgbClr val="FF3300"/>
                </a:solidFill>
                <a:latin typeface="Arial"/>
                <a:ea typeface="Arial"/>
                <a:cs typeface="Arial"/>
                <a:sym typeface="Arial"/>
              </a:rPr>
              <a:t>『MISAを通しての採用力向上』</a:t>
            </a:r>
            <a:endParaRPr sz="1600" b="0" i="0" u="none" strike="noStrike" cap="none">
              <a:solidFill>
                <a:srgbClr val="FF3300"/>
              </a:solidFill>
              <a:latin typeface="Arial"/>
              <a:ea typeface="Arial"/>
              <a:cs typeface="Arial"/>
              <a:sym typeface="Arial"/>
            </a:endParaRPr>
          </a:p>
        </p:txBody>
      </p:sp>
      <p:sp>
        <p:nvSpPr>
          <p:cNvPr id="421" name="Google Shape;421;p27"/>
          <p:cNvSpPr/>
          <p:nvPr/>
        </p:nvSpPr>
        <p:spPr>
          <a:xfrm>
            <a:off x="698500" y="628654"/>
            <a:ext cx="4629600" cy="1157100"/>
          </a:xfrm>
          <a:prstGeom prst="rect">
            <a:avLst/>
          </a:prstGeom>
          <a:solidFill>
            <a:srgbClr val="FFCC66"/>
          </a:solidFill>
          <a:ln>
            <a:noFill/>
          </a:ln>
        </p:spPr>
        <p:txBody>
          <a:bodyPr spcFirstLastPara="1" wrap="square" lIns="36000" tIns="72000" rIns="36000" bIns="36000" anchor="ctr" anchorCtr="0">
            <a:noAutofit/>
          </a:bodyPr>
          <a:lstStyle/>
          <a:p>
            <a:pPr marL="284163" marR="0" lvl="0" indent="-284163" algn="l" rtl="0">
              <a:lnSpc>
                <a:spcPct val="121428"/>
              </a:lnSpc>
              <a:spcBef>
                <a:spcPts val="0"/>
              </a:spcBef>
              <a:spcAft>
                <a:spcPts val="0"/>
              </a:spcAft>
              <a:buClr>
                <a:schemeClr val="dk1"/>
              </a:buClr>
              <a:buSzPts val="1050"/>
              <a:buFont typeface="Noto Sans Symbols"/>
              <a:buChar char="⮚"/>
            </a:pPr>
            <a:r>
              <a:rPr lang="ja-JP" sz="1400" b="0" i="0" u="none" strike="noStrike" cap="none">
                <a:solidFill>
                  <a:srgbClr val="1C1C1C"/>
                </a:solidFill>
                <a:latin typeface="Arial"/>
                <a:ea typeface="Arial"/>
                <a:cs typeface="Arial"/>
                <a:sym typeface="Arial"/>
              </a:rPr>
              <a:t>会員企業の人材確保への支援（新卒・既卒）</a:t>
            </a:r>
            <a:endParaRPr/>
          </a:p>
        </p:txBody>
      </p:sp>
      <p:graphicFrame>
        <p:nvGraphicFramePr>
          <p:cNvPr id="422" name="Google Shape;422;p27"/>
          <p:cNvGraphicFramePr/>
          <p:nvPr/>
        </p:nvGraphicFramePr>
        <p:xfrm>
          <a:off x="389213" y="3796122"/>
          <a:ext cx="3000000" cy="3000000"/>
        </p:xfrm>
        <a:graphic>
          <a:graphicData uri="http://schemas.openxmlformats.org/drawingml/2006/table">
            <a:tbl>
              <a:tblPr>
                <a:noFill/>
                <a:tableStyleId>{4F5D888A-68E1-42A4-B8DF-C6062CC4F2C5}</a:tableStyleId>
              </a:tblPr>
              <a:tblGrid>
                <a:gridCol w="4686875">
                  <a:extLst>
                    <a:ext uri="{9D8B030D-6E8A-4147-A177-3AD203B41FA5}">
                      <a16:colId xmlns:a16="http://schemas.microsoft.com/office/drawing/2014/main" val="20000"/>
                    </a:ext>
                  </a:extLst>
                </a:gridCol>
                <a:gridCol w="3718950">
                  <a:extLst>
                    <a:ext uri="{9D8B030D-6E8A-4147-A177-3AD203B41FA5}">
                      <a16:colId xmlns:a16="http://schemas.microsoft.com/office/drawing/2014/main" val="20001"/>
                    </a:ext>
                  </a:extLst>
                </a:gridCol>
              </a:tblGrid>
              <a:tr h="382800">
                <a:tc gridSpan="2">
                  <a:txBody>
                    <a:bodyPr/>
                    <a:lstStyle/>
                    <a:p>
                      <a:pPr marL="0" marR="0" lvl="0" indent="0" algn="ctr" rtl="0">
                        <a:lnSpc>
                          <a:spcPct val="100000"/>
                        </a:lnSpc>
                        <a:spcBef>
                          <a:spcPts val="0"/>
                        </a:spcBef>
                        <a:spcAft>
                          <a:spcPts val="0"/>
                        </a:spcAft>
                        <a:buClr>
                          <a:schemeClr val="dk1"/>
                        </a:buClr>
                        <a:buSzPts val="1400"/>
                        <a:buFont typeface="Noto Sans Symbols"/>
                        <a:buNone/>
                      </a:pPr>
                      <a:r>
                        <a:rPr lang="ja-JP" sz="1400" b="0" i="0" u="none" strike="noStrike" cap="none">
                          <a:solidFill>
                            <a:schemeClr val="lt1"/>
                          </a:solidFill>
                          <a:latin typeface="Arial"/>
                          <a:ea typeface="Arial"/>
                          <a:cs typeface="Arial"/>
                          <a:sym typeface="Arial"/>
                        </a:rPr>
                        <a:t>目指す姿実現のための施策</a:t>
                      </a:r>
                      <a:r>
                        <a:rPr lang="ja-JP" sz="1400" u="none" strike="noStrike" cap="none">
                          <a:solidFill>
                            <a:schemeClr val="lt1"/>
                          </a:solidFill>
                        </a:rPr>
                        <a:t>とKPI</a:t>
                      </a:r>
                      <a:endParaRPr sz="1400" u="none" strike="noStrike" cap="none"/>
                    </a:p>
                  </a:txBody>
                  <a:tcPr marL="54000" marR="54000" marT="36000" marB="36000" anchor="ctr">
                    <a:lnL w="19050" cap="flat" cmpd="sng">
                      <a:solidFill>
                        <a:srgbClr val="5F5F5F"/>
                      </a:solidFill>
                      <a:prstDash val="solid"/>
                      <a:round/>
                      <a:headEnd type="none" w="sm" len="sm"/>
                      <a:tailEnd type="none" w="sm" len="sm"/>
                    </a:lnL>
                    <a:lnR w="19050" cap="flat" cmpd="sng">
                      <a:solidFill>
                        <a:srgbClr val="5F5F5F"/>
                      </a:solidFill>
                      <a:prstDash val="solid"/>
                      <a:round/>
                      <a:headEnd type="none" w="sm" len="sm"/>
                      <a:tailEnd type="none" w="sm" len="sm"/>
                    </a:lnR>
                    <a:lnT w="19050" cap="flat" cmpd="sng">
                      <a:solidFill>
                        <a:srgbClr val="5F5F5F"/>
                      </a:solidFill>
                      <a:prstDash val="solid"/>
                      <a:round/>
                      <a:headEnd type="none" w="sm" len="sm"/>
                      <a:tailEnd type="none" w="sm" len="sm"/>
                    </a:lnT>
                    <a:lnB w="19050" cap="flat" cmpd="sng">
                      <a:solidFill>
                        <a:srgbClr val="5F5F5F"/>
                      </a:solidFill>
                      <a:prstDash val="solid"/>
                      <a:round/>
                      <a:headEnd type="none" w="sm" len="sm"/>
                      <a:tailEnd type="none" w="sm" len="sm"/>
                    </a:lnB>
                    <a:solidFill>
                      <a:srgbClr val="5F5F5F"/>
                    </a:solidFill>
                  </a:tcPr>
                </a:tc>
                <a:tc hMerge="1">
                  <a:txBody>
                    <a:bodyPr/>
                    <a:lstStyle/>
                    <a:p>
                      <a:endParaRPr lang="ja-JP"/>
                    </a:p>
                  </a:txBody>
                  <a:tcPr/>
                </a:tc>
                <a:extLst>
                  <a:ext uri="{0D108BD9-81ED-4DB2-BD59-A6C34878D82A}">
                    <a16:rowId xmlns:a16="http://schemas.microsoft.com/office/drawing/2014/main" val="10000"/>
                  </a:ext>
                </a:extLst>
              </a:tr>
              <a:tr h="412100">
                <a:tc>
                  <a:txBody>
                    <a:bodyPr/>
                    <a:lstStyle/>
                    <a:p>
                      <a:pPr marL="0" marR="0" lvl="0" indent="0" algn="l" rtl="0">
                        <a:lnSpc>
                          <a:spcPct val="100000"/>
                        </a:lnSpc>
                        <a:spcBef>
                          <a:spcPts val="0"/>
                        </a:spcBef>
                        <a:spcAft>
                          <a:spcPts val="0"/>
                        </a:spcAft>
                        <a:buClr>
                          <a:srgbClr val="333333"/>
                        </a:buClr>
                        <a:buSzPts val="1000"/>
                        <a:buFont typeface="Arial"/>
                        <a:buNone/>
                      </a:pPr>
                      <a:r>
                        <a:rPr lang="ja-JP" sz="1200" b="0" i="0" u="none" strike="noStrike" cap="none">
                          <a:solidFill>
                            <a:schemeClr val="dk1"/>
                          </a:solidFill>
                          <a:latin typeface="Arial"/>
                          <a:ea typeface="Arial"/>
                          <a:cs typeface="Arial"/>
                          <a:sym typeface="Arial"/>
                        </a:rPr>
                        <a:t>①学生向け啓蒙活動</a:t>
                      </a:r>
                      <a:endParaRPr sz="12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333333"/>
                        </a:buClr>
                        <a:buSzPts val="1000"/>
                        <a:buFont typeface="Arial"/>
                        <a:buNone/>
                      </a:pPr>
                      <a:r>
                        <a:rPr lang="ja-JP" sz="1200" b="0" i="0" u="none" strike="noStrike" cap="none">
                          <a:solidFill>
                            <a:schemeClr val="dk1"/>
                          </a:solidFill>
                          <a:latin typeface="Arial"/>
                          <a:ea typeface="Arial"/>
                          <a:cs typeface="Arial"/>
                          <a:sym typeface="Arial"/>
                        </a:rPr>
                        <a:t>（業界研究講座、交流イベント etc. ）</a:t>
                      </a:r>
                      <a:endParaRPr sz="1200" b="0" i="0" u="none" strike="noStrike" cap="none">
                        <a:solidFill>
                          <a:schemeClr val="dk1"/>
                        </a:solidFill>
                        <a:latin typeface="Arial"/>
                        <a:ea typeface="Arial"/>
                        <a:cs typeface="Arial"/>
                        <a:sym typeface="Arial"/>
                      </a:endParaRPr>
                    </a:p>
                  </a:txBody>
                  <a:tcPr marL="54000" marR="54000" marT="36000" marB="36000" anchor="ctr">
                    <a:lnL w="19050" cap="flat" cmpd="sng">
                      <a:solidFill>
                        <a:srgbClr val="5F5F5F"/>
                      </a:solidFill>
                      <a:prstDash val="solid"/>
                      <a:round/>
                      <a:headEnd type="none" w="sm" len="sm"/>
                      <a:tailEnd type="none" w="sm" len="sm"/>
                    </a:lnL>
                    <a:lnR w="12700" cap="flat" cmpd="sng">
                      <a:solidFill>
                        <a:srgbClr val="5F5F5F"/>
                      </a:solidFill>
                      <a:prstDash val="solid"/>
                      <a:round/>
                      <a:headEnd type="none" w="sm" len="sm"/>
                      <a:tailEnd type="none" w="sm" len="sm"/>
                    </a:lnR>
                    <a:lnT w="19050" cap="flat" cmpd="sng">
                      <a:solidFill>
                        <a:srgbClr val="5F5F5F"/>
                      </a:solidFill>
                      <a:prstDash val="solid"/>
                      <a:round/>
                      <a:headEnd type="none" w="sm" len="sm"/>
                      <a:tailEnd type="none" w="sm" len="sm"/>
                    </a:lnT>
                    <a:lnB w="12700" cap="flat" cmpd="sng">
                      <a:solidFill>
                        <a:srgbClr val="5F5F5F"/>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333333"/>
                        </a:buClr>
                        <a:buSzPts val="1300"/>
                        <a:buFont typeface="Arial"/>
                        <a:buNone/>
                      </a:pPr>
                      <a:r>
                        <a:rPr lang="ja-JP" sz="1200" u="none" strike="noStrike" cap="none">
                          <a:solidFill>
                            <a:schemeClr val="dk1"/>
                          </a:solidFill>
                        </a:rPr>
                        <a:t>業界への理解度（回答者）70%以上</a:t>
                      </a:r>
                      <a:endParaRPr sz="1200" u="none" strike="noStrike" cap="none">
                        <a:solidFill>
                          <a:schemeClr val="dk1"/>
                        </a:solidFill>
                      </a:endParaRPr>
                    </a:p>
                    <a:p>
                      <a:pPr marL="0" marR="0" lvl="0" indent="0" algn="l" rtl="0">
                        <a:lnSpc>
                          <a:spcPct val="100000"/>
                        </a:lnSpc>
                        <a:spcBef>
                          <a:spcPts val="0"/>
                        </a:spcBef>
                        <a:spcAft>
                          <a:spcPts val="0"/>
                        </a:spcAft>
                        <a:buClr>
                          <a:srgbClr val="333333"/>
                        </a:buClr>
                        <a:buSzPts val="1300"/>
                        <a:buFont typeface="Arial"/>
                        <a:buNone/>
                      </a:pPr>
                      <a:r>
                        <a:rPr lang="ja-JP" sz="1200" u="none" strike="noStrike" cap="none">
                          <a:solidFill>
                            <a:schemeClr val="dk1"/>
                          </a:solidFill>
                        </a:rPr>
                        <a:t>志望ランク変動（回答者）30%以上</a:t>
                      </a:r>
                      <a:endParaRPr sz="1200" u="none" strike="noStrike" cap="none">
                        <a:solidFill>
                          <a:schemeClr val="dk1"/>
                        </a:solidFill>
                      </a:endParaRPr>
                    </a:p>
                  </a:txBody>
                  <a:tcPr marL="54000" marR="54000" marT="36000" marB="36000" anchor="ctr">
                    <a:lnL w="12700" cap="flat" cmpd="sng">
                      <a:solidFill>
                        <a:srgbClr val="5F5F5F"/>
                      </a:solidFill>
                      <a:prstDash val="solid"/>
                      <a:round/>
                      <a:headEnd type="none" w="sm" len="sm"/>
                      <a:tailEnd type="none" w="sm" len="sm"/>
                    </a:lnL>
                    <a:lnR w="19050" cap="flat" cmpd="sng">
                      <a:solidFill>
                        <a:srgbClr val="5F5F5F"/>
                      </a:solidFill>
                      <a:prstDash val="solid"/>
                      <a:round/>
                      <a:headEnd type="none" w="sm" len="sm"/>
                      <a:tailEnd type="none" w="sm" len="sm"/>
                    </a:lnR>
                    <a:lnT w="19050" cap="flat" cmpd="sng">
                      <a:solidFill>
                        <a:srgbClr val="5F5F5F"/>
                      </a:solidFill>
                      <a:prstDash val="solid"/>
                      <a:round/>
                      <a:headEnd type="none" w="sm" len="sm"/>
                      <a:tailEnd type="none" w="sm" len="sm"/>
                    </a:lnT>
                    <a:lnB w="12700" cap="flat" cmpd="sng">
                      <a:solidFill>
                        <a:srgbClr val="5F5F5F"/>
                      </a:solidFill>
                      <a:prstDash val="solid"/>
                      <a:round/>
                      <a:headEnd type="none" w="sm" len="sm"/>
                      <a:tailEnd type="none" w="sm" len="sm"/>
                    </a:lnB>
                  </a:tcPr>
                </a:tc>
                <a:extLst>
                  <a:ext uri="{0D108BD9-81ED-4DB2-BD59-A6C34878D82A}">
                    <a16:rowId xmlns:a16="http://schemas.microsoft.com/office/drawing/2014/main" val="10001"/>
                  </a:ext>
                </a:extLst>
              </a:tr>
              <a:tr h="345475">
                <a:tc>
                  <a:txBody>
                    <a:bodyPr/>
                    <a:lstStyle/>
                    <a:p>
                      <a:pPr marL="0" marR="0" lvl="0" indent="0" algn="l" rtl="0">
                        <a:lnSpc>
                          <a:spcPct val="100000"/>
                        </a:lnSpc>
                        <a:spcBef>
                          <a:spcPts val="0"/>
                        </a:spcBef>
                        <a:spcAft>
                          <a:spcPts val="0"/>
                        </a:spcAft>
                        <a:buClr>
                          <a:srgbClr val="333333"/>
                        </a:buClr>
                        <a:buSzPts val="1300"/>
                        <a:buFont typeface="Arial"/>
                        <a:buNone/>
                      </a:pPr>
                      <a:r>
                        <a:rPr lang="ja-JP" sz="1200" b="0" i="0" u="none" strike="noStrike" cap="none">
                          <a:solidFill>
                            <a:schemeClr val="dk1"/>
                          </a:solidFill>
                          <a:latin typeface="Arial"/>
                          <a:ea typeface="Arial"/>
                          <a:cs typeface="Arial"/>
                          <a:sym typeface="Arial"/>
                        </a:rPr>
                        <a:t>②企業向け支援活動</a:t>
                      </a:r>
                      <a:endParaRPr sz="12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333333"/>
                        </a:buClr>
                        <a:buSzPts val="1300"/>
                        <a:buFont typeface="Arial"/>
                        <a:buNone/>
                      </a:pPr>
                      <a:r>
                        <a:rPr lang="ja-JP" sz="1200" b="0" i="0" u="none" strike="noStrike" cap="none">
                          <a:solidFill>
                            <a:schemeClr val="dk1"/>
                          </a:solidFill>
                          <a:latin typeface="Arial"/>
                          <a:ea typeface="Arial"/>
                          <a:cs typeface="Arial"/>
                          <a:sym typeface="Arial"/>
                        </a:rPr>
                        <a:t>（合説、ポータルサイト運営、採用促進型インターンシップ etc.）</a:t>
                      </a:r>
                      <a:endParaRPr sz="1200" u="none" strike="noStrike" cap="none">
                        <a:solidFill>
                          <a:schemeClr val="dk1"/>
                        </a:solidFill>
                      </a:endParaRPr>
                    </a:p>
                  </a:txBody>
                  <a:tcPr marL="54000" marR="54000" marT="36000" marB="36000" anchor="ctr">
                    <a:lnL w="19050" cap="flat" cmpd="sng">
                      <a:solidFill>
                        <a:srgbClr val="5F5F5F"/>
                      </a:solidFill>
                      <a:prstDash val="solid"/>
                      <a:round/>
                      <a:headEnd type="none" w="sm" len="sm"/>
                      <a:tailEnd type="none" w="sm" len="sm"/>
                    </a:lnL>
                    <a:lnR w="12700" cap="flat" cmpd="sng">
                      <a:solidFill>
                        <a:srgbClr val="5F5F5F"/>
                      </a:solidFill>
                      <a:prstDash val="solid"/>
                      <a:round/>
                      <a:headEnd type="none" w="sm" len="sm"/>
                      <a:tailEnd type="none" w="sm" len="sm"/>
                    </a:lnR>
                    <a:lnT w="12700" cap="flat" cmpd="sng">
                      <a:solidFill>
                        <a:srgbClr val="5F5F5F"/>
                      </a:solidFill>
                      <a:prstDash val="solid"/>
                      <a:round/>
                      <a:headEnd type="none" w="sm" len="sm"/>
                      <a:tailEnd type="none" w="sm" len="sm"/>
                    </a:lnT>
                    <a:lnB w="12700" cap="flat" cmpd="sng">
                      <a:solidFill>
                        <a:srgbClr val="5F5F5F"/>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333333"/>
                        </a:buClr>
                        <a:buSzPts val="1000"/>
                        <a:buFont typeface="Arial"/>
                        <a:buNone/>
                      </a:pPr>
                      <a:r>
                        <a:rPr lang="ja-JP" sz="1200" u="none" strike="noStrike" cap="none">
                          <a:solidFill>
                            <a:schemeClr val="dk1"/>
                          </a:solidFill>
                        </a:rPr>
                        <a:t>企業参画数：30社以上（ユニーク）／年</a:t>
                      </a:r>
                      <a:endParaRPr/>
                    </a:p>
                    <a:p>
                      <a:pPr marL="0" marR="0" lvl="0" indent="0" algn="l" rtl="0">
                        <a:lnSpc>
                          <a:spcPct val="100000"/>
                        </a:lnSpc>
                        <a:spcBef>
                          <a:spcPts val="0"/>
                        </a:spcBef>
                        <a:spcAft>
                          <a:spcPts val="0"/>
                        </a:spcAft>
                        <a:buClr>
                          <a:srgbClr val="333333"/>
                        </a:buClr>
                        <a:buSzPts val="1000"/>
                        <a:buFont typeface="Arial"/>
                        <a:buNone/>
                      </a:pPr>
                      <a:r>
                        <a:rPr lang="ja-JP" sz="1200" u="none" strike="noStrike" cap="none">
                          <a:solidFill>
                            <a:schemeClr val="dk1"/>
                          </a:solidFill>
                        </a:rPr>
                        <a:t>伊達なICTの情報鮮度  4回以上／年</a:t>
                      </a:r>
                      <a:endParaRPr/>
                    </a:p>
                  </a:txBody>
                  <a:tcPr marL="54000" marR="54000" marT="36000" marB="36000" anchor="ctr">
                    <a:lnL w="12700" cap="flat" cmpd="sng">
                      <a:solidFill>
                        <a:srgbClr val="5F5F5F"/>
                      </a:solidFill>
                      <a:prstDash val="solid"/>
                      <a:round/>
                      <a:headEnd type="none" w="sm" len="sm"/>
                      <a:tailEnd type="none" w="sm" len="sm"/>
                    </a:lnL>
                    <a:lnR w="19050" cap="flat" cmpd="sng">
                      <a:solidFill>
                        <a:srgbClr val="5F5F5F"/>
                      </a:solidFill>
                      <a:prstDash val="solid"/>
                      <a:round/>
                      <a:headEnd type="none" w="sm" len="sm"/>
                      <a:tailEnd type="none" w="sm" len="sm"/>
                    </a:lnR>
                    <a:lnT w="12700" cap="flat" cmpd="sng">
                      <a:solidFill>
                        <a:srgbClr val="5F5F5F"/>
                      </a:solidFill>
                      <a:prstDash val="solid"/>
                      <a:round/>
                      <a:headEnd type="none" w="sm" len="sm"/>
                      <a:tailEnd type="none" w="sm" len="sm"/>
                    </a:lnT>
                    <a:lnB w="12700" cap="flat" cmpd="sng">
                      <a:solidFill>
                        <a:srgbClr val="5F5F5F"/>
                      </a:solidFill>
                      <a:prstDash val="solid"/>
                      <a:round/>
                      <a:headEnd type="none" w="sm" len="sm"/>
                      <a:tailEnd type="none" w="sm" len="sm"/>
                    </a:lnB>
                  </a:tcPr>
                </a:tc>
                <a:extLst>
                  <a:ext uri="{0D108BD9-81ED-4DB2-BD59-A6C34878D82A}">
                    <a16:rowId xmlns:a16="http://schemas.microsoft.com/office/drawing/2014/main" val="10002"/>
                  </a:ext>
                </a:extLst>
              </a:tr>
              <a:tr h="327600">
                <a:tc>
                  <a:txBody>
                    <a:bodyPr/>
                    <a:lstStyle/>
                    <a:p>
                      <a:pPr marL="0" marR="0" lvl="0" indent="0" algn="l" rtl="0">
                        <a:lnSpc>
                          <a:spcPct val="100000"/>
                        </a:lnSpc>
                        <a:spcBef>
                          <a:spcPts val="0"/>
                        </a:spcBef>
                        <a:spcAft>
                          <a:spcPts val="0"/>
                        </a:spcAft>
                        <a:buClr>
                          <a:srgbClr val="333333"/>
                        </a:buClr>
                        <a:buSzPts val="1300"/>
                        <a:buFont typeface="Arial"/>
                        <a:buNone/>
                      </a:pPr>
                      <a:r>
                        <a:rPr lang="ja-JP" sz="1200" b="0" i="0" u="none" strike="noStrike" cap="none">
                          <a:solidFill>
                            <a:schemeClr val="dk1"/>
                          </a:solidFill>
                          <a:latin typeface="Arial"/>
                          <a:ea typeface="Arial"/>
                          <a:cs typeface="Arial"/>
                          <a:sym typeface="Arial"/>
                        </a:rPr>
                        <a:t>③教育機関との連携活動を通じての企業への情報提供</a:t>
                      </a:r>
                      <a:endParaRPr sz="12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333333"/>
                        </a:buClr>
                        <a:buSzPts val="1300"/>
                        <a:buFont typeface="Arial"/>
                        <a:buNone/>
                      </a:pPr>
                      <a:r>
                        <a:rPr lang="ja-JP" sz="1200" b="0" i="0" u="none" strike="noStrike" cap="none">
                          <a:solidFill>
                            <a:schemeClr val="dk1"/>
                          </a:solidFill>
                          <a:latin typeface="Arial"/>
                          <a:ea typeface="Arial"/>
                          <a:cs typeface="Arial"/>
                          <a:sym typeface="Arial"/>
                        </a:rPr>
                        <a:t>（産学懇話会、学校訪問）</a:t>
                      </a:r>
                      <a:endParaRPr sz="1200" u="none" strike="noStrike" cap="none">
                        <a:solidFill>
                          <a:schemeClr val="dk1"/>
                        </a:solidFill>
                      </a:endParaRPr>
                    </a:p>
                  </a:txBody>
                  <a:tcPr marL="54000" marR="54000" marT="36000" marB="36000" anchor="ctr">
                    <a:lnL w="19050" cap="flat" cmpd="sng">
                      <a:solidFill>
                        <a:srgbClr val="5F5F5F"/>
                      </a:solidFill>
                      <a:prstDash val="solid"/>
                      <a:round/>
                      <a:headEnd type="none" w="sm" len="sm"/>
                      <a:tailEnd type="none" w="sm" len="sm"/>
                    </a:lnL>
                    <a:lnR w="12700" cap="flat" cmpd="sng">
                      <a:solidFill>
                        <a:srgbClr val="5F5F5F"/>
                      </a:solidFill>
                      <a:prstDash val="solid"/>
                      <a:round/>
                      <a:headEnd type="none" w="sm" len="sm"/>
                      <a:tailEnd type="none" w="sm" len="sm"/>
                    </a:lnR>
                    <a:lnT w="12700" cap="flat" cmpd="sng">
                      <a:solidFill>
                        <a:srgbClr val="5F5F5F"/>
                      </a:solidFill>
                      <a:prstDash val="solid"/>
                      <a:round/>
                      <a:headEnd type="none" w="sm" len="sm"/>
                      <a:tailEnd type="none" w="sm" len="sm"/>
                    </a:lnT>
                    <a:lnB w="12700" cap="flat" cmpd="sng">
                      <a:solidFill>
                        <a:srgbClr val="5F5F5F"/>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333333"/>
                        </a:buClr>
                        <a:buSzPts val="1000"/>
                        <a:buFont typeface="Arial"/>
                        <a:buNone/>
                      </a:pPr>
                      <a:r>
                        <a:rPr lang="ja-JP" sz="1200" u="none" strike="noStrike" cap="none">
                          <a:solidFill>
                            <a:schemeClr val="dk1"/>
                          </a:solidFill>
                        </a:rPr>
                        <a:t>採用施策アップデート数　5件以上／年（参加企業）</a:t>
                      </a:r>
                      <a:endParaRPr sz="1200" u="none" strike="noStrike" cap="none">
                        <a:solidFill>
                          <a:schemeClr val="dk1"/>
                        </a:solidFill>
                      </a:endParaRPr>
                    </a:p>
                  </a:txBody>
                  <a:tcPr marL="54000" marR="54000" marT="36000" marB="36000" anchor="ctr">
                    <a:lnL w="12700" cap="flat" cmpd="sng">
                      <a:solidFill>
                        <a:srgbClr val="5F5F5F"/>
                      </a:solidFill>
                      <a:prstDash val="solid"/>
                      <a:round/>
                      <a:headEnd type="none" w="sm" len="sm"/>
                      <a:tailEnd type="none" w="sm" len="sm"/>
                    </a:lnL>
                    <a:lnR w="19050" cap="flat" cmpd="sng">
                      <a:solidFill>
                        <a:srgbClr val="5F5F5F"/>
                      </a:solidFill>
                      <a:prstDash val="solid"/>
                      <a:round/>
                      <a:headEnd type="none" w="sm" len="sm"/>
                      <a:tailEnd type="none" w="sm" len="sm"/>
                    </a:lnR>
                    <a:lnT w="12700" cap="flat" cmpd="sng">
                      <a:solidFill>
                        <a:srgbClr val="5F5F5F"/>
                      </a:solidFill>
                      <a:prstDash val="solid"/>
                      <a:round/>
                      <a:headEnd type="none" w="sm" len="sm"/>
                      <a:tailEnd type="none" w="sm" len="sm"/>
                    </a:lnT>
                    <a:lnB w="12700" cap="flat" cmpd="sng">
                      <a:solidFill>
                        <a:srgbClr val="5F5F5F"/>
                      </a:solidFill>
                      <a:prstDash val="solid"/>
                      <a:round/>
                      <a:headEnd type="none" w="sm" len="sm"/>
                      <a:tailEnd type="none" w="sm" len="sm"/>
                    </a:lnB>
                  </a:tcPr>
                </a:tc>
                <a:extLst>
                  <a:ext uri="{0D108BD9-81ED-4DB2-BD59-A6C34878D82A}">
                    <a16:rowId xmlns:a16="http://schemas.microsoft.com/office/drawing/2014/main" val="10003"/>
                  </a:ext>
                </a:extLst>
              </a:tr>
              <a:tr h="304900">
                <a:tc>
                  <a:txBody>
                    <a:bodyPr/>
                    <a:lstStyle/>
                    <a:p>
                      <a:pPr marL="0" marR="0" lvl="0" indent="0" algn="l" rtl="0">
                        <a:lnSpc>
                          <a:spcPct val="100000"/>
                        </a:lnSpc>
                        <a:spcBef>
                          <a:spcPts val="0"/>
                        </a:spcBef>
                        <a:spcAft>
                          <a:spcPts val="0"/>
                        </a:spcAft>
                        <a:buClr>
                          <a:srgbClr val="333333"/>
                        </a:buClr>
                        <a:buSzPts val="1300"/>
                        <a:buFont typeface="Arial"/>
                        <a:buNone/>
                      </a:pPr>
                      <a:endParaRPr sz="1200" b="0" i="0" u="none" strike="noStrike" cap="none">
                        <a:solidFill>
                          <a:srgbClr val="333333"/>
                        </a:solidFill>
                        <a:latin typeface="Arial"/>
                        <a:ea typeface="Arial"/>
                        <a:cs typeface="Arial"/>
                        <a:sym typeface="Arial"/>
                      </a:endParaRPr>
                    </a:p>
                  </a:txBody>
                  <a:tcPr marL="54000" marR="54000" marT="36000" marB="36000" anchor="ctr">
                    <a:lnL w="19050" cap="flat" cmpd="sng">
                      <a:solidFill>
                        <a:srgbClr val="5F5F5F"/>
                      </a:solidFill>
                      <a:prstDash val="solid"/>
                      <a:round/>
                      <a:headEnd type="none" w="sm" len="sm"/>
                      <a:tailEnd type="none" w="sm" len="sm"/>
                    </a:lnL>
                    <a:lnR w="12700" cap="flat" cmpd="sng">
                      <a:solidFill>
                        <a:srgbClr val="5F5F5F"/>
                      </a:solidFill>
                      <a:prstDash val="solid"/>
                      <a:round/>
                      <a:headEnd type="none" w="sm" len="sm"/>
                      <a:tailEnd type="none" w="sm" len="sm"/>
                    </a:lnR>
                    <a:lnT w="12700" cap="flat" cmpd="sng">
                      <a:solidFill>
                        <a:srgbClr val="5F5F5F"/>
                      </a:solidFill>
                      <a:prstDash val="solid"/>
                      <a:round/>
                      <a:headEnd type="none" w="sm" len="sm"/>
                      <a:tailEnd type="none" w="sm" len="sm"/>
                    </a:lnT>
                    <a:lnB w="12700" cap="flat" cmpd="sng">
                      <a:solidFill>
                        <a:srgbClr val="5F5F5F"/>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333333"/>
                        </a:buClr>
                        <a:buSzPts val="1300"/>
                        <a:buFont typeface="Arial"/>
                        <a:buNone/>
                      </a:pPr>
                      <a:endParaRPr sz="1200" u="none" strike="noStrike" cap="none">
                        <a:solidFill>
                          <a:srgbClr val="FF3300"/>
                        </a:solidFill>
                      </a:endParaRPr>
                    </a:p>
                  </a:txBody>
                  <a:tcPr marL="54000" marR="54000" marT="36000" marB="36000" anchor="ctr">
                    <a:lnL w="12700" cap="flat" cmpd="sng">
                      <a:solidFill>
                        <a:srgbClr val="5F5F5F"/>
                      </a:solidFill>
                      <a:prstDash val="solid"/>
                      <a:round/>
                      <a:headEnd type="none" w="sm" len="sm"/>
                      <a:tailEnd type="none" w="sm" len="sm"/>
                    </a:lnL>
                    <a:lnR w="19050" cap="flat" cmpd="sng">
                      <a:solidFill>
                        <a:srgbClr val="5F5F5F"/>
                      </a:solidFill>
                      <a:prstDash val="solid"/>
                      <a:round/>
                      <a:headEnd type="none" w="sm" len="sm"/>
                      <a:tailEnd type="none" w="sm" len="sm"/>
                    </a:lnR>
                    <a:lnT w="12700" cap="flat" cmpd="sng">
                      <a:solidFill>
                        <a:srgbClr val="5F5F5F"/>
                      </a:solidFill>
                      <a:prstDash val="solid"/>
                      <a:round/>
                      <a:headEnd type="none" w="sm" len="sm"/>
                      <a:tailEnd type="none" w="sm" len="sm"/>
                    </a:lnT>
                    <a:lnB w="12700" cap="flat" cmpd="sng">
                      <a:solidFill>
                        <a:srgbClr val="5F5F5F"/>
                      </a:solidFill>
                      <a:prstDash val="solid"/>
                      <a:round/>
                      <a:headEnd type="none" w="sm" len="sm"/>
                      <a:tailEnd type="none" w="sm" len="sm"/>
                    </a:lnB>
                  </a:tcPr>
                </a:tc>
                <a:extLst>
                  <a:ext uri="{0D108BD9-81ED-4DB2-BD59-A6C34878D82A}">
                    <a16:rowId xmlns:a16="http://schemas.microsoft.com/office/drawing/2014/main" val="10004"/>
                  </a:ext>
                </a:extLst>
              </a:tr>
              <a:tr h="304900">
                <a:tc>
                  <a:txBody>
                    <a:bodyPr/>
                    <a:lstStyle/>
                    <a:p>
                      <a:pPr marL="0" marR="0" lvl="0" indent="0" algn="l" rtl="0">
                        <a:lnSpc>
                          <a:spcPct val="100000"/>
                        </a:lnSpc>
                        <a:spcBef>
                          <a:spcPts val="0"/>
                        </a:spcBef>
                        <a:spcAft>
                          <a:spcPts val="0"/>
                        </a:spcAft>
                        <a:buClr>
                          <a:srgbClr val="333333"/>
                        </a:buClr>
                        <a:buSzPts val="1300"/>
                        <a:buFont typeface="Arial"/>
                        <a:buNone/>
                      </a:pPr>
                      <a:endParaRPr sz="1200" b="0" i="0" u="none" strike="noStrike" cap="none">
                        <a:solidFill>
                          <a:srgbClr val="333333"/>
                        </a:solidFill>
                        <a:latin typeface="Arial"/>
                        <a:ea typeface="Arial"/>
                        <a:cs typeface="Arial"/>
                        <a:sym typeface="Arial"/>
                      </a:endParaRPr>
                    </a:p>
                  </a:txBody>
                  <a:tcPr marL="54000" marR="54000" marT="36000" marB="36000" anchor="ctr">
                    <a:lnL w="19050" cap="flat" cmpd="sng">
                      <a:solidFill>
                        <a:srgbClr val="5F5F5F"/>
                      </a:solidFill>
                      <a:prstDash val="solid"/>
                      <a:round/>
                      <a:headEnd type="none" w="sm" len="sm"/>
                      <a:tailEnd type="none" w="sm" len="sm"/>
                    </a:lnL>
                    <a:lnR w="12700" cap="flat" cmpd="sng">
                      <a:solidFill>
                        <a:srgbClr val="5F5F5F"/>
                      </a:solidFill>
                      <a:prstDash val="solid"/>
                      <a:round/>
                      <a:headEnd type="none" w="sm" len="sm"/>
                      <a:tailEnd type="none" w="sm" len="sm"/>
                    </a:lnR>
                    <a:lnT w="12700" cap="flat" cmpd="sng">
                      <a:solidFill>
                        <a:srgbClr val="5F5F5F"/>
                      </a:solidFill>
                      <a:prstDash val="solid"/>
                      <a:round/>
                      <a:headEnd type="none" w="sm" len="sm"/>
                      <a:tailEnd type="none" w="sm" len="sm"/>
                    </a:lnT>
                    <a:lnB w="12700" cap="flat" cmpd="sng">
                      <a:solidFill>
                        <a:srgbClr val="5F5F5F"/>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333333"/>
                        </a:buClr>
                        <a:buSzPts val="1300"/>
                        <a:buFont typeface="Arial"/>
                        <a:buNone/>
                      </a:pPr>
                      <a:endParaRPr sz="1200" u="none" strike="noStrike" cap="none">
                        <a:solidFill>
                          <a:srgbClr val="FF3300"/>
                        </a:solidFill>
                      </a:endParaRPr>
                    </a:p>
                  </a:txBody>
                  <a:tcPr marL="54000" marR="54000" marT="36000" marB="36000" anchor="ctr">
                    <a:lnL w="12700" cap="flat" cmpd="sng">
                      <a:solidFill>
                        <a:srgbClr val="5F5F5F"/>
                      </a:solidFill>
                      <a:prstDash val="solid"/>
                      <a:round/>
                      <a:headEnd type="none" w="sm" len="sm"/>
                      <a:tailEnd type="none" w="sm" len="sm"/>
                    </a:lnL>
                    <a:lnR w="19050" cap="flat" cmpd="sng">
                      <a:solidFill>
                        <a:srgbClr val="5F5F5F"/>
                      </a:solidFill>
                      <a:prstDash val="solid"/>
                      <a:round/>
                      <a:headEnd type="none" w="sm" len="sm"/>
                      <a:tailEnd type="none" w="sm" len="sm"/>
                    </a:lnR>
                    <a:lnT w="12700" cap="flat" cmpd="sng">
                      <a:solidFill>
                        <a:srgbClr val="5F5F5F"/>
                      </a:solidFill>
                      <a:prstDash val="solid"/>
                      <a:round/>
                      <a:headEnd type="none" w="sm" len="sm"/>
                      <a:tailEnd type="none" w="sm" len="sm"/>
                    </a:lnT>
                    <a:lnB w="12700" cap="flat" cmpd="sng">
                      <a:solidFill>
                        <a:srgbClr val="5F5F5F"/>
                      </a:solidFill>
                      <a:prstDash val="solid"/>
                      <a:round/>
                      <a:headEnd type="none" w="sm" len="sm"/>
                      <a:tailEnd type="none" w="sm" len="sm"/>
                    </a:lnB>
                  </a:tcPr>
                </a:tc>
                <a:extLst>
                  <a:ext uri="{0D108BD9-81ED-4DB2-BD59-A6C34878D82A}">
                    <a16:rowId xmlns:a16="http://schemas.microsoft.com/office/drawing/2014/main" val="10005"/>
                  </a:ext>
                </a:extLst>
              </a:tr>
              <a:tr h="304900">
                <a:tc>
                  <a:txBody>
                    <a:bodyPr/>
                    <a:lstStyle/>
                    <a:p>
                      <a:pPr marL="0" marR="0" lvl="0" indent="0" algn="l" rtl="0">
                        <a:lnSpc>
                          <a:spcPct val="100000"/>
                        </a:lnSpc>
                        <a:spcBef>
                          <a:spcPts val="0"/>
                        </a:spcBef>
                        <a:spcAft>
                          <a:spcPts val="0"/>
                        </a:spcAft>
                        <a:buClr>
                          <a:srgbClr val="1C1C1C"/>
                        </a:buClr>
                        <a:buSzPts val="1300"/>
                        <a:buFont typeface="Arial"/>
                        <a:buNone/>
                      </a:pPr>
                      <a:endParaRPr sz="1300" b="0" i="0" u="none" strike="noStrike" cap="none">
                        <a:solidFill>
                          <a:srgbClr val="1C1C1C"/>
                        </a:solidFill>
                        <a:latin typeface="Arial"/>
                        <a:ea typeface="Arial"/>
                        <a:cs typeface="Arial"/>
                        <a:sym typeface="Arial"/>
                      </a:endParaRPr>
                    </a:p>
                  </a:txBody>
                  <a:tcPr marL="54000" marR="54000" marT="36000" marB="36000" anchor="ctr">
                    <a:lnL w="19050" cap="flat" cmpd="sng">
                      <a:solidFill>
                        <a:srgbClr val="5F5F5F"/>
                      </a:solidFill>
                      <a:prstDash val="solid"/>
                      <a:round/>
                      <a:headEnd type="none" w="sm" len="sm"/>
                      <a:tailEnd type="none" w="sm" len="sm"/>
                    </a:lnL>
                    <a:lnR w="12700" cap="flat" cmpd="sng">
                      <a:solidFill>
                        <a:srgbClr val="5F5F5F"/>
                      </a:solidFill>
                      <a:prstDash val="solid"/>
                      <a:round/>
                      <a:headEnd type="none" w="sm" len="sm"/>
                      <a:tailEnd type="none" w="sm" len="sm"/>
                    </a:lnR>
                    <a:lnT w="12700" cap="flat" cmpd="sng">
                      <a:solidFill>
                        <a:srgbClr val="5F5F5F"/>
                      </a:solidFill>
                      <a:prstDash val="solid"/>
                      <a:round/>
                      <a:headEnd type="none" w="sm" len="sm"/>
                      <a:tailEnd type="none" w="sm" len="sm"/>
                    </a:lnT>
                    <a:lnB w="12700" cap="flat" cmpd="sng">
                      <a:solidFill>
                        <a:srgbClr val="5F5F5F"/>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333333"/>
                        </a:buClr>
                        <a:buSzPts val="1300"/>
                        <a:buFont typeface="Arial"/>
                        <a:buNone/>
                      </a:pPr>
                      <a:endParaRPr sz="1300" u="none" strike="noStrike" cap="none">
                        <a:solidFill>
                          <a:srgbClr val="FF3300"/>
                        </a:solidFill>
                      </a:endParaRPr>
                    </a:p>
                  </a:txBody>
                  <a:tcPr marL="54000" marR="54000" marT="36000" marB="36000" anchor="ctr">
                    <a:lnL w="12700" cap="flat" cmpd="sng">
                      <a:solidFill>
                        <a:srgbClr val="5F5F5F"/>
                      </a:solidFill>
                      <a:prstDash val="solid"/>
                      <a:round/>
                      <a:headEnd type="none" w="sm" len="sm"/>
                      <a:tailEnd type="none" w="sm" len="sm"/>
                    </a:lnL>
                    <a:lnR w="19050" cap="flat" cmpd="sng">
                      <a:solidFill>
                        <a:srgbClr val="5F5F5F"/>
                      </a:solidFill>
                      <a:prstDash val="solid"/>
                      <a:round/>
                      <a:headEnd type="none" w="sm" len="sm"/>
                      <a:tailEnd type="none" w="sm" len="sm"/>
                    </a:lnR>
                    <a:lnT w="12700" cap="flat" cmpd="sng">
                      <a:solidFill>
                        <a:srgbClr val="5F5F5F"/>
                      </a:solidFill>
                      <a:prstDash val="solid"/>
                      <a:round/>
                      <a:headEnd type="none" w="sm" len="sm"/>
                      <a:tailEnd type="none" w="sm" len="sm"/>
                    </a:lnT>
                    <a:lnB w="12700" cap="flat" cmpd="sng">
                      <a:solidFill>
                        <a:srgbClr val="5F5F5F"/>
                      </a:solidFill>
                      <a:prstDash val="solid"/>
                      <a:round/>
                      <a:headEnd type="none" w="sm" len="sm"/>
                      <a:tailEnd type="none" w="sm" len="sm"/>
                    </a:lnB>
                  </a:tcPr>
                </a:tc>
                <a:extLst>
                  <a:ext uri="{0D108BD9-81ED-4DB2-BD59-A6C34878D82A}">
                    <a16:rowId xmlns:a16="http://schemas.microsoft.com/office/drawing/2014/main" val="10006"/>
                  </a:ext>
                </a:extLst>
              </a:tr>
            </a:tbl>
          </a:graphicData>
        </a:graphic>
      </p:graphicFrame>
      <p:sp>
        <p:nvSpPr>
          <p:cNvPr id="423" name="Google Shape;423;p27"/>
          <p:cNvSpPr txBox="1"/>
          <p:nvPr/>
        </p:nvSpPr>
        <p:spPr>
          <a:xfrm>
            <a:off x="177800" y="0"/>
            <a:ext cx="7429500" cy="457200"/>
          </a:xfrm>
          <a:prstGeom prst="rect">
            <a:avLst/>
          </a:prstGeom>
          <a:noFill/>
          <a:ln>
            <a:noFill/>
          </a:ln>
        </p:spPr>
        <p:txBody>
          <a:bodyPr spcFirstLastPara="1" wrap="square" lIns="72000" tIns="72000" rIns="0" bIns="0" anchor="ctr" anchorCtr="0">
            <a:noAutofit/>
          </a:bodyPr>
          <a:lstStyle/>
          <a:p>
            <a:pPr marL="0" marR="0" lvl="0" indent="0" algn="l" rtl="0">
              <a:lnSpc>
                <a:spcPct val="100000"/>
              </a:lnSpc>
              <a:spcBef>
                <a:spcPts val="0"/>
              </a:spcBef>
              <a:spcAft>
                <a:spcPts val="0"/>
              </a:spcAft>
              <a:buClr>
                <a:srgbClr val="000000"/>
              </a:buClr>
              <a:buSzPts val="2400"/>
              <a:buFont typeface="Arial"/>
              <a:buNone/>
            </a:pPr>
            <a:r>
              <a:rPr lang="ja-JP" sz="2400" b="1" i="0" u="none" strike="noStrike" cap="none">
                <a:solidFill>
                  <a:srgbClr val="4D4D4D"/>
                </a:solidFill>
                <a:latin typeface="Meiryo"/>
                <a:ea typeface="Meiryo"/>
                <a:cs typeface="Meiryo"/>
                <a:sym typeface="Meiryo"/>
              </a:rPr>
              <a:t>1</a:t>
            </a:r>
            <a:r>
              <a:rPr lang="ja-JP" sz="2400" b="1">
                <a:solidFill>
                  <a:srgbClr val="4D4D4D"/>
                </a:solidFill>
                <a:latin typeface="Meiryo"/>
                <a:ea typeface="Meiryo"/>
                <a:cs typeface="Meiryo"/>
                <a:sym typeface="Meiryo"/>
              </a:rPr>
              <a:t>3</a:t>
            </a:r>
            <a:r>
              <a:rPr lang="ja-JP" sz="2400" b="1" i="0" u="none" strike="noStrike" cap="none">
                <a:solidFill>
                  <a:srgbClr val="4D4D4D"/>
                </a:solidFill>
                <a:latin typeface="Meiryo"/>
                <a:ea typeface="Meiryo"/>
                <a:cs typeface="Meiryo"/>
                <a:sym typeface="Meiryo"/>
              </a:rPr>
              <a:t>-</a:t>
            </a:r>
            <a:r>
              <a:rPr lang="ja-JP" sz="2400" b="1">
                <a:solidFill>
                  <a:srgbClr val="4D4D4D"/>
                </a:solidFill>
                <a:latin typeface="Meiryo"/>
                <a:ea typeface="Meiryo"/>
                <a:cs typeface="Meiryo"/>
                <a:sym typeface="Meiryo"/>
              </a:rPr>
              <a:t>3.</a:t>
            </a:r>
            <a:r>
              <a:rPr lang="ja-JP" sz="2400" b="1" i="0" u="none" strike="noStrike" cap="none">
                <a:solidFill>
                  <a:srgbClr val="4D4D4D"/>
                </a:solidFill>
                <a:latin typeface="Meiryo"/>
                <a:ea typeface="Meiryo"/>
                <a:cs typeface="Meiryo"/>
                <a:sym typeface="Meiryo"/>
              </a:rPr>
              <a:t> 人財委員会（</a:t>
            </a:r>
            <a:r>
              <a:rPr lang="ja-JP" sz="2400" b="1">
                <a:solidFill>
                  <a:srgbClr val="4D4D4D"/>
                </a:solidFill>
                <a:latin typeface="Meiryo"/>
                <a:ea typeface="Meiryo"/>
                <a:cs typeface="Meiryo"/>
                <a:sym typeface="Meiryo"/>
              </a:rPr>
              <a:t>確保</a:t>
            </a:r>
            <a:r>
              <a:rPr lang="ja-JP" sz="2400" b="1" i="0" u="none" strike="noStrike" cap="none">
                <a:solidFill>
                  <a:srgbClr val="4D4D4D"/>
                </a:solidFill>
                <a:latin typeface="Meiryo"/>
                <a:ea typeface="Meiryo"/>
                <a:cs typeface="Meiryo"/>
                <a:sym typeface="Meiryo"/>
              </a:rPr>
              <a:t>G）の取り組み</a:t>
            </a:r>
            <a:endParaRPr sz="2400" b="1" i="0" u="none" strike="noStrike" cap="none">
              <a:solidFill>
                <a:srgbClr val="FF3300"/>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sp>
        <p:nvSpPr>
          <p:cNvPr id="428" name="Google Shape;428;p28"/>
          <p:cNvSpPr/>
          <p:nvPr/>
        </p:nvSpPr>
        <p:spPr>
          <a:xfrm rot="5400000">
            <a:off x="3888458" y="2636378"/>
            <a:ext cx="1815900" cy="304800"/>
          </a:xfrm>
          <a:prstGeom prst="rect">
            <a:avLst/>
          </a:prstGeom>
          <a:solidFill>
            <a:srgbClr val="5F5F5F"/>
          </a:solidFill>
          <a:ln w="19050" cap="flat" cmpd="sng">
            <a:solidFill>
              <a:srgbClr val="5F5F5F"/>
            </a:solidFill>
            <a:prstDash val="solid"/>
            <a:miter lim="800000"/>
            <a:headEnd type="none" w="sm" len="sm"/>
            <a:tailEnd type="none" w="sm" len="sm"/>
          </a:ln>
        </p:spPr>
        <p:txBody>
          <a:bodyPr spcFirstLastPara="1" wrap="square" lIns="36000" tIns="36000" rIns="36000" bIns="36000" anchor="ctr" anchorCtr="0">
            <a:noAutofit/>
          </a:bodyPr>
          <a:lstStyle/>
          <a:p>
            <a:pPr marL="482600" marR="0" lvl="0" indent="-482600" algn="ctr" rtl="0">
              <a:lnSpc>
                <a:spcPct val="100000"/>
              </a:lnSpc>
              <a:spcBef>
                <a:spcPts val="0"/>
              </a:spcBef>
              <a:spcAft>
                <a:spcPts val="0"/>
              </a:spcAft>
              <a:buClr>
                <a:schemeClr val="dk1"/>
              </a:buClr>
              <a:buSzPts val="1400"/>
              <a:buFont typeface="Noto Sans Symbols"/>
              <a:buNone/>
            </a:pPr>
            <a:r>
              <a:rPr lang="ja-JP" sz="1400" b="0" i="0" u="none" strike="noStrike" cap="none">
                <a:solidFill>
                  <a:schemeClr val="lt1"/>
                </a:solidFill>
                <a:latin typeface="Arial"/>
                <a:ea typeface="Arial"/>
                <a:cs typeface="Arial"/>
                <a:sym typeface="Arial"/>
              </a:rPr>
              <a:t>目指す姿</a:t>
            </a:r>
            <a:endParaRPr sz="1400" b="0" i="0" u="none" strike="noStrike" cap="none">
              <a:solidFill>
                <a:srgbClr val="000000"/>
              </a:solidFill>
              <a:latin typeface="Arial"/>
              <a:ea typeface="Arial"/>
              <a:cs typeface="Arial"/>
              <a:sym typeface="Arial"/>
            </a:endParaRPr>
          </a:p>
        </p:txBody>
      </p:sp>
      <p:sp>
        <p:nvSpPr>
          <p:cNvPr id="429" name="Google Shape;429;p28"/>
          <p:cNvSpPr/>
          <p:nvPr/>
        </p:nvSpPr>
        <p:spPr>
          <a:xfrm rot="5400000">
            <a:off x="-361850" y="2636378"/>
            <a:ext cx="1815900" cy="304800"/>
          </a:xfrm>
          <a:prstGeom prst="rect">
            <a:avLst/>
          </a:prstGeom>
          <a:solidFill>
            <a:srgbClr val="5F5F5F"/>
          </a:solidFill>
          <a:ln w="19050" cap="flat" cmpd="sng">
            <a:solidFill>
              <a:srgbClr val="5F5F5F"/>
            </a:solidFill>
            <a:prstDash val="solid"/>
            <a:miter lim="800000"/>
            <a:headEnd type="none" w="sm" len="sm"/>
            <a:tailEnd type="none" w="sm" len="sm"/>
          </a:ln>
        </p:spPr>
        <p:txBody>
          <a:bodyPr spcFirstLastPara="1" wrap="square" lIns="36000" tIns="36000" rIns="36000" bIns="36000" anchor="ctr" anchorCtr="0">
            <a:noAutofit/>
          </a:bodyPr>
          <a:lstStyle/>
          <a:p>
            <a:pPr marL="482600" marR="0" lvl="0" indent="-482600" algn="ctr" rtl="0">
              <a:lnSpc>
                <a:spcPct val="100000"/>
              </a:lnSpc>
              <a:spcBef>
                <a:spcPts val="0"/>
              </a:spcBef>
              <a:spcAft>
                <a:spcPts val="0"/>
              </a:spcAft>
              <a:buClr>
                <a:schemeClr val="dk1"/>
              </a:buClr>
              <a:buSzPts val="1400"/>
              <a:buFont typeface="Noto Sans Symbols"/>
              <a:buNone/>
            </a:pPr>
            <a:r>
              <a:rPr lang="ja-JP" sz="1400" b="0" i="0" u="none" strike="noStrike" cap="none">
                <a:solidFill>
                  <a:schemeClr val="lt1"/>
                </a:solidFill>
                <a:latin typeface="Arial"/>
                <a:ea typeface="Arial"/>
                <a:cs typeface="Arial"/>
                <a:sym typeface="Arial"/>
              </a:rPr>
              <a:t>現 状</a:t>
            </a:r>
            <a:endParaRPr sz="1400" b="0" i="0" u="none" strike="noStrike" cap="none">
              <a:solidFill>
                <a:srgbClr val="000000"/>
              </a:solidFill>
              <a:latin typeface="Arial"/>
              <a:ea typeface="Arial"/>
              <a:cs typeface="Arial"/>
              <a:sym typeface="Arial"/>
            </a:endParaRPr>
          </a:p>
        </p:txBody>
      </p:sp>
      <p:sp>
        <p:nvSpPr>
          <p:cNvPr id="430" name="Google Shape;430;p28"/>
          <p:cNvSpPr/>
          <p:nvPr/>
        </p:nvSpPr>
        <p:spPr>
          <a:xfrm>
            <a:off x="698500" y="628273"/>
            <a:ext cx="8102700" cy="1155300"/>
          </a:xfrm>
          <a:prstGeom prst="rect">
            <a:avLst/>
          </a:prstGeom>
          <a:solidFill>
            <a:srgbClr val="FFFFA9"/>
          </a:solidFill>
          <a:ln w="19050" cap="flat" cmpd="sng">
            <a:solidFill>
              <a:srgbClr val="5F5F5F"/>
            </a:solidFill>
            <a:prstDash val="solid"/>
            <a:miter lim="800000"/>
            <a:headEnd type="none" w="sm" len="sm"/>
            <a:tailEnd type="none" w="sm" len="sm"/>
          </a:ln>
        </p:spPr>
        <p:txBody>
          <a:bodyPr spcFirstLastPara="1" wrap="square" lIns="36000" tIns="0" rIns="36000" bIns="0" anchor="ctr" anchorCtr="0">
            <a:noAutofit/>
          </a:bodyPr>
          <a:lstStyle/>
          <a:p>
            <a:pPr marL="284163" marR="0" lvl="0" indent="-284163" algn="just" rtl="0">
              <a:lnSpc>
                <a:spcPct val="100000"/>
              </a:lnSpc>
              <a:spcBef>
                <a:spcPts val="0"/>
              </a:spcBef>
              <a:spcAft>
                <a:spcPts val="0"/>
              </a:spcAft>
              <a:buClr>
                <a:schemeClr val="dk1"/>
              </a:buClr>
              <a:buSzPts val="1500"/>
              <a:buFont typeface="Noto Sans Symbols"/>
              <a:buNone/>
            </a:pPr>
            <a:endParaRPr sz="1500" b="1" i="0" u="none" strike="noStrike" cap="none">
              <a:solidFill>
                <a:schemeClr val="dk1"/>
              </a:solidFill>
              <a:latin typeface="Arial"/>
              <a:ea typeface="Arial"/>
              <a:cs typeface="Arial"/>
              <a:sym typeface="Arial"/>
            </a:endParaRPr>
          </a:p>
        </p:txBody>
      </p:sp>
      <p:sp>
        <p:nvSpPr>
          <p:cNvPr id="431" name="Google Shape;431;p28"/>
          <p:cNvSpPr/>
          <p:nvPr/>
        </p:nvSpPr>
        <p:spPr>
          <a:xfrm rot="5400000">
            <a:off x="-30500" y="1052854"/>
            <a:ext cx="1153200" cy="304800"/>
          </a:xfrm>
          <a:prstGeom prst="rect">
            <a:avLst/>
          </a:prstGeom>
          <a:solidFill>
            <a:srgbClr val="5F5F5F"/>
          </a:solidFill>
          <a:ln w="19050" cap="flat" cmpd="sng">
            <a:solidFill>
              <a:srgbClr val="5F5F5F"/>
            </a:solidFill>
            <a:prstDash val="solid"/>
            <a:miter lim="800000"/>
            <a:headEnd type="none" w="sm" len="sm"/>
            <a:tailEnd type="none" w="sm" len="sm"/>
          </a:ln>
        </p:spPr>
        <p:txBody>
          <a:bodyPr spcFirstLastPara="1" wrap="square" lIns="36000" tIns="36000" rIns="36000" bIns="36000" anchor="ctr" anchorCtr="0">
            <a:noAutofit/>
          </a:bodyPr>
          <a:lstStyle/>
          <a:p>
            <a:pPr marL="482600" marR="0" lvl="0" indent="-482600" algn="ctr" rtl="0">
              <a:lnSpc>
                <a:spcPct val="100000"/>
              </a:lnSpc>
              <a:spcBef>
                <a:spcPts val="0"/>
              </a:spcBef>
              <a:spcAft>
                <a:spcPts val="0"/>
              </a:spcAft>
              <a:buClr>
                <a:schemeClr val="dk1"/>
              </a:buClr>
              <a:buSzPts val="1400"/>
              <a:buFont typeface="Noto Sans Symbols"/>
              <a:buNone/>
            </a:pPr>
            <a:r>
              <a:rPr lang="ja-JP" sz="1400" b="0" i="0" u="none" strike="noStrike" cap="none">
                <a:solidFill>
                  <a:schemeClr val="lt1"/>
                </a:solidFill>
                <a:latin typeface="Arial"/>
                <a:ea typeface="Arial"/>
                <a:cs typeface="Arial"/>
                <a:sym typeface="Arial"/>
              </a:rPr>
              <a:t>主要テーマ</a:t>
            </a:r>
            <a:endParaRPr sz="1400" b="0" i="0" u="none" strike="noStrike" cap="none">
              <a:solidFill>
                <a:srgbClr val="000000"/>
              </a:solidFill>
              <a:latin typeface="Arial"/>
              <a:ea typeface="Arial"/>
              <a:cs typeface="Arial"/>
              <a:sym typeface="Arial"/>
            </a:endParaRPr>
          </a:p>
        </p:txBody>
      </p:sp>
      <p:sp>
        <p:nvSpPr>
          <p:cNvPr id="432" name="Google Shape;432;p28"/>
          <p:cNvSpPr/>
          <p:nvPr/>
        </p:nvSpPr>
        <p:spPr>
          <a:xfrm>
            <a:off x="698500" y="1880828"/>
            <a:ext cx="3852000" cy="1815900"/>
          </a:xfrm>
          <a:prstGeom prst="rect">
            <a:avLst/>
          </a:prstGeom>
          <a:noFill/>
          <a:ln w="19050" cap="flat" cmpd="sng">
            <a:solidFill>
              <a:srgbClr val="5F5F5F"/>
            </a:solidFill>
            <a:prstDash val="solid"/>
            <a:miter lim="800000"/>
            <a:headEnd type="none" w="sm" len="sm"/>
            <a:tailEnd type="none" w="sm" len="sm"/>
          </a:ln>
        </p:spPr>
        <p:txBody>
          <a:bodyPr spcFirstLastPara="1" wrap="square" lIns="36000" tIns="36000" rIns="36000" bIns="36000" anchor="t" anchorCtr="0">
            <a:noAutofit/>
          </a:bodyPr>
          <a:lstStyle/>
          <a:p>
            <a:pPr marL="190500" marR="0" lvl="0" indent="-190500" algn="just" rtl="0">
              <a:lnSpc>
                <a:spcPct val="108333"/>
              </a:lnSpc>
              <a:spcBef>
                <a:spcPts val="0"/>
              </a:spcBef>
              <a:spcAft>
                <a:spcPts val="0"/>
              </a:spcAft>
              <a:buClr>
                <a:schemeClr val="dk1"/>
              </a:buClr>
              <a:buSzPts val="1200"/>
              <a:buFont typeface="Noto Sans Symbols"/>
              <a:buChar char="●"/>
            </a:pPr>
            <a:r>
              <a:rPr lang="ja-JP" sz="1200" b="0" i="0" u="none" strike="noStrike" cap="none">
                <a:solidFill>
                  <a:srgbClr val="1C1C1C"/>
                </a:solidFill>
                <a:latin typeface="Arial"/>
                <a:ea typeface="Arial"/>
                <a:cs typeface="Arial"/>
                <a:sym typeface="Arial"/>
              </a:rPr>
              <a:t>テレワークに起因する運動不足や時代の変化によって体調</a:t>
            </a:r>
            <a:r>
              <a:rPr lang="ja-JP" sz="1200" b="0" i="0" u="none" strike="noStrike" cap="none">
                <a:solidFill>
                  <a:schemeClr val="dk1"/>
                </a:solidFill>
                <a:latin typeface="Arial"/>
                <a:ea typeface="Arial"/>
                <a:cs typeface="Arial"/>
                <a:sym typeface="Arial"/>
              </a:rPr>
              <a:t>不良、メンタル不調が増加している</a:t>
            </a:r>
            <a:endParaRPr sz="1200" b="0" i="0" u="none" strike="noStrike" cap="none">
              <a:solidFill>
                <a:schemeClr val="dk1"/>
              </a:solidFill>
              <a:latin typeface="Arial"/>
              <a:ea typeface="Arial"/>
              <a:cs typeface="Arial"/>
              <a:sym typeface="Arial"/>
            </a:endParaRPr>
          </a:p>
          <a:p>
            <a:pPr marL="190500" marR="0" lvl="0" indent="-190500" algn="just" rtl="0">
              <a:lnSpc>
                <a:spcPct val="108333"/>
              </a:lnSpc>
              <a:spcBef>
                <a:spcPts val="400"/>
              </a:spcBef>
              <a:spcAft>
                <a:spcPts val="0"/>
              </a:spcAft>
              <a:buClr>
                <a:schemeClr val="dk1"/>
              </a:buClr>
              <a:buSzPts val="1200"/>
              <a:buFont typeface="Arial"/>
              <a:buChar char="●"/>
            </a:pPr>
            <a:r>
              <a:rPr lang="ja-JP" sz="1200" b="0" i="0" u="none" strike="noStrike" cap="none">
                <a:solidFill>
                  <a:schemeClr val="dk1"/>
                </a:solidFill>
                <a:latin typeface="Arial"/>
                <a:ea typeface="Arial"/>
                <a:cs typeface="Arial"/>
                <a:sym typeface="Arial"/>
              </a:rPr>
              <a:t>中堅・若手社員の同業他社との交流の場が少ない</a:t>
            </a:r>
            <a:endParaRPr sz="1200" b="0" i="0" u="none" strike="noStrike" cap="none">
              <a:solidFill>
                <a:schemeClr val="dk1"/>
              </a:solidFill>
              <a:latin typeface="Arial"/>
              <a:ea typeface="Arial"/>
              <a:cs typeface="Arial"/>
              <a:sym typeface="Arial"/>
            </a:endParaRPr>
          </a:p>
          <a:p>
            <a:pPr marL="190500" marR="0" lvl="0" indent="-190500" algn="just" rtl="0">
              <a:lnSpc>
                <a:spcPct val="108333"/>
              </a:lnSpc>
              <a:spcBef>
                <a:spcPts val="400"/>
              </a:spcBef>
              <a:spcAft>
                <a:spcPts val="0"/>
              </a:spcAft>
              <a:buClr>
                <a:schemeClr val="dk1"/>
              </a:buClr>
              <a:buSzPts val="1200"/>
              <a:buFont typeface="Arial"/>
              <a:buChar char="●"/>
            </a:pPr>
            <a:r>
              <a:rPr lang="ja-JP" sz="1200" b="0" i="0" u="none" strike="noStrike" cap="none">
                <a:solidFill>
                  <a:schemeClr val="dk1"/>
                </a:solidFill>
                <a:latin typeface="Arial"/>
                <a:ea typeface="Arial"/>
                <a:cs typeface="Arial"/>
                <a:sym typeface="Arial"/>
              </a:rPr>
              <a:t>中小企業においては単独での福利厚生施策に限界があり、人材の採用や従業員満足への影響が懸念されている</a:t>
            </a:r>
            <a:endParaRPr>
              <a:solidFill>
                <a:schemeClr val="dk1"/>
              </a:solidFill>
            </a:endParaRPr>
          </a:p>
          <a:p>
            <a:pPr marL="0" marR="0" lvl="0" indent="0" algn="just" rtl="0">
              <a:lnSpc>
                <a:spcPct val="108333"/>
              </a:lnSpc>
              <a:spcBef>
                <a:spcPts val="400"/>
              </a:spcBef>
              <a:spcAft>
                <a:spcPts val="0"/>
              </a:spcAft>
              <a:buNone/>
            </a:pPr>
            <a:endParaRPr sz="1200" b="0" i="0" u="none" strike="noStrike" cap="none">
              <a:solidFill>
                <a:srgbClr val="FF3300"/>
              </a:solidFill>
              <a:latin typeface="Arial"/>
              <a:ea typeface="Arial"/>
              <a:cs typeface="Arial"/>
              <a:sym typeface="Arial"/>
            </a:endParaRPr>
          </a:p>
        </p:txBody>
      </p:sp>
      <p:sp>
        <p:nvSpPr>
          <p:cNvPr id="433" name="Google Shape;433;p28"/>
          <p:cNvSpPr/>
          <p:nvPr/>
        </p:nvSpPr>
        <p:spPr>
          <a:xfrm>
            <a:off x="4948808" y="1880825"/>
            <a:ext cx="3852000" cy="1815900"/>
          </a:xfrm>
          <a:prstGeom prst="rect">
            <a:avLst/>
          </a:prstGeom>
          <a:noFill/>
          <a:ln w="19050" cap="flat" cmpd="sng">
            <a:solidFill>
              <a:srgbClr val="5F5F5F"/>
            </a:solidFill>
            <a:prstDash val="solid"/>
            <a:miter lim="800000"/>
            <a:headEnd type="none" w="sm" len="sm"/>
            <a:tailEnd type="none" w="sm" len="sm"/>
          </a:ln>
        </p:spPr>
        <p:txBody>
          <a:bodyPr spcFirstLastPara="1" wrap="square" lIns="36000" tIns="36000" rIns="36000" bIns="36000" anchor="t" anchorCtr="0">
            <a:noAutofit/>
          </a:bodyPr>
          <a:lstStyle/>
          <a:p>
            <a:pPr marL="190500" marR="0" lvl="0" indent="-184150" algn="just" rtl="0">
              <a:lnSpc>
                <a:spcPct val="108333"/>
              </a:lnSpc>
              <a:spcBef>
                <a:spcPts val="0"/>
              </a:spcBef>
              <a:spcAft>
                <a:spcPts val="0"/>
              </a:spcAft>
              <a:buClr>
                <a:schemeClr val="dk1"/>
              </a:buClr>
              <a:buSzPts val="1100"/>
              <a:buFont typeface="Noto Sans Symbols"/>
              <a:buChar char="●"/>
            </a:pPr>
            <a:r>
              <a:rPr lang="ja-JP" sz="1100" b="0" i="0" u="none" strike="noStrike" cap="none">
                <a:solidFill>
                  <a:srgbClr val="1C1C1C"/>
                </a:solidFill>
                <a:latin typeface="Arial"/>
                <a:ea typeface="Arial"/>
                <a:cs typeface="Arial"/>
                <a:sym typeface="Arial"/>
              </a:rPr>
              <a:t>時代の変化に対応した福利厚生施策により、心身ともに豊かな組織体を構築する</a:t>
            </a:r>
            <a:endParaRPr/>
          </a:p>
          <a:p>
            <a:pPr marL="190500" marR="0" lvl="0" indent="-184150" algn="just" rtl="0">
              <a:lnSpc>
                <a:spcPct val="108333"/>
              </a:lnSpc>
              <a:spcBef>
                <a:spcPts val="0"/>
              </a:spcBef>
              <a:spcAft>
                <a:spcPts val="0"/>
              </a:spcAft>
              <a:buClr>
                <a:schemeClr val="dk1"/>
              </a:buClr>
              <a:buSzPts val="1100"/>
              <a:buFont typeface="Noto Sans Symbols"/>
              <a:buChar char="●"/>
            </a:pPr>
            <a:r>
              <a:rPr lang="ja-JP" sz="1100" b="0" i="0" u="none" strike="noStrike" cap="none">
                <a:solidFill>
                  <a:srgbClr val="1C1C1C"/>
                </a:solidFill>
                <a:latin typeface="Arial"/>
                <a:ea typeface="Arial"/>
                <a:cs typeface="Arial"/>
                <a:sym typeface="Arial"/>
              </a:rPr>
              <a:t>元気が出るようなイベント等により、同業他社の同年代技術者との交流の場を増やし、情報交換ができる</a:t>
            </a:r>
            <a:endParaRPr sz="1100" b="0" i="0" u="none" strike="noStrike" cap="none">
              <a:solidFill>
                <a:srgbClr val="1C1C1C"/>
              </a:solidFill>
              <a:latin typeface="Arial"/>
              <a:ea typeface="Arial"/>
              <a:cs typeface="Arial"/>
              <a:sym typeface="Arial"/>
            </a:endParaRPr>
          </a:p>
          <a:p>
            <a:pPr marL="190500" marR="0" lvl="0" indent="-184150" algn="just" rtl="0">
              <a:lnSpc>
                <a:spcPct val="108333"/>
              </a:lnSpc>
              <a:spcBef>
                <a:spcPts val="0"/>
              </a:spcBef>
              <a:spcAft>
                <a:spcPts val="0"/>
              </a:spcAft>
              <a:buClr>
                <a:schemeClr val="dk1"/>
              </a:buClr>
              <a:buSzPts val="1100"/>
              <a:buFont typeface="Noto Sans Symbols"/>
              <a:buChar char="●"/>
            </a:pPr>
            <a:r>
              <a:rPr lang="ja-JP" sz="1100" b="0" i="0" u="none" strike="noStrike" cap="none">
                <a:solidFill>
                  <a:srgbClr val="1C1C1C"/>
                </a:solidFill>
                <a:latin typeface="Arial"/>
                <a:ea typeface="Arial"/>
                <a:cs typeface="Arial"/>
                <a:sym typeface="Arial"/>
              </a:rPr>
              <a:t>中小企業でも手厚い福利厚生施策が利用でき、従業員満足度の向上に寄与している</a:t>
            </a:r>
            <a:endParaRPr sz="1100" b="0" i="0" u="none" strike="noStrike" cap="none">
              <a:solidFill>
                <a:srgbClr val="1C1C1C"/>
              </a:solidFill>
              <a:latin typeface="Arial"/>
              <a:ea typeface="Arial"/>
              <a:cs typeface="Arial"/>
              <a:sym typeface="Arial"/>
            </a:endParaRPr>
          </a:p>
        </p:txBody>
      </p:sp>
      <p:sp>
        <p:nvSpPr>
          <p:cNvPr id="434" name="Google Shape;434;p28"/>
          <p:cNvSpPr/>
          <p:nvPr/>
        </p:nvSpPr>
        <p:spPr>
          <a:xfrm>
            <a:off x="4864100" y="628650"/>
            <a:ext cx="3937200" cy="1155000"/>
          </a:xfrm>
          <a:prstGeom prst="rect">
            <a:avLst/>
          </a:prstGeom>
          <a:solidFill>
            <a:srgbClr val="CCFFCC"/>
          </a:solidFill>
          <a:ln>
            <a:noFill/>
          </a:ln>
        </p:spPr>
        <p:txBody>
          <a:bodyPr spcFirstLastPara="1" wrap="square" lIns="36000" tIns="72000" rIns="36000" bIns="36000" anchor="ctr" anchorCtr="0">
            <a:noAutofit/>
          </a:bodyPr>
          <a:lstStyle/>
          <a:p>
            <a:pPr marL="0" marR="0" lvl="0" indent="0" algn="ctr" rtl="0">
              <a:lnSpc>
                <a:spcPct val="100000"/>
              </a:lnSpc>
              <a:spcBef>
                <a:spcPts val="0"/>
              </a:spcBef>
              <a:spcAft>
                <a:spcPts val="0"/>
              </a:spcAft>
              <a:buClr>
                <a:schemeClr val="dk1"/>
              </a:buClr>
              <a:buSzPts val="1400"/>
              <a:buFont typeface="Noto Sans Symbols"/>
              <a:buNone/>
            </a:pPr>
            <a:r>
              <a:rPr lang="ja-JP" sz="1400" b="0" i="0" u="none" strike="noStrike" cap="none">
                <a:solidFill>
                  <a:srgbClr val="333333"/>
                </a:solidFill>
                <a:latin typeface="Arial"/>
                <a:ea typeface="Arial"/>
                <a:cs typeface="Arial"/>
                <a:sym typeface="Arial"/>
              </a:rPr>
              <a:t>～魅力ある職場環境づくりのサポート～</a:t>
            </a:r>
            <a:endParaRPr/>
          </a:p>
          <a:p>
            <a:pPr marL="0" marR="0" lvl="0" indent="0" algn="ctr" rtl="0">
              <a:lnSpc>
                <a:spcPct val="100000"/>
              </a:lnSpc>
              <a:spcBef>
                <a:spcPts val="600"/>
              </a:spcBef>
              <a:spcAft>
                <a:spcPts val="0"/>
              </a:spcAft>
              <a:buNone/>
            </a:pPr>
            <a:r>
              <a:rPr lang="ja-JP" sz="1600" b="0" i="0" u="none" strike="noStrike" cap="none">
                <a:solidFill>
                  <a:srgbClr val="FF3300"/>
                </a:solidFill>
                <a:latin typeface="Arial"/>
                <a:ea typeface="Arial"/>
                <a:cs typeface="Arial"/>
                <a:sym typeface="Arial"/>
              </a:rPr>
              <a:t>『MISAに入って心身ともに健康！』</a:t>
            </a:r>
            <a:endParaRPr>
              <a:solidFill>
                <a:srgbClr val="FF3300"/>
              </a:solidFill>
            </a:endParaRPr>
          </a:p>
        </p:txBody>
      </p:sp>
      <p:sp>
        <p:nvSpPr>
          <p:cNvPr id="435" name="Google Shape;435;p28"/>
          <p:cNvSpPr/>
          <p:nvPr/>
        </p:nvSpPr>
        <p:spPr>
          <a:xfrm>
            <a:off x="698500" y="628654"/>
            <a:ext cx="4629600" cy="1157100"/>
          </a:xfrm>
          <a:prstGeom prst="rect">
            <a:avLst/>
          </a:prstGeom>
          <a:solidFill>
            <a:srgbClr val="CCFFCC"/>
          </a:solidFill>
          <a:ln>
            <a:noFill/>
          </a:ln>
        </p:spPr>
        <p:txBody>
          <a:bodyPr spcFirstLastPara="1" wrap="square" lIns="36000" tIns="72000" rIns="36000" bIns="36000" anchor="ctr" anchorCtr="0">
            <a:noAutofit/>
          </a:bodyPr>
          <a:lstStyle/>
          <a:p>
            <a:pPr marL="0" marR="0" lvl="0" indent="-88900" algn="l" rtl="0">
              <a:lnSpc>
                <a:spcPct val="121428"/>
              </a:lnSpc>
              <a:spcBef>
                <a:spcPts val="0"/>
              </a:spcBef>
              <a:spcAft>
                <a:spcPts val="300"/>
              </a:spcAft>
              <a:buClr>
                <a:schemeClr val="dk1"/>
              </a:buClr>
              <a:buSzPts val="1400"/>
              <a:buFont typeface="Noto Sans Symbols"/>
              <a:buChar char="⮚"/>
            </a:pPr>
            <a:r>
              <a:rPr lang="ja-JP" sz="1400" b="0" i="0" u="none" strike="noStrike" cap="none">
                <a:solidFill>
                  <a:srgbClr val="1C1C1C"/>
                </a:solidFill>
                <a:latin typeface="Arial"/>
                <a:ea typeface="Arial"/>
                <a:cs typeface="Arial"/>
                <a:sym typeface="Arial"/>
              </a:rPr>
              <a:t>従業員の心身の健康増進と親睦</a:t>
            </a:r>
            <a:endParaRPr/>
          </a:p>
        </p:txBody>
      </p:sp>
      <p:graphicFrame>
        <p:nvGraphicFramePr>
          <p:cNvPr id="436" name="Google Shape;436;p28"/>
          <p:cNvGraphicFramePr/>
          <p:nvPr/>
        </p:nvGraphicFramePr>
        <p:xfrm>
          <a:off x="389213" y="3796122"/>
          <a:ext cx="3000000" cy="3000000"/>
        </p:xfrm>
        <a:graphic>
          <a:graphicData uri="http://schemas.openxmlformats.org/drawingml/2006/table">
            <a:tbl>
              <a:tblPr>
                <a:noFill/>
                <a:tableStyleId>{4F5D888A-68E1-42A4-B8DF-C6062CC4F2C5}</a:tableStyleId>
              </a:tblPr>
              <a:tblGrid>
                <a:gridCol w="6401200">
                  <a:extLst>
                    <a:ext uri="{9D8B030D-6E8A-4147-A177-3AD203B41FA5}">
                      <a16:colId xmlns:a16="http://schemas.microsoft.com/office/drawing/2014/main" val="20000"/>
                    </a:ext>
                  </a:extLst>
                </a:gridCol>
                <a:gridCol w="2004625">
                  <a:extLst>
                    <a:ext uri="{9D8B030D-6E8A-4147-A177-3AD203B41FA5}">
                      <a16:colId xmlns:a16="http://schemas.microsoft.com/office/drawing/2014/main" val="20001"/>
                    </a:ext>
                  </a:extLst>
                </a:gridCol>
              </a:tblGrid>
              <a:tr h="382800">
                <a:tc gridSpan="2">
                  <a:txBody>
                    <a:bodyPr/>
                    <a:lstStyle/>
                    <a:p>
                      <a:pPr marL="0" marR="0" lvl="0" indent="0" algn="ctr" rtl="0">
                        <a:lnSpc>
                          <a:spcPct val="100000"/>
                        </a:lnSpc>
                        <a:spcBef>
                          <a:spcPts val="0"/>
                        </a:spcBef>
                        <a:spcAft>
                          <a:spcPts val="0"/>
                        </a:spcAft>
                        <a:buClr>
                          <a:schemeClr val="dk1"/>
                        </a:buClr>
                        <a:buSzPts val="1400"/>
                        <a:buFont typeface="Noto Sans Symbols"/>
                        <a:buNone/>
                      </a:pPr>
                      <a:r>
                        <a:rPr lang="ja-JP" sz="1400" b="0" i="0" u="none" strike="noStrike" cap="none">
                          <a:solidFill>
                            <a:schemeClr val="lt1"/>
                          </a:solidFill>
                          <a:latin typeface="Arial"/>
                          <a:ea typeface="Arial"/>
                          <a:cs typeface="Arial"/>
                          <a:sym typeface="Arial"/>
                        </a:rPr>
                        <a:t>目指す姿実現のための施策</a:t>
                      </a:r>
                      <a:r>
                        <a:rPr lang="ja-JP" sz="1400" u="none" strike="noStrike" cap="none">
                          <a:solidFill>
                            <a:schemeClr val="lt1"/>
                          </a:solidFill>
                        </a:rPr>
                        <a:t>とKPI</a:t>
                      </a:r>
                      <a:endParaRPr sz="1400" u="none" strike="noStrike" cap="none"/>
                    </a:p>
                  </a:txBody>
                  <a:tcPr marL="54000" marR="54000" marT="36000" marB="36000" anchor="ctr">
                    <a:lnL w="19050" cap="flat" cmpd="sng">
                      <a:solidFill>
                        <a:srgbClr val="5F5F5F"/>
                      </a:solidFill>
                      <a:prstDash val="solid"/>
                      <a:round/>
                      <a:headEnd type="none" w="sm" len="sm"/>
                      <a:tailEnd type="none" w="sm" len="sm"/>
                    </a:lnL>
                    <a:lnR w="19050" cap="flat" cmpd="sng">
                      <a:solidFill>
                        <a:srgbClr val="5F5F5F"/>
                      </a:solidFill>
                      <a:prstDash val="solid"/>
                      <a:round/>
                      <a:headEnd type="none" w="sm" len="sm"/>
                      <a:tailEnd type="none" w="sm" len="sm"/>
                    </a:lnR>
                    <a:lnT w="19050" cap="flat" cmpd="sng">
                      <a:solidFill>
                        <a:srgbClr val="5F5F5F"/>
                      </a:solidFill>
                      <a:prstDash val="solid"/>
                      <a:round/>
                      <a:headEnd type="none" w="sm" len="sm"/>
                      <a:tailEnd type="none" w="sm" len="sm"/>
                    </a:lnT>
                    <a:lnB w="19050" cap="flat" cmpd="sng">
                      <a:solidFill>
                        <a:srgbClr val="5F5F5F"/>
                      </a:solidFill>
                      <a:prstDash val="solid"/>
                      <a:round/>
                      <a:headEnd type="none" w="sm" len="sm"/>
                      <a:tailEnd type="none" w="sm" len="sm"/>
                    </a:lnB>
                    <a:solidFill>
                      <a:srgbClr val="5F5F5F"/>
                    </a:solidFill>
                  </a:tcPr>
                </a:tc>
                <a:tc hMerge="1">
                  <a:txBody>
                    <a:bodyPr/>
                    <a:lstStyle/>
                    <a:p>
                      <a:endParaRPr lang="ja-JP"/>
                    </a:p>
                  </a:txBody>
                  <a:tcPr/>
                </a:tc>
                <a:extLst>
                  <a:ext uri="{0D108BD9-81ED-4DB2-BD59-A6C34878D82A}">
                    <a16:rowId xmlns:a16="http://schemas.microsoft.com/office/drawing/2014/main" val="10000"/>
                  </a:ext>
                </a:extLst>
              </a:tr>
              <a:tr h="306475">
                <a:tc>
                  <a:txBody>
                    <a:bodyPr/>
                    <a:lstStyle/>
                    <a:p>
                      <a:pPr marL="0" marR="0" lvl="0" indent="0" algn="just" rtl="0">
                        <a:lnSpc>
                          <a:spcPct val="138461"/>
                        </a:lnSpc>
                        <a:spcBef>
                          <a:spcPts val="0"/>
                        </a:spcBef>
                        <a:spcAft>
                          <a:spcPts val="0"/>
                        </a:spcAft>
                        <a:buClr>
                          <a:schemeClr val="dk1"/>
                        </a:buClr>
                        <a:buSzPts val="1300"/>
                        <a:buFont typeface="Noto Sans Symbols"/>
                        <a:buNone/>
                      </a:pPr>
                      <a:r>
                        <a:rPr lang="ja-JP" sz="1300" b="0" i="0" u="none" strike="noStrike" cap="none">
                          <a:solidFill>
                            <a:srgbClr val="333333"/>
                          </a:solidFill>
                          <a:latin typeface="Arial"/>
                          <a:ea typeface="Arial"/>
                          <a:cs typeface="Arial"/>
                          <a:sym typeface="Arial"/>
                        </a:rPr>
                        <a:t>①スポーツイベントの開催（フットサル）</a:t>
                      </a:r>
                      <a:endParaRPr/>
                    </a:p>
                  </a:txBody>
                  <a:tcPr marL="54000" marR="54000" marT="36000" marB="36000" anchor="ctr">
                    <a:lnL w="19050" cap="flat" cmpd="sng">
                      <a:solidFill>
                        <a:srgbClr val="5F5F5F"/>
                      </a:solidFill>
                      <a:prstDash val="solid"/>
                      <a:round/>
                      <a:headEnd type="none" w="sm" len="sm"/>
                      <a:tailEnd type="none" w="sm" len="sm"/>
                    </a:lnL>
                    <a:lnR w="12700" cap="flat" cmpd="sng">
                      <a:solidFill>
                        <a:srgbClr val="5F5F5F"/>
                      </a:solidFill>
                      <a:prstDash val="solid"/>
                      <a:round/>
                      <a:headEnd type="none" w="sm" len="sm"/>
                      <a:tailEnd type="none" w="sm" len="sm"/>
                    </a:lnR>
                    <a:lnT w="19050" cap="flat" cmpd="sng">
                      <a:solidFill>
                        <a:srgbClr val="5F5F5F"/>
                      </a:solidFill>
                      <a:prstDash val="solid"/>
                      <a:round/>
                      <a:headEnd type="none" w="sm" len="sm"/>
                      <a:tailEnd type="none" w="sm" len="sm"/>
                    </a:lnT>
                    <a:lnB w="12700" cap="flat" cmpd="sng">
                      <a:solidFill>
                        <a:srgbClr val="5F5F5F"/>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333333"/>
                        </a:buClr>
                        <a:buSzPts val="1300"/>
                        <a:buFont typeface="Arial"/>
                        <a:buNone/>
                      </a:pPr>
                      <a:r>
                        <a:rPr lang="ja-JP" sz="1300" u="none" strike="noStrike" cap="none">
                          <a:solidFill>
                            <a:srgbClr val="FF3300"/>
                          </a:solidFill>
                        </a:rPr>
                        <a:t>２回／年開催</a:t>
                      </a:r>
                      <a:br>
                        <a:rPr lang="ja-JP" sz="1300" u="none" strike="noStrike" cap="none">
                          <a:solidFill>
                            <a:srgbClr val="FF3300"/>
                          </a:solidFill>
                        </a:rPr>
                      </a:br>
                      <a:r>
                        <a:rPr lang="ja-JP" sz="1300" u="none" strike="noStrike" cap="none">
                          <a:solidFill>
                            <a:srgbClr val="FF3300"/>
                          </a:solidFill>
                        </a:rPr>
                        <a:t>けが人ゼロに向けた運営</a:t>
                      </a:r>
                      <a:endParaRPr sz="1400" u="none" strike="noStrike" cap="none"/>
                    </a:p>
                  </a:txBody>
                  <a:tcPr marL="54000" marR="54000" marT="36000" marB="36000" anchor="ctr">
                    <a:lnL w="12700" cap="flat" cmpd="sng">
                      <a:solidFill>
                        <a:srgbClr val="5F5F5F"/>
                      </a:solidFill>
                      <a:prstDash val="solid"/>
                      <a:round/>
                      <a:headEnd type="none" w="sm" len="sm"/>
                      <a:tailEnd type="none" w="sm" len="sm"/>
                    </a:lnL>
                    <a:lnR w="19050" cap="flat" cmpd="sng">
                      <a:solidFill>
                        <a:srgbClr val="5F5F5F"/>
                      </a:solidFill>
                      <a:prstDash val="solid"/>
                      <a:round/>
                      <a:headEnd type="none" w="sm" len="sm"/>
                      <a:tailEnd type="none" w="sm" len="sm"/>
                    </a:lnR>
                    <a:lnT w="19050" cap="flat" cmpd="sng">
                      <a:solidFill>
                        <a:srgbClr val="5F5F5F"/>
                      </a:solidFill>
                      <a:prstDash val="solid"/>
                      <a:round/>
                      <a:headEnd type="none" w="sm" len="sm"/>
                      <a:tailEnd type="none" w="sm" len="sm"/>
                    </a:lnT>
                    <a:lnB w="12700" cap="flat" cmpd="sng">
                      <a:solidFill>
                        <a:srgbClr val="5F5F5F"/>
                      </a:solidFill>
                      <a:prstDash val="solid"/>
                      <a:round/>
                      <a:headEnd type="none" w="sm" len="sm"/>
                      <a:tailEnd type="none" w="sm" len="sm"/>
                    </a:lnB>
                  </a:tcPr>
                </a:tc>
                <a:extLst>
                  <a:ext uri="{0D108BD9-81ED-4DB2-BD59-A6C34878D82A}">
                    <a16:rowId xmlns:a16="http://schemas.microsoft.com/office/drawing/2014/main" val="10001"/>
                  </a:ext>
                </a:extLst>
              </a:tr>
              <a:tr h="345475">
                <a:tc>
                  <a:txBody>
                    <a:bodyPr/>
                    <a:lstStyle/>
                    <a:p>
                      <a:pPr marL="0" marR="0" lvl="0" indent="0" algn="l" rtl="0">
                        <a:lnSpc>
                          <a:spcPct val="100000"/>
                        </a:lnSpc>
                        <a:spcBef>
                          <a:spcPts val="0"/>
                        </a:spcBef>
                        <a:spcAft>
                          <a:spcPts val="0"/>
                        </a:spcAft>
                        <a:buClr>
                          <a:srgbClr val="333333"/>
                        </a:buClr>
                        <a:buSzPts val="1300"/>
                        <a:buFont typeface="Arial"/>
                        <a:buNone/>
                      </a:pPr>
                      <a:r>
                        <a:rPr lang="ja-JP" sz="1300" b="0" i="0" u="none" strike="noStrike" cap="none">
                          <a:solidFill>
                            <a:srgbClr val="333333"/>
                          </a:solidFill>
                          <a:latin typeface="Arial"/>
                          <a:ea typeface="Arial"/>
                          <a:cs typeface="Arial"/>
                          <a:sym typeface="Arial"/>
                        </a:rPr>
                        <a:t>②同好会活動（釣りなど）の拡充、支援</a:t>
                      </a:r>
                      <a:endParaRPr sz="1400" u="none" strike="noStrike" cap="none">
                        <a:solidFill>
                          <a:srgbClr val="FF3300"/>
                        </a:solidFill>
                      </a:endParaRPr>
                    </a:p>
                  </a:txBody>
                  <a:tcPr marL="54000" marR="54000" marT="36000" marB="36000" anchor="ctr">
                    <a:lnL w="19050" cap="flat" cmpd="sng">
                      <a:solidFill>
                        <a:srgbClr val="5F5F5F"/>
                      </a:solidFill>
                      <a:prstDash val="solid"/>
                      <a:round/>
                      <a:headEnd type="none" w="sm" len="sm"/>
                      <a:tailEnd type="none" w="sm" len="sm"/>
                    </a:lnL>
                    <a:lnR w="12700" cap="flat" cmpd="sng">
                      <a:solidFill>
                        <a:srgbClr val="5F5F5F"/>
                      </a:solidFill>
                      <a:prstDash val="solid"/>
                      <a:round/>
                      <a:headEnd type="none" w="sm" len="sm"/>
                      <a:tailEnd type="none" w="sm" len="sm"/>
                    </a:lnR>
                    <a:lnT w="12700" cap="flat" cmpd="sng">
                      <a:solidFill>
                        <a:srgbClr val="5F5F5F"/>
                      </a:solidFill>
                      <a:prstDash val="solid"/>
                      <a:round/>
                      <a:headEnd type="none" w="sm" len="sm"/>
                      <a:tailEnd type="none" w="sm" len="sm"/>
                    </a:lnT>
                    <a:lnB w="12700" cap="flat" cmpd="sng">
                      <a:solidFill>
                        <a:srgbClr val="5F5F5F"/>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333333"/>
                        </a:buClr>
                        <a:buSzPts val="1300"/>
                        <a:buFont typeface="Arial"/>
                        <a:buNone/>
                      </a:pPr>
                      <a:r>
                        <a:rPr lang="ja-JP" sz="1400" u="none" strike="noStrike" cap="none">
                          <a:solidFill>
                            <a:srgbClr val="FF3300"/>
                          </a:solidFill>
                        </a:rPr>
                        <a:t>２回／年開催</a:t>
                      </a:r>
                      <a:endParaRPr sz="1400" u="none" strike="noStrike" cap="none">
                        <a:solidFill>
                          <a:srgbClr val="FF3300"/>
                        </a:solidFill>
                      </a:endParaRPr>
                    </a:p>
                  </a:txBody>
                  <a:tcPr marL="54000" marR="54000" marT="36000" marB="36000" anchor="ctr">
                    <a:lnL w="12700" cap="flat" cmpd="sng">
                      <a:solidFill>
                        <a:srgbClr val="5F5F5F"/>
                      </a:solidFill>
                      <a:prstDash val="solid"/>
                      <a:round/>
                      <a:headEnd type="none" w="sm" len="sm"/>
                      <a:tailEnd type="none" w="sm" len="sm"/>
                    </a:lnL>
                    <a:lnR w="19050" cap="flat" cmpd="sng">
                      <a:solidFill>
                        <a:srgbClr val="5F5F5F"/>
                      </a:solidFill>
                      <a:prstDash val="solid"/>
                      <a:round/>
                      <a:headEnd type="none" w="sm" len="sm"/>
                      <a:tailEnd type="none" w="sm" len="sm"/>
                    </a:lnR>
                    <a:lnT w="12700" cap="flat" cmpd="sng">
                      <a:solidFill>
                        <a:srgbClr val="5F5F5F"/>
                      </a:solidFill>
                      <a:prstDash val="solid"/>
                      <a:round/>
                      <a:headEnd type="none" w="sm" len="sm"/>
                      <a:tailEnd type="none" w="sm" len="sm"/>
                    </a:lnT>
                    <a:lnB w="12700" cap="flat" cmpd="sng">
                      <a:solidFill>
                        <a:srgbClr val="5F5F5F"/>
                      </a:solidFill>
                      <a:prstDash val="solid"/>
                      <a:round/>
                      <a:headEnd type="none" w="sm" len="sm"/>
                      <a:tailEnd type="none" w="sm" len="sm"/>
                    </a:lnB>
                  </a:tcPr>
                </a:tc>
                <a:extLst>
                  <a:ext uri="{0D108BD9-81ED-4DB2-BD59-A6C34878D82A}">
                    <a16:rowId xmlns:a16="http://schemas.microsoft.com/office/drawing/2014/main" val="10002"/>
                  </a:ext>
                </a:extLst>
              </a:tr>
              <a:tr h="327600">
                <a:tc>
                  <a:txBody>
                    <a:bodyPr/>
                    <a:lstStyle/>
                    <a:p>
                      <a:pPr marL="0" marR="0" lvl="0" indent="0" algn="l" rtl="0">
                        <a:lnSpc>
                          <a:spcPct val="100000"/>
                        </a:lnSpc>
                        <a:spcBef>
                          <a:spcPts val="0"/>
                        </a:spcBef>
                        <a:spcAft>
                          <a:spcPts val="0"/>
                        </a:spcAft>
                        <a:buClr>
                          <a:srgbClr val="333333"/>
                        </a:buClr>
                        <a:buSzPts val="1300"/>
                        <a:buFont typeface="Arial"/>
                        <a:buNone/>
                      </a:pPr>
                      <a:r>
                        <a:rPr lang="ja-JP" sz="1300" b="0" i="0" u="none" strike="noStrike" cap="none">
                          <a:solidFill>
                            <a:srgbClr val="333333"/>
                          </a:solidFill>
                          <a:latin typeface="Arial"/>
                          <a:ea typeface="Arial"/>
                          <a:cs typeface="Arial"/>
                          <a:sym typeface="Arial"/>
                        </a:rPr>
                        <a:t>③健康促進を図るセミナーの企画・開催</a:t>
                      </a:r>
                      <a:endParaRPr sz="1300" b="0" i="0" u="none" strike="noStrike" cap="none">
                        <a:solidFill>
                          <a:srgbClr val="333333"/>
                        </a:solidFill>
                        <a:latin typeface="Arial"/>
                        <a:ea typeface="Arial"/>
                        <a:cs typeface="Arial"/>
                        <a:sym typeface="Arial"/>
                      </a:endParaRPr>
                    </a:p>
                  </a:txBody>
                  <a:tcPr marL="54000" marR="54000" marT="36000" marB="36000" anchor="ctr">
                    <a:lnL w="19050" cap="flat" cmpd="sng">
                      <a:solidFill>
                        <a:srgbClr val="5F5F5F"/>
                      </a:solidFill>
                      <a:prstDash val="solid"/>
                      <a:round/>
                      <a:headEnd type="none" w="sm" len="sm"/>
                      <a:tailEnd type="none" w="sm" len="sm"/>
                    </a:lnL>
                    <a:lnR w="12700" cap="flat" cmpd="sng">
                      <a:solidFill>
                        <a:srgbClr val="5F5F5F"/>
                      </a:solidFill>
                      <a:prstDash val="solid"/>
                      <a:round/>
                      <a:headEnd type="none" w="sm" len="sm"/>
                      <a:tailEnd type="none" w="sm" len="sm"/>
                    </a:lnR>
                    <a:lnT w="12700" cap="flat" cmpd="sng">
                      <a:solidFill>
                        <a:srgbClr val="5F5F5F"/>
                      </a:solidFill>
                      <a:prstDash val="solid"/>
                      <a:round/>
                      <a:headEnd type="none" w="sm" len="sm"/>
                      <a:tailEnd type="none" w="sm" len="sm"/>
                    </a:lnT>
                    <a:lnB w="12700" cap="flat" cmpd="sng">
                      <a:solidFill>
                        <a:srgbClr val="5F5F5F"/>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333333"/>
                        </a:buClr>
                        <a:buSzPts val="1300"/>
                        <a:buFont typeface="Arial"/>
                        <a:buNone/>
                      </a:pPr>
                      <a:r>
                        <a:rPr lang="ja-JP" sz="1200" u="none" strike="noStrike" cap="none">
                          <a:solidFill>
                            <a:srgbClr val="FF3300"/>
                          </a:solidFill>
                        </a:rPr>
                        <a:t>１回／年開催</a:t>
                      </a:r>
                      <a:endParaRPr/>
                    </a:p>
                  </a:txBody>
                  <a:tcPr marL="54000" marR="54000" marT="36000" marB="36000" anchor="ctr">
                    <a:lnL w="12700" cap="flat" cmpd="sng">
                      <a:solidFill>
                        <a:srgbClr val="5F5F5F"/>
                      </a:solidFill>
                      <a:prstDash val="solid"/>
                      <a:round/>
                      <a:headEnd type="none" w="sm" len="sm"/>
                      <a:tailEnd type="none" w="sm" len="sm"/>
                    </a:lnL>
                    <a:lnR w="19050" cap="flat" cmpd="sng">
                      <a:solidFill>
                        <a:srgbClr val="5F5F5F"/>
                      </a:solidFill>
                      <a:prstDash val="solid"/>
                      <a:round/>
                      <a:headEnd type="none" w="sm" len="sm"/>
                      <a:tailEnd type="none" w="sm" len="sm"/>
                    </a:lnR>
                    <a:lnT w="12700" cap="flat" cmpd="sng">
                      <a:solidFill>
                        <a:srgbClr val="5F5F5F"/>
                      </a:solidFill>
                      <a:prstDash val="solid"/>
                      <a:round/>
                      <a:headEnd type="none" w="sm" len="sm"/>
                      <a:tailEnd type="none" w="sm" len="sm"/>
                    </a:lnT>
                    <a:lnB w="12700" cap="flat" cmpd="sng">
                      <a:solidFill>
                        <a:srgbClr val="5F5F5F"/>
                      </a:solidFill>
                      <a:prstDash val="solid"/>
                      <a:round/>
                      <a:headEnd type="none" w="sm" len="sm"/>
                      <a:tailEnd type="none" w="sm" len="sm"/>
                    </a:lnB>
                  </a:tcPr>
                </a:tc>
                <a:extLst>
                  <a:ext uri="{0D108BD9-81ED-4DB2-BD59-A6C34878D82A}">
                    <a16:rowId xmlns:a16="http://schemas.microsoft.com/office/drawing/2014/main" val="10003"/>
                  </a:ext>
                </a:extLst>
              </a:tr>
              <a:tr h="304900">
                <a:tc>
                  <a:txBody>
                    <a:bodyPr/>
                    <a:lstStyle/>
                    <a:p>
                      <a:pPr marL="0" marR="0" lvl="0" indent="0" algn="just" rtl="0">
                        <a:lnSpc>
                          <a:spcPct val="138461"/>
                        </a:lnSpc>
                        <a:spcBef>
                          <a:spcPts val="0"/>
                        </a:spcBef>
                        <a:spcAft>
                          <a:spcPts val="0"/>
                        </a:spcAft>
                        <a:buClr>
                          <a:schemeClr val="dk1"/>
                        </a:buClr>
                        <a:buSzPts val="1300"/>
                        <a:buFont typeface="Noto Sans Symbols"/>
                        <a:buNone/>
                      </a:pPr>
                      <a:r>
                        <a:rPr lang="ja-JP" sz="1300" b="0" i="0" u="none" strike="noStrike" cap="none">
                          <a:solidFill>
                            <a:srgbClr val="333333"/>
                          </a:solidFill>
                          <a:latin typeface="Arial"/>
                          <a:ea typeface="Arial"/>
                          <a:cs typeface="Arial"/>
                          <a:sym typeface="Arial"/>
                        </a:rPr>
                        <a:t>④会員が活用できる福利厚生施策の拡充</a:t>
                      </a:r>
                      <a:endParaRPr/>
                    </a:p>
                    <a:p>
                      <a:pPr marL="446088" marR="0" lvl="1" indent="-179388" algn="just" rtl="0">
                        <a:lnSpc>
                          <a:spcPct val="138461"/>
                        </a:lnSpc>
                        <a:spcBef>
                          <a:spcPts val="0"/>
                        </a:spcBef>
                        <a:spcAft>
                          <a:spcPts val="0"/>
                        </a:spcAft>
                        <a:buClr>
                          <a:schemeClr val="dk1"/>
                        </a:buClr>
                        <a:buSzPts val="1300"/>
                        <a:buFont typeface="Noto Sans Symbols"/>
                        <a:buChar char="✧"/>
                      </a:pPr>
                      <a:r>
                        <a:rPr lang="ja-JP" sz="1300" b="0" i="0" u="none" strike="noStrike" cap="none">
                          <a:solidFill>
                            <a:srgbClr val="333333"/>
                          </a:solidFill>
                          <a:latin typeface="Arial"/>
                          <a:ea typeface="Arial"/>
                          <a:cs typeface="Arial"/>
                          <a:sym typeface="Arial"/>
                        </a:rPr>
                        <a:t>各種支援機関、行政施策等に関する情報提供と福利厚生施策の活用促進</a:t>
                      </a:r>
                      <a:endParaRPr sz="1300" b="0" i="0" u="none" strike="noStrike" cap="none">
                        <a:solidFill>
                          <a:srgbClr val="333333"/>
                        </a:solidFill>
                        <a:latin typeface="Arial"/>
                        <a:ea typeface="Arial"/>
                        <a:cs typeface="Arial"/>
                        <a:sym typeface="Arial"/>
                      </a:endParaRPr>
                    </a:p>
                    <a:p>
                      <a:pPr marL="446088" marR="0" lvl="1" indent="-179388" algn="just" rtl="0">
                        <a:lnSpc>
                          <a:spcPct val="138461"/>
                        </a:lnSpc>
                        <a:spcBef>
                          <a:spcPts val="0"/>
                        </a:spcBef>
                        <a:spcAft>
                          <a:spcPts val="0"/>
                        </a:spcAft>
                        <a:buClr>
                          <a:schemeClr val="dk1"/>
                        </a:buClr>
                        <a:buSzPts val="1300"/>
                        <a:buFont typeface="Noto Sans Symbols"/>
                        <a:buChar char="✧"/>
                      </a:pPr>
                      <a:r>
                        <a:rPr lang="ja-JP" sz="1300" b="0" i="0" u="none" strike="noStrike" cap="none">
                          <a:solidFill>
                            <a:srgbClr val="333333"/>
                          </a:solidFill>
                          <a:latin typeface="Arial"/>
                          <a:ea typeface="Arial"/>
                          <a:cs typeface="Arial"/>
                          <a:sym typeface="Arial"/>
                        </a:rPr>
                        <a:t>メンタルヘルスケアなど心身の健康増進に繋がる研修会等の実施</a:t>
                      </a:r>
                      <a:endParaRPr/>
                    </a:p>
                  </a:txBody>
                  <a:tcPr marL="54000" marR="54000" marT="36000" marB="36000" anchor="ctr">
                    <a:lnL w="19050" cap="flat" cmpd="sng">
                      <a:solidFill>
                        <a:srgbClr val="5F5F5F"/>
                      </a:solidFill>
                      <a:prstDash val="solid"/>
                      <a:round/>
                      <a:headEnd type="none" w="sm" len="sm"/>
                      <a:tailEnd type="none" w="sm" len="sm"/>
                    </a:lnL>
                    <a:lnR w="12700" cap="flat" cmpd="sng">
                      <a:solidFill>
                        <a:srgbClr val="5F5F5F"/>
                      </a:solidFill>
                      <a:prstDash val="solid"/>
                      <a:round/>
                      <a:headEnd type="none" w="sm" len="sm"/>
                      <a:tailEnd type="none" w="sm" len="sm"/>
                    </a:lnR>
                    <a:lnT w="12700" cap="flat" cmpd="sng">
                      <a:solidFill>
                        <a:srgbClr val="5F5F5F"/>
                      </a:solidFill>
                      <a:prstDash val="solid"/>
                      <a:round/>
                      <a:headEnd type="none" w="sm" len="sm"/>
                      <a:tailEnd type="none" w="sm" len="sm"/>
                    </a:lnT>
                    <a:lnB w="12700" cap="flat" cmpd="sng">
                      <a:solidFill>
                        <a:srgbClr val="5F5F5F"/>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333333"/>
                        </a:buClr>
                        <a:buSzPts val="1300"/>
                        <a:buFont typeface="Arial"/>
                        <a:buNone/>
                      </a:pPr>
                      <a:r>
                        <a:rPr lang="ja-JP" sz="1300" u="none" strike="noStrike" cap="none">
                          <a:solidFill>
                            <a:srgbClr val="FF3300"/>
                          </a:solidFill>
                        </a:rPr>
                        <a:t>各企業・機関からの依頼があった場合に対応</a:t>
                      </a:r>
                      <a:endParaRPr sz="1200" u="none" strike="noStrike" cap="none"/>
                    </a:p>
                  </a:txBody>
                  <a:tcPr marL="54000" marR="54000" marT="36000" marB="36000" anchor="ctr">
                    <a:lnL w="12700" cap="flat" cmpd="sng">
                      <a:solidFill>
                        <a:srgbClr val="5F5F5F"/>
                      </a:solidFill>
                      <a:prstDash val="solid"/>
                      <a:round/>
                      <a:headEnd type="none" w="sm" len="sm"/>
                      <a:tailEnd type="none" w="sm" len="sm"/>
                    </a:lnL>
                    <a:lnR w="19050" cap="flat" cmpd="sng">
                      <a:solidFill>
                        <a:srgbClr val="5F5F5F"/>
                      </a:solidFill>
                      <a:prstDash val="solid"/>
                      <a:round/>
                      <a:headEnd type="none" w="sm" len="sm"/>
                      <a:tailEnd type="none" w="sm" len="sm"/>
                    </a:lnR>
                    <a:lnT w="12700" cap="flat" cmpd="sng">
                      <a:solidFill>
                        <a:srgbClr val="5F5F5F"/>
                      </a:solidFill>
                      <a:prstDash val="solid"/>
                      <a:round/>
                      <a:headEnd type="none" w="sm" len="sm"/>
                      <a:tailEnd type="none" w="sm" len="sm"/>
                    </a:lnT>
                    <a:lnB w="12700" cap="flat" cmpd="sng">
                      <a:solidFill>
                        <a:srgbClr val="5F5F5F"/>
                      </a:solidFill>
                      <a:prstDash val="solid"/>
                      <a:round/>
                      <a:headEnd type="none" w="sm" len="sm"/>
                      <a:tailEnd type="none" w="sm" len="sm"/>
                    </a:lnB>
                  </a:tcPr>
                </a:tc>
                <a:extLst>
                  <a:ext uri="{0D108BD9-81ED-4DB2-BD59-A6C34878D82A}">
                    <a16:rowId xmlns:a16="http://schemas.microsoft.com/office/drawing/2014/main" val="10004"/>
                  </a:ext>
                </a:extLst>
              </a:tr>
              <a:tr h="304900">
                <a:tc>
                  <a:txBody>
                    <a:bodyPr/>
                    <a:lstStyle/>
                    <a:p>
                      <a:pPr marL="0" marR="0" lvl="0" indent="0" algn="l" rtl="0">
                        <a:lnSpc>
                          <a:spcPct val="100000"/>
                        </a:lnSpc>
                        <a:spcBef>
                          <a:spcPts val="0"/>
                        </a:spcBef>
                        <a:spcAft>
                          <a:spcPts val="0"/>
                        </a:spcAft>
                        <a:buClr>
                          <a:srgbClr val="1C1C1C"/>
                        </a:buClr>
                        <a:buSzPts val="1300"/>
                        <a:buFont typeface="Arial"/>
                        <a:buNone/>
                      </a:pPr>
                      <a:r>
                        <a:rPr lang="ja-JP" sz="1300" b="0" i="0" u="none" strike="noStrike" cap="none">
                          <a:solidFill>
                            <a:srgbClr val="1C1C1C"/>
                          </a:solidFill>
                          <a:latin typeface="Arial"/>
                          <a:ea typeface="Arial"/>
                          <a:cs typeface="Arial"/>
                          <a:sym typeface="Arial"/>
                        </a:rPr>
                        <a:t>⑤</a:t>
                      </a:r>
                      <a:r>
                        <a:rPr lang="ja-JP" sz="1300" b="0" i="0" u="none" strike="noStrike" cap="none">
                          <a:solidFill>
                            <a:srgbClr val="333333"/>
                          </a:solidFill>
                          <a:latin typeface="Arial"/>
                          <a:ea typeface="Arial"/>
                          <a:cs typeface="Arial"/>
                          <a:sym typeface="Arial"/>
                        </a:rPr>
                        <a:t>多くの会員が参加できるレクリエーションイベントの新企画検討</a:t>
                      </a:r>
                      <a:endParaRPr sz="1300" b="0" i="0" u="none" strike="noStrike" cap="none">
                        <a:solidFill>
                          <a:srgbClr val="1C1C1C"/>
                        </a:solidFill>
                        <a:latin typeface="Arial"/>
                        <a:ea typeface="Arial"/>
                        <a:cs typeface="Arial"/>
                        <a:sym typeface="Arial"/>
                      </a:endParaRPr>
                    </a:p>
                  </a:txBody>
                  <a:tcPr marL="54000" marR="54000" marT="36000" marB="36000" anchor="ctr">
                    <a:lnL w="19050" cap="flat" cmpd="sng">
                      <a:solidFill>
                        <a:srgbClr val="5F5F5F"/>
                      </a:solidFill>
                      <a:prstDash val="solid"/>
                      <a:round/>
                      <a:headEnd type="none" w="sm" len="sm"/>
                      <a:tailEnd type="none" w="sm" len="sm"/>
                    </a:lnL>
                    <a:lnR w="12700" cap="flat" cmpd="sng">
                      <a:solidFill>
                        <a:srgbClr val="5F5F5F"/>
                      </a:solidFill>
                      <a:prstDash val="solid"/>
                      <a:round/>
                      <a:headEnd type="none" w="sm" len="sm"/>
                      <a:tailEnd type="none" w="sm" len="sm"/>
                    </a:lnR>
                    <a:lnT w="12700" cap="flat" cmpd="sng">
                      <a:solidFill>
                        <a:srgbClr val="5F5F5F"/>
                      </a:solidFill>
                      <a:prstDash val="solid"/>
                      <a:round/>
                      <a:headEnd type="none" w="sm" len="sm"/>
                      <a:tailEnd type="none" w="sm" len="sm"/>
                    </a:lnT>
                    <a:lnB w="12700" cap="flat" cmpd="sng">
                      <a:solidFill>
                        <a:srgbClr val="5F5F5F"/>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333333"/>
                        </a:buClr>
                        <a:buSzPts val="1300"/>
                        <a:buFont typeface="Arial"/>
                        <a:buNone/>
                      </a:pPr>
                      <a:r>
                        <a:rPr lang="ja-JP" sz="1300" u="none" strike="noStrike" cap="none">
                          <a:solidFill>
                            <a:srgbClr val="FF3300"/>
                          </a:solidFill>
                        </a:rPr>
                        <a:t>検討</a:t>
                      </a:r>
                      <a:endParaRPr sz="1300" u="none" strike="noStrike" cap="none">
                        <a:solidFill>
                          <a:srgbClr val="FF3300"/>
                        </a:solidFill>
                      </a:endParaRPr>
                    </a:p>
                  </a:txBody>
                  <a:tcPr marL="54000" marR="54000" marT="36000" marB="36000" anchor="ctr">
                    <a:lnL w="12700" cap="flat" cmpd="sng">
                      <a:solidFill>
                        <a:srgbClr val="5F5F5F"/>
                      </a:solidFill>
                      <a:prstDash val="solid"/>
                      <a:round/>
                      <a:headEnd type="none" w="sm" len="sm"/>
                      <a:tailEnd type="none" w="sm" len="sm"/>
                    </a:lnL>
                    <a:lnR w="19050" cap="flat" cmpd="sng">
                      <a:solidFill>
                        <a:srgbClr val="5F5F5F"/>
                      </a:solidFill>
                      <a:prstDash val="solid"/>
                      <a:round/>
                      <a:headEnd type="none" w="sm" len="sm"/>
                      <a:tailEnd type="none" w="sm" len="sm"/>
                    </a:lnR>
                    <a:lnT w="12700" cap="flat" cmpd="sng">
                      <a:solidFill>
                        <a:srgbClr val="5F5F5F"/>
                      </a:solidFill>
                      <a:prstDash val="solid"/>
                      <a:round/>
                      <a:headEnd type="none" w="sm" len="sm"/>
                      <a:tailEnd type="none" w="sm" len="sm"/>
                    </a:lnT>
                    <a:lnB w="12700" cap="flat" cmpd="sng">
                      <a:solidFill>
                        <a:srgbClr val="5F5F5F"/>
                      </a:solidFill>
                      <a:prstDash val="solid"/>
                      <a:round/>
                      <a:headEnd type="none" w="sm" len="sm"/>
                      <a:tailEnd type="none" w="sm" len="sm"/>
                    </a:lnB>
                  </a:tcPr>
                </a:tc>
                <a:extLst>
                  <a:ext uri="{0D108BD9-81ED-4DB2-BD59-A6C34878D82A}">
                    <a16:rowId xmlns:a16="http://schemas.microsoft.com/office/drawing/2014/main" val="10005"/>
                  </a:ext>
                </a:extLst>
              </a:tr>
            </a:tbl>
          </a:graphicData>
        </a:graphic>
      </p:graphicFrame>
      <p:sp>
        <p:nvSpPr>
          <p:cNvPr id="437" name="Google Shape;437;p28"/>
          <p:cNvSpPr txBox="1"/>
          <p:nvPr/>
        </p:nvSpPr>
        <p:spPr>
          <a:xfrm>
            <a:off x="177800" y="0"/>
            <a:ext cx="7429500" cy="457200"/>
          </a:xfrm>
          <a:prstGeom prst="rect">
            <a:avLst/>
          </a:prstGeom>
          <a:noFill/>
          <a:ln>
            <a:noFill/>
          </a:ln>
        </p:spPr>
        <p:txBody>
          <a:bodyPr spcFirstLastPara="1" wrap="square" lIns="72000" tIns="72000" rIns="0" bIns="0" anchor="ctr" anchorCtr="0">
            <a:noAutofit/>
          </a:bodyPr>
          <a:lstStyle/>
          <a:p>
            <a:pPr marL="0" marR="0" lvl="0" indent="0" algn="l" rtl="0">
              <a:lnSpc>
                <a:spcPct val="100000"/>
              </a:lnSpc>
              <a:spcBef>
                <a:spcPts val="0"/>
              </a:spcBef>
              <a:spcAft>
                <a:spcPts val="0"/>
              </a:spcAft>
              <a:buNone/>
            </a:pPr>
            <a:r>
              <a:rPr lang="ja-JP" sz="2400" b="1" i="0" u="none" strike="noStrike" cap="none">
                <a:solidFill>
                  <a:srgbClr val="4D4D4D"/>
                </a:solidFill>
                <a:latin typeface="Meiryo"/>
                <a:ea typeface="Meiryo"/>
                <a:cs typeface="Meiryo"/>
                <a:sym typeface="Meiryo"/>
              </a:rPr>
              <a:t>13-</a:t>
            </a:r>
            <a:r>
              <a:rPr lang="ja-JP" sz="2400" b="1">
                <a:solidFill>
                  <a:srgbClr val="4D4D4D"/>
                </a:solidFill>
                <a:latin typeface="Meiryo"/>
                <a:ea typeface="Meiryo"/>
                <a:cs typeface="Meiryo"/>
                <a:sym typeface="Meiryo"/>
              </a:rPr>
              <a:t>4</a:t>
            </a:r>
            <a:r>
              <a:rPr lang="ja-JP" sz="2400" b="1" i="0" u="none" strike="noStrike" cap="none">
                <a:solidFill>
                  <a:srgbClr val="4D4D4D"/>
                </a:solidFill>
                <a:latin typeface="Meiryo"/>
                <a:ea typeface="Meiryo"/>
                <a:cs typeface="Meiryo"/>
                <a:sym typeface="Meiryo"/>
              </a:rPr>
              <a:t>. 福利厚生委員会 の取り組み</a:t>
            </a:r>
            <a:endParaRPr sz="2400" b="1" i="0" u="none" strike="noStrike" cap="none">
              <a:solidFill>
                <a:srgbClr val="FF3300"/>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41"/>
        <p:cNvGrpSpPr/>
        <p:nvPr/>
      </p:nvGrpSpPr>
      <p:grpSpPr>
        <a:xfrm>
          <a:off x="0" y="0"/>
          <a:ext cx="0" cy="0"/>
          <a:chOff x="0" y="0"/>
          <a:chExt cx="0" cy="0"/>
        </a:xfrm>
      </p:grpSpPr>
      <p:sp>
        <p:nvSpPr>
          <p:cNvPr id="442" name="Google Shape;442;p29"/>
          <p:cNvSpPr/>
          <p:nvPr/>
        </p:nvSpPr>
        <p:spPr>
          <a:xfrm rot="5400000">
            <a:off x="3888458" y="2636378"/>
            <a:ext cx="1815900" cy="304800"/>
          </a:xfrm>
          <a:prstGeom prst="rect">
            <a:avLst/>
          </a:prstGeom>
          <a:solidFill>
            <a:srgbClr val="5F5F5F"/>
          </a:solidFill>
          <a:ln w="19050" cap="flat" cmpd="sng">
            <a:solidFill>
              <a:srgbClr val="5F5F5F"/>
            </a:solidFill>
            <a:prstDash val="solid"/>
            <a:miter lim="800000"/>
            <a:headEnd type="none" w="sm" len="sm"/>
            <a:tailEnd type="none" w="sm" len="sm"/>
          </a:ln>
        </p:spPr>
        <p:txBody>
          <a:bodyPr spcFirstLastPara="1" wrap="square" lIns="36000" tIns="36000" rIns="36000" bIns="36000" anchor="ctr" anchorCtr="0">
            <a:noAutofit/>
          </a:bodyPr>
          <a:lstStyle/>
          <a:p>
            <a:pPr marL="482600" marR="0" lvl="0" indent="-482600" algn="ctr" rtl="0">
              <a:lnSpc>
                <a:spcPct val="100000"/>
              </a:lnSpc>
              <a:spcBef>
                <a:spcPts val="0"/>
              </a:spcBef>
              <a:spcAft>
                <a:spcPts val="0"/>
              </a:spcAft>
              <a:buClr>
                <a:schemeClr val="dk1"/>
              </a:buClr>
              <a:buSzPts val="1400"/>
              <a:buFont typeface="Noto Sans Symbols"/>
              <a:buNone/>
            </a:pPr>
            <a:r>
              <a:rPr lang="ja-JP" sz="1400" b="0" i="0" u="none" strike="noStrike" cap="none">
                <a:solidFill>
                  <a:schemeClr val="lt1"/>
                </a:solidFill>
                <a:latin typeface="Arial"/>
                <a:ea typeface="Arial"/>
                <a:cs typeface="Arial"/>
                <a:sym typeface="Arial"/>
              </a:rPr>
              <a:t>目指す姿</a:t>
            </a:r>
            <a:endParaRPr sz="1400" b="0" i="0" u="none" strike="noStrike" cap="none">
              <a:solidFill>
                <a:srgbClr val="000000"/>
              </a:solidFill>
              <a:latin typeface="Arial"/>
              <a:ea typeface="Arial"/>
              <a:cs typeface="Arial"/>
              <a:sym typeface="Arial"/>
            </a:endParaRPr>
          </a:p>
        </p:txBody>
      </p:sp>
      <p:sp>
        <p:nvSpPr>
          <p:cNvPr id="443" name="Google Shape;443;p29"/>
          <p:cNvSpPr/>
          <p:nvPr/>
        </p:nvSpPr>
        <p:spPr>
          <a:xfrm rot="5400000">
            <a:off x="-361850" y="2636378"/>
            <a:ext cx="1815900" cy="304800"/>
          </a:xfrm>
          <a:prstGeom prst="rect">
            <a:avLst/>
          </a:prstGeom>
          <a:solidFill>
            <a:srgbClr val="5F5F5F"/>
          </a:solidFill>
          <a:ln w="19050" cap="flat" cmpd="sng">
            <a:solidFill>
              <a:srgbClr val="5F5F5F"/>
            </a:solidFill>
            <a:prstDash val="solid"/>
            <a:miter lim="800000"/>
            <a:headEnd type="none" w="sm" len="sm"/>
            <a:tailEnd type="none" w="sm" len="sm"/>
          </a:ln>
        </p:spPr>
        <p:txBody>
          <a:bodyPr spcFirstLastPara="1" wrap="square" lIns="36000" tIns="36000" rIns="36000" bIns="36000" anchor="ctr" anchorCtr="0">
            <a:noAutofit/>
          </a:bodyPr>
          <a:lstStyle/>
          <a:p>
            <a:pPr marL="482600" marR="0" lvl="0" indent="-482600" algn="ctr" rtl="0">
              <a:lnSpc>
                <a:spcPct val="100000"/>
              </a:lnSpc>
              <a:spcBef>
                <a:spcPts val="0"/>
              </a:spcBef>
              <a:spcAft>
                <a:spcPts val="0"/>
              </a:spcAft>
              <a:buClr>
                <a:schemeClr val="dk1"/>
              </a:buClr>
              <a:buSzPts val="1400"/>
              <a:buFont typeface="Noto Sans Symbols"/>
              <a:buNone/>
            </a:pPr>
            <a:r>
              <a:rPr lang="ja-JP" sz="1400" b="0" i="0" u="none" strike="noStrike" cap="none">
                <a:solidFill>
                  <a:schemeClr val="lt1"/>
                </a:solidFill>
                <a:latin typeface="Arial"/>
                <a:ea typeface="Arial"/>
                <a:cs typeface="Arial"/>
                <a:sym typeface="Arial"/>
              </a:rPr>
              <a:t>現 状</a:t>
            </a:r>
            <a:endParaRPr sz="1400" b="0" i="0" u="none" strike="noStrike" cap="none">
              <a:solidFill>
                <a:srgbClr val="000000"/>
              </a:solidFill>
              <a:latin typeface="Arial"/>
              <a:ea typeface="Arial"/>
              <a:cs typeface="Arial"/>
              <a:sym typeface="Arial"/>
            </a:endParaRPr>
          </a:p>
        </p:txBody>
      </p:sp>
      <p:sp>
        <p:nvSpPr>
          <p:cNvPr id="444" name="Google Shape;444;p29"/>
          <p:cNvSpPr/>
          <p:nvPr/>
        </p:nvSpPr>
        <p:spPr>
          <a:xfrm>
            <a:off x="698500" y="628273"/>
            <a:ext cx="8102700" cy="1155300"/>
          </a:xfrm>
          <a:prstGeom prst="rect">
            <a:avLst/>
          </a:prstGeom>
          <a:solidFill>
            <a:srgbClr val="B8E9B8"/>
          </a:solidFill>
          <a:ln w="19050" cap="flat" cmpd="sng">
            <a:solidFill>
              <a:srgbClr val="5F5F5F"/>
            </a:solidFill>
            <a:prstDash val="solid"/>
            <a:miter lim="800000"/>
            <a:headEnd type="none" w="sm" len="sm"/>
            <a:tailEnd type="none" w="sm" len="sm"/>
          </a:ln>
        </p:spPr>
        <p:txBody>
          <a:bodyPr spcFirstLastPara="1" wrap="square" lIns="36000" tIns="0" rIns="36000" bIns="0" anchor="ctr" anchorCtr="0">
            <a:noAutofit/>
          </a:bodyPr>
          <a:lstStyle/>
          <a:p>
            <a:pPr marL="284163" marR="0" lvl="0" indent="-284163" algn="just" rtl="0">
              <a:lnSpc>
                <a:spcPct val="100000"/>
              </a:lnSpc>
              <a:spcBef>
                <a:spcPts val="0"/>
              </a:spcBef>
              <a:spcAft>
                <a:spcPts val="0"/>
              </a:spcAft>
              <a:buClr>
                <a:schemeClr val="dk1"/>
              </a:buClr>
              <a:buSzPts val="1500"/>
              <a:buFont typeface="Noto Sans Symbols"/>
              <a:buNone/>
            </a:pPr>
            <a:endParaRPr sz="1500" b="1" i="0" u="none" strike="noStrike" cap="none">
              <a:solidFill>
                <a:schemeClr val="dk1"/>
              </a:solidFill>
              <a:latin typeface="Arial"/>
              <a:ea typeface="Arial"/>
              <a:cs typeface="Arial"/>
              <a:sym typeface="Arial"/>
            </a:endParaRPr>
          </a:p>
        </p:txBody>
      </p:sp>
      <p:sp>
        <p:nvSpPr>
          <p:cNvPr id="445" name="Google Shape;445;p29"/>
          <p:cNvSpPr/>
          <p:nvPr/>
        </p:nvSpPr>
        <p:spPr>
          <a:xfrm rot="5400000">
            <a:off x="-30500" y="1052854"/>
            <a:ext cx="1153200" cy="304800"/>
          </a:xfrm>
          <a:prstGeom prst="rect">
            <a:avLst/>
          </a:prstGeom>
          <a:solidFill>
            <a:srgbClr val="5F5F5F"/>
          </a:solidFill>
          <a:ln w="19050" cap="flat" cmpd="sng">
            <a:solidFill>
              <a:srgbClr val="5F5F5F"/>
            </a:solidFill>
            <a:prstDash val="solid"/>
            <a:miter lim="800000"/>
            <a:headEnd type="none" w="sm" len="sm"/>
            <a:tailEnd type="none" w="sm" len="sm"/>
          </a:ln>
        </p:spPr>
        <p:txBody>
          <a:bodyPr spcFirstLastPara="1" wrap="square" lIns="36000" tIns="36000" rIns="36000" bIns="36000" anchor="ctr" anchorCtr="0">
            <a:noAutofit/>
          </a:bodyPr>
          <a:lstStyle/>
          <a:p>
            <a:pPr marL="482600" marR="0" lvl="0" indent="-482600" algn="ctr" rtl="0">
              <a:lnSpc>
                <a:spcPct val="100000"/>
              </a:lnSpc>
              <a:spcBef>
                <a:spcPts val="0"/>
              </a:spcBef>
              <a:spcAft>
                <a:spcPts val="0"/>
              </a:spcAft>
              <a:buClr>
                <a:schemeClr val="dk1"/>
              </a:buClr>
              <a:buSzPts val="1400"/>
              <a:buFont typeface="Noto Sans Symbols"/>
              <a:buNone/>
            </a:pPr>
            <a:r>
              <a:rPr lang="ja-JP" sz="1400" b="0" i="0" u="none" strike="noStrike" cap="none">
                <a:solidFill>
                  <a:schemeClr val="lt1"/>
                </a:solidFill>
                <a:latin typeface="Arial"/>
                <a:ea typeface="Arial"/>
                <a:cs typeface="Arial"/>
                <a:sym typeface="Arial"/>
              </a:rPr>
              <a:t>主要テーマ</a:t>
            </a:r>
            <a:endParaRPr sz="1400" b="0" i="0" u="none" strike="noStrike" cap="none">
              <a:solidFill>
                <a:srgbClr val="000000"/>
              </a:solidFill>
              <a:latin typeface="Arial"/>
              <a:ea typeface="Arial"/>
              <a:cs typeface="Arial"/>
              <a:sym typeface="Arial"/>
            </a:endParaRPr>
          </a:p>
        </p:txBody>
      </p:sp>
      <p:sp>
        <p:nvSpPr>
          <p:cNvPr id="446" name="Google Shape;446;p29"/>
          <p:cNvSpPr/>
          <p:nvPr/>
        </p:nvSpPr>
        <p:spPr>
          <a:xfrm>
            <a:off x="698500" y="1880828"/>
            <a:ext cx="3852000" cy="1815900"/>
          </a:xfrm>
          <a:prstGeom prst="rect">
            <a:avLst/>
          </a:prstGeom>
          <a:noFill/>
          <a:ln w="19050" cap="flat" cmpd="sng">
            <a:solidFill>
              <a:srgbClr val="5F5F5F"/>
            </a:solidFill>
            <a:prstDash val="solid"/>
            <a:miter lim="800000"/>
            <a:headEnd type="none" w="sm" len="sm"/>
            <a:tailEnd type="none" w="sm" len="sm"/>
          </a:ln>
        </p:spPr>
        <p:txBody>
          <a:bodyPr spcFirstLastPara="1" wrap="square" lIns="36000" tIns="36000" rIns="36000" bIns="36000" anchor="t" anchorCtr="0">
            <a:noAutofit/>
          </a:bodyPr>
          <a:lstStyle/>
          <a:p>
            <a:pPr marL="6350" marR="0" lvl="0" indent="0" algn="just" rtl="0">
              <a:lnSpc>
                <a:spcPct val="108333"/>
              </a:lnSpc>
              <a:spcBef>
                <a:spcPts val="0"/>
              </a:spcBef>
              <a:spcAft>
                <a:spcPts val="0"/>
              </a:spcAft>
              <a:buNone/>
            </a:pPr>
            <a:r>
              <a:rPr lang="ja-JP" sz="1100" b="0" i="0" u="none" strike="noStrike" cap="none">
                <a:solidFill>
                  <a:schemeClr val="dk1"/>
                </a:solidFill>
                <a:latin typeface="Arial"/>
                <a:ea typeface="Arial"/>
                <a:cs typeface="Arial"/>
                <a:sym typeface="Arial"/>
              </a:rPr>
              <a:t>・新規事業を構築するための</a:t>
            </a:r>
            <a:r>
              <a:rPr lang="ja-JP" sz="1100" b="1" i="0" u="none" strike="noStrike" cap="none">
                <a:solidFill>
                  <a:srgbClr val="FF0000"/>
                </a:solidFill>
                <a:latin typeface="Arial"/>
                <a:ea typeface="Arial"/>
                <a:cs typeface="Arial"/>
                <a:sym typeface="Arial"/>
              </a:rPr>
              <a:t>ニーズを拾いたい</a:t>
            </a:r>
            <a:endParaRPr/>
          </a:p>
          <a:p>
            <a:pPr marL="6350" marR="0" lvl="0" indent="0" algn="just" rtl="0">
              <a:lnSpc>
                <a:spcPct val="108333"/>
              </a:lnSpc>
              <a:spcBef>
                <a:spcPts val="300"/>
              </a:spcBef>
              <a:spcAft>
                <a:spcPts val="0"/>
              </a:spcAft>
              <a:buNone/>
            </a:pPr>
            <a:r>
              <a:rPr lang="ja-JP" sz="1100" b="0" i="0" u="none" strike="noStrike" cap="none">
                <a:solidFill>
                  <a:schemeClr val="dk1"/>
                </a:solidFill>
                <a:latin typeface="Arial"/>
                <a:ea typeface="Arial"/>
                <a:cs typeface="Arial"/>
                <a:sym typeface="Arial"/>
              </a:rPr>
              <a:t>・新規事業を構築するための</a:t>
            </a:r>
            <a:r>
              <a:rPr lang="ja-JP" sz="1100" b="1" i="0" u="none" strike="noStrike" cap="none">
                <a:solidFill>
                  <a:srgbClr val="FF0000"/>
                </a:solidFill>
                <a:latin typeface="Arial"/>
                <a:ea typeface="Arial"/>
                <a:cs typeface="Arial"/>
                <a:sym typeface="Arial"/>
              </a:rPr>
              <a:t>ノウハウやナレッジが足りない</a:t>
            </a:r>
            <a:endParaRPr/>
          </a:p>
          <a:p>
            <a:pPr marL="6350" marR="0" lvl="0" indent="0" algn="just" rtl="0">
              <a:lnSpc>
                <a:spcPct val="108333"/>
              </a:lnSpc>
              <a:spcBef>
                <a:spcPts val="300"/>
              </a:spcBef>
              <a:spcAft>
                <a:spcPts val="0"/>
              </a:spcAft>
              <a:buNone/>
            </a:pPr>
            <a:r>
              <a:rPr lang="ja-JP" sz="1100" b="0" i="0" u="none" strike="noStrike" cap="none">
                <a:solidFill>
                  <a:schemeClr val="dk1"/>
                </a:solidFill>
                <a:latin typeface="Arial"/>
                <a:ea typeface="Arial"/>
                <a:cs typeface="Arial"/>
                <a:sym typeface="Arial"/>
              </a:rPr>
              <a:t>・新規事業を創出するため市場動向をキャッチした</a:t>
            </a:r>
            <a:r>
              <a:rPr lang="ja-JP" sz="1100" b="1" i="0" u="none" strike="noStrike" cap="none">
                <a:solidFill>
                  <a:srgbClr val="FF0000"/>
                </a:solidFill>
                <a:latin typeface="Arial"/>
                <a:ea typeface="Arial"/>
                <a:cs typeface="Arial"/>
                <a:sym typeface="Arial"/>
              </a:rPr>
              <a:t>情報提供が不足している（DX、AI、スタートアップ、M＆A、新規事業）</a:t>
            </a:r>
            <a:endParaRPr/>
          </a:p>
          <a:p>
            <a:pPr marL="6350" marR="0" lvl="0" indent="0" algn="just" rtl="0">
              <a:lnSpc>
                <a:spcPct val="108333"/>
              </a:lnSpc>
              <a:spcBef>
                <a:spcPts val="300"/>
              </a:spcBef>
              <a:spcAft>
                <a:spcPts val="0"/>
              </a:spcAft>
              <a:buNone/>
            </a:pPr>
            <a:r>
              <a:rPr lang="ja-JP" sz="1100" b="0" i="0" u="none" strike="noStrike" cap="none">
                <a:solidFill>
                  <a:schemeClr val="dk1"/>
                </a:solidFill>
                <a:latin typeface="Arial"/>
                <a:ea typeface="Arial"/>
                <a:cs typeface="Arial"/>
                <a:sym typeface="Arial"/>
              </a:rPr>
              <a:t>・会員企業が共助で</a:t>
            </a:r>
            <a:r>
              <a:rPr lang="ja-JP" sz="1100" b="1" i="0" u="none" strike="noStrike" cap="none">
                <a:solidFill>
                  <a:srgbClr val="FF0000"/>
                </a:solidFill>
                <a:latin typeface="Arial"/>
                <a:ea typeface="Arial"/>
                <a:cs typeface="Arial"/>
                <a:sym typeface="Arial"/>
              </a:rPr>
              <a:t>新規事業を起こしていけるような仕組みがない</a:t>
            </a:r>
            <a:endParaRPr/>
          </a:p>
          <a:p>
            <a:pPr marL="6350" marR="0" lvl="0" indent="0" algn="just" rtl="0">
              <a:lnSpc>
                <a:spcPct val="108333"/>
              </a:lnSpc>
              <a:spcBef>
                <a:spcPts val="300"/>
              </a:spcBef>
              <a:spcAft>
                <a:spcPts val="0"/>
              </a:spcAft>
              <a:buNone/>
            </a:pPr>
            <a:r>
              <a:rPr lang="ja-JP" sz="1100" b="0" i="0" u="none" strike="noStrike" cap="none">
                <a:solidFill>
                  <a:schemeClr val="dk1"/>
                </a:solidFill>
                <a:latin typeface="Arial"/>
                <a:ea typeface="Arial"/>
                <a:cs typeface="Arial"/>
                <a:sym typeface="Arial"/>
              </a:rPr>
              <a:t>・他業界団体との</a:t>
            </a:r>
            <a:r>
              <a:rPr lang="ja-JP" sz="1100" b="1" i="0" u="none" strike="noStrike" cap="none">
                <a:solidFill>
                  <a:srgbClr val="FF0000"/>
                </a:solidFill>
                <a:latin typeface="Arial"/>
                <a:ea typeface="Arial"/>
                <a:cs typeface="Arial"/>
                <a:sym typeface="Arial"/>
              </a:rPr>
              <a:t>連携が薄い</a:t>
            </a:r>
            <a:endParaRPr sz="1100" b="1" i="0" u="none" strike="noStrike" cap="none">
              <a:solidFill>
                <a:srgbClr val="FF0000"/>
              </a:solidFill>
              <a:latin typeface="Arial"/>
              <a:ea typeface="Arial"/>
              <a:cs typeface="Arial"/>
              <a:sym typeface="Arial"/>
            </a:endParaRPr>
          </a:p>
        </p:txBody>
      </p:sp>
      <p:sp>
        <p:nvSpPr>
          <p:cNvPr id="447" name="Google Shape;447;p29"/>
          <p:cNvSpPr/>
          <p:nvPr/>
        </p:nvSpPr>
        <p:spPr>
          <a:xfrm>
            <a:off x="4948808" y="1880825"/>
            <a:ext cx="3852000" cy="1815900"/>
          </a:xfrm>
          <a:prstGeom prst="rect">
            <a:avLst/>
          </a:prstGeom>
          <a:noFill/>
          <a:ln w="19050" cap="flat" cmpd="sng">
            <a:solidFill>
              <a:srgbClr val="5F5F5F"/>
            </a:solidFill>
            <a:prstDash val="solid"/>
            <a:miter lim="800000"/>
            <a:headEnd type="none" w="sm" len="sm"/>
            <a:tailEnd type="none" w="sm" len="sm"/>
          </a:ln>
        </p:spPr>
        <p:txBody>
          <a:bodyPr spcFirstLastPara="1" wrap="square" lIns="36000" tIns="36000" rIns="36000" bIns="36000" anchor="t" anchorCtr="0">
            <a:noAutofit/>
          </a:bodyPr>
          <a:lstStyle/>
          <a:p>
            <a:pPr marL="12700" marR="0" lvl="0" indent="0" algn="just" rtl="0">
              <a:lnSpc>
                <a:spcPct val="118181"/>
              </a:lnSpc>
              <a:spcBef>
                <a:spcPts val="0"/>
              </a:spcBef>
              <a:spcAft>
                <a:spcPts val="0"/>
              </a:spcAft>
              <a:buNone/>
            </a:pPr>
            <a:r>
              <a:rPr lang="ja-JP" sz="900" b="0" i="0" u="none" strike="noStrike" cap="none">
                <a:solidFill>
                  <a:schemeClr val="dk1"/>
                </a:solidFill>
                <a:latin typeface="Arial"/>
                <a:ea typeface="Arial"/>
                <a:cs typeface="Arial"/>
                <a:sym typeface="Arial"/>
              </a:rPr>
              <a:t>・企業側からの提案により、行政機関や大学から</a:t>
            </a:r>
            <a:r>
              <a:rPr lang="ja-JP" sz="900" b="1" i="0" u="none" strike="noStrike" cap="none">
                <a:solidFill>
                  <a:srgbClr val="FF0000"/>
                </a:solidFill>
                <a:latin typeface="Arial"/>
                <a:ea typeface="Arial"/>
                <a:cs typeface="Arial"/>
                <a:sym typeface="Arial"/>
              </a:rPr>
              <a:t>事業創出や市場開拓への協力を引き出している</a:t>
            </a:r>
            <a:endParaRPr/>
          </a:p>
          <a:p>
            <a:pPr marL="12700" marR="0" lvl="0" indent="0" algn="just" rtl="0">
              <a:lnSpc>
                <a:spcPct val="118181"/>
              </a:lnSpc>
              <a:spcBef>
                <a:spcPts val="300"/>
              </a:spcBef>
              <a:spcAft>
                <a:spcPts val="0"/>
              </a:spcAft>
              <a:buNone/>
            </a:pPr>
            <a:r>
              <a:rPr lang="ja-JP" sz="900" b="0" i="0" u="none" strike="noStrike" cap="none">
                <a:solidFill>
                  <a:schemeClr val="dk1"/>
                </a:solidFill>
                <a:latin typeface="Arial"/>
                <a:ea typeface="Arial"/>
                <a:cs typeface="Arial"/>
                <a:sym typeface="Arial"/>
              </a:rPr>
              <a:t>・DX、AI、スタートアップ、M&amp;Aなどの</a:t>
            </a:r>
            <a:r>
              <a:rPr lang="ja-JP" sz="900" b="1" i="0" u="none" strike="noStrike" cap="none">
                <a:solidFill>
                  <a:srgbClr val="FF0000"/>
                </a:solidFill>
                <a:latin typeface="Arial"/>
                <a:ea typeface="Arial"/>
                <a:cs typeface="Arial"/>
                <a:sym typeface="Arial"/>
              </a:rPr>
              <a:t>ナレッジやノウハウを得られる</a:t>
            </a:r>
            <a:endParaRPr/>
          </a:p>
          <a:p>
            <a:pPr marL="12700" marR="0" lvl="0" indent="0" algn="just" rtl="0">
              <a:lnSpc>
                <a:spcPct val="118181"/>
              </a:lnSpc>
              <a:spcBef>
                <a:spcPts val="300"/>
              </a:spcBef>
              <a:spcAft>
                <a:spcPts val="0"/>
              </a:spcAft>
              <a:buNone/>
            </a:pPr>
            <a:r>
              <a:rPr lang="ja-JP" sz="900" b="0" i="0" u="none" strike="noStrike" cap="none">
                <a:solidFill>
                  <a:schemeClr val="dk1"/>
                </a:solidFill>
                <a:latin typeface="Arial"/>
                <a:ea typeface="Arial"/>
                <a:cs typeface="Arial"/>
                <a:sym typeface="Arial"/>
              </a:rPr>
              <a:t>・活動意欲があり機動力に富む協働プロジェクトをタイムリーに組織し、</a:t>
            </a:r>
            <a:r>
              <a:rPr lang="ja-JP" sz="900" b="1" i="0" u="none" strike="noStrike" cap="none">
                <a:solidFill>
                  <a:srgbClr val="FF0000"/>
                </a:solidFill>
                <a:latin typeface="Arial"/>
                <a:ea typeface="Arial"/>
                <a:cs typeface="Arial"/>
                <a:sym typeface="Arial"/>
              </a:rPr>
              <a:t>多くのビジネスチャンスを創出している</a:t>
            </a:r>
            <a:endParaRPr/>
          </a:p>
          <a:p>
            <a:pPr marL="12700" marR="0" lvl="0" indent="0" algn="just" rtl="0">
              <a:lnSpc>
                <a:spcPct val="118181"/>
              </a:lnSpc>
              <a:spcBef>
                <a:spcPts val="300"/>
              </a:spcBef>
              <a:spcAft>
                <a:spcPts val="0"/>
              </a:spcAft>
              <a:buNone/>
            </a:pPr>
            <a:r>
              <a:rPr lang="ja-JP" sz="900" b="0" i="0" u="none" strike="noStrike" cap="none">
                <a:solidFill>
                  <a:schemeClr val="dk1"/>
                </a:solidFill>
                <a:latin typeface="Arial"/>
                <a:ea typeface="Arial"/>
                <a:cs typeface="Arial"/>
                <a:sym typeface="Arial"/>
              </a:rPr>
              <a:t>・異業種企業との連携により、</a:t>
            </a:r>
            <a:r>
              <a:rPr lang="ja-JP" sz="900" b="1" i="0" u="none" strike="noStrike" cap="none">
                <a:solidFill>
                  <a:srgbClr val="FF0000"/>
                </a:solidFill>
                <a:latin typeface="Arial"/>
                <a:ea typeface="Arial"/>
                <a:cs typeface="Arial"/>
                <a:sym typeface="Arial"/>
              </a:rPr>
              <a:t>ユニークな商品やビジネスモデルが生まれる</a:t>
            </a:r>
            <a:endParaRPr/>
          </a:p>
          <a:p>
            <a:pPr marL="12700" marR="0" lvl="0" indent="0" algn="just" rtl="0">
              <a:lnSpc>
                <a:spcPct val="118181"/>
              </a:lnSpc>
              <a:spcBef>
                <a:spcPts val="300"/>
              </a:spcBef>
              <a:spcAft>
                <a:spcPts val="0"/>
              </a:spcAft>
              <a:buNone/>
            </a:pPr>
            <a:r>
              <a:rPr lang="ja-JP" sz="900" b="0" i="0" u="none" strike="noStrike" cap="none">
                <a:solidFill>
                  <a:schemeClr val="dk1"/>
                </a:solidFill>
                <a:latin typeface="Arial"/>
                <a:ea typeface="Arial"/>
                <a:cs typeface="Arial"/>
                <a:sym typeface="Arial"/>
              </a:rPr>
              <a:t>・広範な情報アンテナにより</a:t>
            </a:r>
            <a:r>
              <a:rPr lang="ja-JP" sz="900" b="1" i="0" u="none" strike="noStrike" cap="none">
                <a:solidFill>
                  <a:srgbClr val="FF0000"/>
                </a:solidFill>
                <a:latin typeface="Arial"/>
                <a:ea typeface="Arial"/>
                <a:cs typeface="Arial"/>
                <a:sym typeface="Arial"/>
              </a:rPr>
              <a:t>異業種ニーズを検知できる</a:t>
            </a:r>
            <a:endParaRPr/>
          </a:p>
          <a:p>
            <a:pPr marL="12700" marR="0" lvl="0" indent="0" algn="just" rtl="0">
              <a:lnSpc>
                <a:spcPct val="118181"/>
              </a:lnSpc>
              <a:spcBef>
                <a:spcPts val="300"/>
              </a:spcBef>
              <a:spcAft>
                <a:spcPts val="0"/>
              </a:spcAft>
              <a:buNone/>
            </a:pPr>
            <a:r>
              <a:rPr lang="ja-JP" sz="900" b="0" i="0" u="none" strike="noStrike" cap="none">
                <a:solidFill>
                  <a:schemeClr val="dk1"/>
                </a:solidFill>
                <a:latin typeface="Arial"/>
                <a:ea typeface="Arial"/>
                <a:cs typeface="Arial"/>
                <a:sym typeface="Arial"/>
              </a:rPr>
              <a:t>・東経連や行政との</a:t>
            </a:r>
            <a:r>
              <a:rPr lang="ja-JP" sz="900" b="1" i="0" u="none" strike="noStrike" cap="none">
                <a:solidFill>
                  <a:srgbClr val="FF0000"/>
                </a:solidFill>
                <a:latin typeface="Arial"/>
                <a:ea typeface="Arial"/>
                <a:cs typeface="Arial"/>
                <a:sym typeface="Arial"/>
              </a:rPr>
              <a:t>連携による施策共有の機会を創出する</a:t>
            </a:r>
            <a:endParaRPr sz="900" b="1" i="0" u="none" strike="noStrike" cap="none">
              <a:solidFill>
                <a:srgbClr val="FF0000"/>
              </a:solidFill>
              <a:latin typeface="Arial"/>
              <a:ea typeface="Arial"/>
              <a:cs typeface="Arial"/>
              <a:sym typeface="Arial"/>
            </a:endParaRPr>
          </a:p>
        </p:txBody>
      </p:sp>
      <p:sp>
        <p:nvSpPr>
          <p:cNvPr id="448" name="Google Shape;448;p29"/>
          <p:cNvSpPr/>
          <p:nvPr/>
        </p:nvSpPr>
        <p:spPr>
          <a:xfrm>
            <a:off x="4778477" y="628653"/>
            <a:ext cx="4009500" cy="1155000"/>
          </a:xfrm>
          <a:prstGeom prst="rect">
            <a:avLst/>
          </a:prstGeom>
          <a:solidFill>
            <a:srgbClr val="FFFFA9"/>
          </a:solidFill>
          <a:ln>
            <a:noFill/>
          </a:ln>
        </p:spPr>
        <p:txBody>
          <a:bodyPr spcFirstLastPara="1" wrap="square" lIns="36000" tIns="72000" rIns="36000" bIns="36000" anchor="ctr" anchorCtr="0">
            <a:noAutofit/>
          </a:bodyPr>
          <a:lstStyle/>
          <a:p>
            <a:pPr marL="0" marR="0" lvl="0" indent="0" algn="ctr" rtl="0">
              <a:lnSpc>
                <a:spcPct val="100000"/>
              </a:lnSpc>
              <a:spcBef>
                <a:spcPts val="0"/>
              </a:spcBef>
              <a:spcAft>
                <a:spcPts val="0"/>
              </a:spcAft>
              <a:buNone/>
            </a:pPr>
            <a:r>
              <a:rPr lang="ja-JP" sz="1050" b="0" i="0" u="none" strike="noStrike" cap="none">
                <a:solidFill>
                  <a:srgbClr val="333333"/>
                </a:solidFill>
                <a:latin typeface="Arial"/>
                <a:ea typeface="Arial"/>
                <a:cs typeface="Arial"/>
                <a:sym typeface="Arial"/>
              </a:rPr>
              <a:t>～産学官の連携・協力による仕事の共創～</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450"/>
              </a:spcBef>
              <a:spcAft>
                <a:spcPts val="0"/>
              </a:spcAft>
              <a:buNone/>
            </a:pPr>
            <a:r>
              <a:rPr lang="ja-JP" sz="1400" b="1" i="0" u="none" strike="noStrike" cap="none">
                <a:solidFill>
                  <a:srgbClr val="FF0000"/>
                </a:solidFill>
                <a:latin typeface="Arial"/>
                <a:ea typeface="Arial"/>
                <a:cs typeface="Arial"/>
                <a:sym typeface="Arial"/>
              </a:rPr>
              <a:t> 『MISAに入って新規事業とビジネス拡大を！』</a:t>
            </a:r>
            <a:endParaRPr sz="1400" b="1" i="0" u="none" strike="noStrike" cap="none">
              <a:solidFill>
                <a:srgbClr val="FF0000"/>
              </a:solidFill>
              <a:latin typeface="Arial"/>
              <a:ea typeface="Arial"/>
              <a:cs typeface="Arial"/>
              <a:sym typeface="Arial"/>
            </a:endParaRPr>
          </a:p>
        </p:txBody>
      </p:sp>
      <p:sp>
        <p:nvSpPr>
          <p:cNvPr id="449" name="Google Shape;449;p29"/>
          <p:cNvSpPr/>
          <p:nvPr/>
        </p:nvSpPr>
        <p:spPr>
          <a:xfrm>
            <a:off x="698500" y="628654"/>
            <a:ext cx="4250400" cy="1157100"/>
          </a:xfrm>
          <a:prstGeom prst="rect">
            <a:avLst/>
          </a:prstGeom>
          <a:solidFill>
            <a:srgbClr val="FFFFA9"/>
          </a:solidFill>
          <a:ln>
            <a:noFill/>
          </a:ln>
        </p:spPr>
        <p:txBody>
          <a:bodyPr spcFirstLastPara="1" wrap="square" lIns="36000" tIns="72000" rIns="36000" bIns="36000" anchor="ctr" anchorCtr="0">
            <a:noAutofit/>
          </a:bodyPr>
          <a:lstStyle/>
          <a:p>
            <a:pPr marL="0" marR="0" lvl="0" indent="0" algn="l" rtl="0">
              <a:lnSpc>
                <a:spcPct val="121428"/>
              </a:lnSpc>
              <a:spcBef>
                <a:spcPts val="0"/>
              </a:spcBef>
              <a:spcAft>
                <a:spcPts val="0"/>
              </a:spcAft>
              <a:buNone/>
            </a:pPr>
            <a:r>
              <a:rPr lang="ja-JP" sz="900" b="0" i="0" u="none" strike="noStrike" cap="none">
                <a:solidFill>
                  <a:schemeClr val="dk1"/>
                </a:solidFill>
                <a:latin typeface="Arial"/>
                <a:ea typeface="Arial"/>
                <a:cs typeface="Arial"/>
                <a:sym typeface="Arial"/>
              </a:rPr>
              <a:t>中期事業計画に掲げる「目指す姿」の実現に向けて、「会員企業が顧客や大学、自治体などとの連携を通して、新たな事業を共創するためのエコシステム構築を目指す」をミッションとして、引き続き内外の協力を得ながら事業に取り組む。</a:t>
            </a:r>
            <a:endParaRPr/>
          </a:p>
          <a:p>
            <a:pPr marL="0" marR="0" lvl="0" indent="0" algn="l" rtl="0">
              <a:lnSpc>
                <a:spcPct val="121428"/>
              </a:lnSpc>
              <a:spcBef>
                <a:spcPts val="0"/>
              </a:spcBef>
              <a:spcAft>
                <a:spcPts val="0"/>
              </a:spcAft>
              <a:buNone/>
            </a:pPr>
            <a:r>
              <a:rPr lang="ja-JP" sz="900" b="0" i="0" u="none" strike="noStrike" cap="none">
                <a:solidFill>
                  <a:schemeClr val="dk1"/>
                </a:solidFill>
                <a:latin typeface="Arial"/>
                <a:ea typeface="Arial"/>
                <a:cs typeface="Arial"/>
                <a:sym typeface="Arial"/>
              </a:rPr>
              <a:t>また、DXの推進により、必要なIT技術や業界構造そのものの変化に対して、業界としてどのように対応していくか会員相互で勉強会を開催し、施策を実施していく。 </a:t>
            </a:r>
            <a:endParaRPr sz="900" b="0" i="0" u="none" strike="noStrike" cap="none">
              <a:solidFill>
                <a:schemeClr val="dk1"/>
              </a:solidFill>
              <a:latin typeface="Arial"/>
              <a:ea typeface="Arial"/>
              <a:cs typeface="Arial"/>
              <a:sym typeface="Arial"/>
            </a:endParaRPr>
          </a:p>
        </p:txBody>
      </p:sp>
      <p:graphicFrame>
        <p:nvGraphicFramePr>
          <p:cNvPr id="450" name="Google Shape;450;p29"/>
          <p:cNvGraphicFramePr/>
          <p:nvPr/>
        </p:nvGraphicFramePr>
        <p:xfrm>
          <a:off x="389213" y="3796122"/>
          <a:ext cx="3000000" cy="3000000"/>
        </p:xfrm>
        <a:graphic>
          <a:graphicData uri="http://schemas.openxmlformats.org/drawingml/2006/table">
            <a:tbl>
              <a:tblPr>
                <a:noFill/>
                <a:tableStyleId>{4F5D888A-68E1-42A4-B8DF-C6062CC4F2C5}</a:tableStyleId>
              </a:tblPr>
              <a:tblGrid>
                <a:gridCol w="5293825">
                  <a:extLst>
                    <a:ext uri="{9D8B030D-6E8A-4147-A177-3AD203B41FA5}">
                      <a16:colId xmlns:a16="http://schemas.microsoft.com/office/drawing/2014/main" val="20000"/>
                    </a:ext>
                  </a:extLst>
                </a:gridCol>
                <a:gridCol w="3112000">
                  <a:extLst>
                    <a:ext uri="{9D8B030D-6E8A-4147-A177-3AD203B41FA5}">
                      <a16:colId xmlns:a16="http://schemas.microsoft.com/office/drawing/2014/main" val="20001"/>
                    </a:ext>
                  </a:extLst>
                </a:gridCol>
              </a:tblGrid>
              <a:tr h="382800">
                <a:tc gridSpan="2">
                  <a:txBody>
                    <a:bodyPr/>
                    <a:lstStyle/>
                    <a:p>
                      <a:pPr marL="0" marR="0" lvl="0" indent="0" algn="ctr" rtl="0">
                        <a:lnSpc>
                          <a:spcPct val="100000"/>
                        </a:lnSpc>
                        <a:spcBef>
                          <a:spcPts val="0"/>
                        </a:spcBef>
                        <a:spcAft>
                          <a:spcPts val="0"/>
                        </a:spcAft>
                        <a:buClr>
                          <a:schemeClr val="dk1"/>
                        </a:buClr>
                        <a:buSzPts val="1400"/>
                        <a:buFont typeface="Noto Sans Symbols"/>
                        <a:buNone/>
                      </a:pPr>
                      <a:r>
                        <a:rPr lang="ja-JP" sz="1400" b="0" i="0" u="none" strike="noStrike" cap="none">
                          <a:solidFill>
                            <a:schemeClr val="lt1"/>
                          </a:solidFill>
                          <a:latin typeface="Arial"/>
                          <a:ea typeface="Arial"/>
                          <a:cs typeface="Arial"/>
                          <a:sym typeface="Arial"/>
                        </a:rPr>
                        <a:t>目指す姿実現のための施策</a:t>
                      </a:r>
                      <a:r>
                        <a:rPr lang="ja-JP" sz="1400" u="none" strike="noStrike" cap="none">
                          <a:solidFill>
                            <a:schemeClr val="lt1"/>
                          </a:solidFill>
                        </a:rPr>
                        <a:t>とKPI</a:t>
                      </a:r>
                      <a:endParaRPr sz="1400" u="none" strike="noStrike" cap="none"/>
                    </a:p>
                  </a:txBody>
                  <a:tcPr marL="54000" marR="54000" marT="36000" marB="36000" anchor="ctr">
                    <a:lnL w="19050" cap="flat" cmpd="sng">
                      <a:solidFill>
                        <a:srgbClr val="5F5F5F"/>
                      </a:solidFill>
                      <a:prstDash val="solid"/>
                      <a:round/>
                      <a:headEnd type="none" w="sm" len="sm"/>
                      <a:tailEnd type="none" w="sm" len="sm"/>
                    </a:lnL>
                    <a:lnR w="19050" cap="flat" cmpd="sng">
                      <a:solidFill>
                        <a:srgbClr val="5F5F5F"/>
                      </a:solidFill>
                      <a:prstDash val="solid"/>
                      <a:round/>
                      <a:headEnd type="none" w="sm" len="sm"/>
                      <a:tailEnd type="none" w="sm" len="sm"/>
                    </a:lnR>
                    <a:lnT w="19050" cap="flat" cmpd="sng">
                      <a:solidFill>
                        <a:srgbClr val="5F5F5F"/>
                      </a:solidFill>
                      <a:prstDash val="solid"/>
                      <a:round/>
                      <a:headEnd type="none" w="sm" len="sm"/>
                      <a:tailEnd type="none" w="sm" len="sm"/>
                    </a:lnT>
                    <a:lnB w="19050" cap="flat" cmpd="sng">
                      <a:solidFill>
                        <a:srgbClr val="5F5F5F"/>
                      </a:solidFill>
                      <a:prstDash val="solid"/>
                      <a:round/>
                      <a:headEnd type="none" w="sm" len="sm"/>
                      <a:tailEnd type="none" w="sm" len="sm"/>
                    </a:lnB>
                    <a:solidFill>
                      <a:srgbClr val="5F5F5F"/>
                    </a:solidFill>
                  </a:tcPr>
                </a:tc>
                <a:tc hMerge="1">
                  <a:txBody>
                    <a:bodyPr/>
                    <a:lstStyle/>
                    <a:p>
                      <a:endParaRPr lang="ja-JP"/>
                    </a:p>
                  </a:txBody>
                  <a:tcPr/>
                </a:tc>
                <a:extLst>
                  <a:ext uri="{0D108BD9-81ED-4DB2-BD59-A6C34878D82A}">
                    <a16:rowId xmlns:a16="http://schemas.microsoft.com/office/drawing/2014/main" val="10000"/>
                  </a:ext>
                </a:extLst>
              </a:tr>
              <a:tr h="306475">
                <a:tc>
                  <a:txBody>
                    <a:bodyPr/>
                    <a:lstStyle/>
                    <a:p>
                      <a:pPr marL="0" marR="0" lvl="0" indent="0" algn="l" rtl="0">
                        <a:lnSpc>
                          <a:spcPct val="100000"/>
                        </a:lnSpc>
                        <a:spcBef>
                          <a:spcPts val="0"/>
                        </a:spcBef>
                        <a:spcAft>
                          <a:spcPts val="0"/>
                        </a:spcAft>
                        <a:buClr>
                          <a:srgbClr val="333333"/>
                        </a:buClr>
                        <a:buSzPts val="1300"/>
                        <a:buFont typeface="Arial"/>
                        <a:buNone/>
                      </a:pPr>
                      <a:r>
                        <a:rPr lang="ja-JP" sz="1200" b="0" i="0" u="none" strike="noStrike" cap="none">
                          <a:solidFill>
                            <a:srgbClr val="333333"/>
                          </a:solidFill>
                          <a:latin typeface="Arial"/>
                          <a:ea typeface="Arial"/>
                          <a:cs typeface="Arial"/>
                          <a:sym typeface="Arial"/>
                        </a:rPr>
                        <a:t>①</a:t>
                      </a:r>
                      <a:r>
                        <a:rPr lang="ja-JP" sz="1200" u="none" strike="noStrike" cap="none">
                          <a:solidFill>
                            <a:schemeClr val="dk1"/>
                          </a:solidFill>
                          <a:latin typeface="Arial"/>
                          <a:ea typeface="Arial"/>
                          <a:cs typeface="Arial"/>
                          <a:sym typeface="Arial"/>
                        </a:rPr>
                        <a:t>新規事業構築ノウハウ・ナレッジの獲得（DX、</a:t>
                      </a:r>
                      <a:r>
                        <a:rPr lang="ja-JP" sz="1200" u="none" strike="noStrike" cap="none">
                          <a:solidFill>
                            <a:schemeClr val="dk1"/>
                          </a:solidFill>
                        </a:rPr>
                        <a:t>AI、</a:t>
                      </a:r>
                      <a:r>
                        <a:rPr lang="ja-JP" sz="1200" u="none" strike="noStrike" cap="none">
                          <a:solidFill>
                            <a:schemeClr val="dk1"/>
                          </a:solidFill>
                          <a:latin typeface="Arial"/>
                          <a:ea typeface="Arial"/>
                          <a:cs typeface="Arial"/>
                          <a:sym typeface="Arial"/>
                        </a:rPr>
                        <a:t>アイデア創出、スタートアップ、M&amp;A、資金調達方法など）</a:t>
                      </a:r>
                      <a:endParaRPr sz="1200" b="0" i="0" u="none" strike="noStrike" cap="none">
                        <a:solidFill>
                          <a:schemeClr val="dk1"/>
                        </a:solidFill>
                        <a:latin typeface="Arial"/>
                        <a:ea typeface="Arial"/>
                        <a:cs typeface="Arial"/>
                        <a:sym typeface="Arial"/>
                      </a:endParaRPr>
                    </a:p>
                  </a:txBody>
                  <a:tcPr marL="54000" marR="54000" marT="36000" marB="36000" anchor="ctr">
                    <a:lnL w="19050" cap="flat" cmpd="sng">
                      <a:solidFill>
                        <a:srgbClr val="5F5F5F"/>
                      </a:solidFill>
                      <a:prstDash val="solid"/>
                      <a:round/>
                      <a:headEnd type="none" w="sm" len="sm"/>
                      <a:tailEnd type="none" w="sm" len="sm"/>
                    </a:lnL>
                    <a:lnR w="12700" cap="flat" cmpd="sng">
                      <a:solidFill>
                        <a:srgbClr val="5F5F5F"/>
                      </a:solidFill>
                      <a:prstDash val="solid"/>
                      <a:round/>
                      <a:headEnd type="none" w="sm" len="sm"/>
                      <a:tailEnd type="none" w="sm" len="sm"/>
                    </a:lnR>
                    <a:lnT w="19050" cap="flat" cmpd="sng">
                      <a:solidFill>
                        <a:srgbClr val="5F5F5F"/>
                      </a:solidFill>
                      <a:prstDash val="solid"/>
                      <a:round/>
                      <a:headEnd type="none" w="sm" len="sm"/>
                      <a:tailEnd type="none" w="sm" len="sm"/>
                    </a:lnT>
                    <a:lnB w="12700" cap="flat" cmpd="sng">
                      <a:solidFill>
                        <a:srgbClr val="5F5F5F"/>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1000"/>
                        <a:buFont typeface="Arial"/>
                        <a:buNone/>
                      </a:pPr>
                      <a:r>
                        <a:rPr lang="ja-JP" sz="1200" b="1" i="0" u="none" strike="noStrike" cap="none">
                          <a:solidFill>
                            <a:srgbClr val="FF0000"/>
                          </a:solidFill>
                          <a:latin typeface="Arial"/>
                          <a:ea typeface="Arial"/>
                          <a:cs typeface="Arial"/>
                          <a:sym typeface="Arial"/>
                        </a:rPr>
                        <a:t>年4回の勉強会、セミナー開催</a:t>
                      </a:r>
                      <a:endParaRPr sz="1200" b="1" i="0" u="none" strike="noStrike" cap="none">
                        <a:solidFill>
                          <a:srgbClr val="FF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000"/>
                        <a:buFont typeface="Arial"/>
                        <a:buNone/>
                      </a:pPr>
                      <a:r>
                        <a:rPr lang="ja-JP" sz="1200" b="1" i="0" u="none" strike="noStrike" cap="none">
                          <a:solidFill>
                            <a:srgbClr val="FF0000"/>
                          </a:solidFill>
                          <a:latin typeface="Arial"/>
                          <a:ea typeface="Arial"/>
                          <a:cs typeface="Arial"/>
                          <a:sym typeface="Arial"/>
                        </a:rPr>
                        <a:t>MISA会員20名以上の参加（１開催あたり）</a:t>
                      </a:r>
                      <a:endParaRPr sz="1200" b="1" i="0" u="none" strike="noStrike" cap="none">
                        <a:solidFill>
                          <a:srgbClr val="FF0000"/>
                        </a:solidFill>
                        <a:latin typeface="Arial"/>
                        <a:ea typeface="Arial"/>
                        <a:cs typeface="Arial"/>
                        <a:sym typeface="Arial"/>
                      </a:endParaRPr>
                    </a:p>
                  </a:txBody>
                  <a:tcPr marL="54000" marR="54000" marT="36000" marB="36000" anchor="ctr">
                    <a:lnL w="12700" cap="flat" cmpd="sng">
                      <a:solidFill>
                        <a:srgbClr val="5F5F5F"/>
                      </a:solidFill>
                      <a:prstDash val="solid"/>
                      <a:round/>
                      <a:headEnd type="none" w="sm" len="sm"/>
                      <a:tailEnd type="none" w="sm" len="sm"/>
                    </a:lnL>
                    <a:lnR w="19050" cap="flat" cmpd="sng">
                      <a:solidFill>
                        <a:srgbClr val="5F5F5F"/>
                      </a:solidFill>
                      <a:prstDash val="solid"/>
                      <a:round/>
                      <a:headEnd type="none" w="sm" len="sm"/>
                      <a:tailEnd type="none" w="sm" len="sm"/>
                    </a:lnR>
                    <a:lnT w="19050" cap="flat" cmpd="sng">
                      <a:solidFill>
                        <a:srgbClr val="5F5F5F"/>
                      </a:solidFill>
                      <a:prstDash val="solid"/>
                      <a:round/>
                      <a:headEnd type="none" w="sm" len="sm"/>
                      <a:tailEnd type="none" w="sm" len="sm"/>
                    </a:lnT>
                    <a:lnB w="12700" cap="flat" cmpd="sng">
                      <a:solidFill>
                        <a:srgbClr val="5F5F5F"/>
                      </a:solidFill>
                      <a:prstDash val="solid"/>
                      <a:round/>
                      <a:headEnd type="none" w="sm" len="sm"/>
                      <a:tailEnd type="none" w="sm" len="sm"/>
                    </a:lnB>
                  </a:tcPr>
                </a:tc>
                <a:extLst>
                  <a:ext uri="{0D108BD9-81ED-4DB2-BD59-A6C34878D82A}">
                    <a16:rowId xmlns:a16="http://schemas.microsoft.com/office/drawing/2014/main" val="10001"/>
                  </a:ext>
                </a:extLst>
              </a:tr>
              <a:tr h="345475">
                <a:tc>
                  <a:txBody>
                    <a:bodyPr/>
                    <a:lstStyle/>
                    <a:p>
                      <a:pPr marL="0" marR="0" lvl="0" indent="0" algn="l" rtl="0">
                        <a:lnSpc>
                          <a:spcPct val="100000"/>
                        </a:lnSpc>
                        <a:spcBef>
                          <a:spcPts val="0"/>
                        </a:spcBef>
                        <a:spcAft>
                          <a:spcPts val="0"/>
                        </a:spcAft>
                        <a:buClr>
                          <a:srgbClr val="333333"/>
                        </a:buClr>
                        <a:buSzPts val="1300"/>
                        <a:buFont typeface="Arial"/>
                        <a:buNone/>
                      </a:pPr>
                      <a:r>
                        <a:rPr lang="ja-JP" sz="1200" b="0" i="0" u="none" strike="noStrike" cap="none">
                          <a:solidFill>
                            <a:srgbClr val="333333"/>
                          </a:solidFill>
                          <a:latin typeface="Arial"/>
                          <a:ea typeface="Arial"/>
                          <a:cs typeface="Arial"/>
                          <a:sym typeface="Arial"/>
                        </a:rPr>
                        <a:t>②</a:t>
                      </a:r>
                      <a:r>
                        <a:rPr lang="ja-JP" sz="1200" u="none" strike="noStrike" cap="none">
                          <a:solidFill>
                            <a:schemeClr val="dk1"/>
                          </a:solidFill>
                          <a:latin typeface="Arial"/>
                          <a:ea typeface="Arial"/>
                          <a:cs typeface="Arial"/>
                          <a:sym typeface="Arial"/>
                        </a:rPr>
                        <a:t>事業テーマ別部会（プロジェクト的な時限組織）の発足・運営</a:t>
                      </a:r>
                      <a:endParaRPr sz="1200" b="0" i="0" u="none" strike="noStrike" cap="none">
                        <a:solidFill>
                          <a:schemeClr val="dk1"/>
                        </a:solidFill>
                        <a:latin typeface="Arial"/>
                        <a:ea typeface="Arial"/>
                        <a:cs typeface="Arial"/>
                        <a:sym typeface="Arial"/>
                      </a:endParaRPr>
                    </a:p>
                  </a:txBody>
                  <a:tcPr marL="54000" marR="54000" marT="36000" marB="36000" anchor="ctr">
                    <a:lnL w="19050" cap="flat" cmpd="sng">
                      <a:solidFill>
                        <a:srgbClr val="5F5F5F"/>
                      </a:solidFill>
                      <a:prstDash val="solid"/>
                      <a:round/>
                      <a:headEnd type="none" w="sm" len="sm"/>
                      <a:tailEnd type="none" w="sm" len="sm"/>
                    </a:lnL>
                    <a:lnR w="12700" cap="flat" cmpd="sng">
                      <a:solidFill>
                        <a:srgbClr val="5F5F5F"/>
                      </a:solidFill>
                      <a:prstDash val="solid"/>
                      <a:round/>
                      <a:headEnd type="none" w="sm" len="sm"/>
                      <a:tailEnd type="none" w="sm" len="sm"/>
                    </a:lnR>
                    <a:lnT w="12700" cap="flat" cmpd="sng">
                      <a:solidFill>
                        <a:srgbClr val="5F5F5F"/>
                      </a:solidFill>
                      <a:prstDash val="solid"/>
                      <a:round/>
                      <a:headEnd type="none" w="sm" len="sm"/>
                      <a:tailEnd type="none" w="sm" len="sm"/>
                    </a:lnT>
                    <a:lnB w="12700" cap="flat" cmpd="sng">
                      <a:solidFill>
                        <a:srgbClr val="5F5F5F"/>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1000"/>
                        <a:buFont typeface="Arial"/>
                        <a:buNone/>
                      </a:pPr>
                      <a:r>
                        <a:rPr lang="ja-JP" sz="1200" b="1" i="0" u="none" strike="noStrike" cap="none">
                          <a:solidFill>
                            <a:srgbClr val="FF0000"/>
                          </a:solidFill>
                          <a:latin typeface="Arial"/>
                          <a:ea typeface="Arial"/>
                          <a:cs typeface="Arial"/>
                          <a:sym typeface="Arial"/>
                        </a:rPr>
                        <a:t>各テーマ別部会ごとに業界団体との連携事例１つ以上</a:t>
                      </a:r>
                      <a:endParaRPr sz="1200" b="1" i="0" u="none" strike="noStrike" cap="none">
                        <a:solidFill>
                          <a:srgbClr val="FF0000"/>
                        </a:solidFill>
                        <a:latin typeface="Arial"/>
                        <a:ea typeface="Arial"/>
                        <a:cs typeface="Arial"/>
                        <a:sym typeface="Arial"/>
                      </a:endParaRPr>
                    </a:p>
                  </a:txBody>
                  <a:tcPr marL="40500" marR="40500" marT="27000" marB="27000" anchor="ctr">
                    <a:lnL w="12700" cap="flat" cmpd="sng">
                      <a:solidFill>
                        <a:srgbClr val="5F5F5F"/>
                      </a:solidFill>
                      <a:prstDash val="solid"/>
                      <a:round/>
                      <a:headEnd type="none" w="sm" len="sm"/>
                      <a:tailEnd type="none" w="sm" len="sm"/>
                    </a:lnL>
                    <a:lnR w="19050" cap="flat" cmpd="sng">
                      <a:solidFill>
                        <a:srgbClr val="5F5F5F"/>
                      </a:solidFill>
                      <a:prstDash val="solid"/>
                      <a:round/>
                      <a:headEnd type="none" w="sm" len="sm"/>
                      <a:tailEnd type="none" w="sm" len="sm"/>
                    </a:lnR>
                    <a:lnT w="12700" cap="flat" cmpd="sng">
                      <a:solidFill>
                        <a:srgbClr val="5F5F5F"/>
                      </a:solidFill>
                      <a:prstDash val="solid"/>
                      <a:round/>
                      <a:headEnd type="none" w="sm" len="sm"/>
                      <a:tailEnd type="none" w="sm" len="sm"/>
                    </a:lnT>
                    <a:lnB w="12700" cap="flat" cmpd="sng">
                      <a:solidFill>
                        <a:srgbClr val="5F5F5F"/>
                      </a:solidFill>
                      <a:prstDash val="solid"/>
                      <a:round/>
                      <a:headEnd type="none" w="sm" len="sm"/>
                      <a:tailEnd type="none" w="sm" len="sm"/>
                    </a:lnB>
                  </a:tcPr>
                </a:tc>
                <a:extLst>
                  <a:ext uri="{0D108BD9-81ED-4DB2-BD59-A6C34878D82A}">
                    <a16:rowId xmlns:a16="http://schemas.microsoft.com/office/drawing/2014/main" val="10002"/>
                  </a:ext>
                </a:extLst>
              </a:tr>
              <a:tr h="327600">
                <a:tc>
                  <a:txBody>
                    <a:bodyPr/>
                    <a:lstStyle/>
                    <a:p>
                      <a:pPr marL="0" marR="0" lvl="0" indent="0" algn="l" rtl="0">
                        <a:lnSpc>
                          <a:spcPct val="100000"/>
                        </a:lnSpc>
                        <a:spcBef>
                          <a:spcPts val="0"/>
                        </a:spcBef>
                        <a:spcAft>
                          <a:spcPts val="0"/>
                        </a:spcAft>
                        <a:buClr>
                          <a:srgbClr val="333333"/>
                        </a:buClr>
                        <a:buSzPts val="1300"/>
                        <a:buFont typeface="Arial"/>
                        <a:buNone/>
                      </a:pPr>
                      <a:r>
                        <a:rPr lang="ja-JP" sz="1200" b="0" i="0" u="none" strike="noStrike" cap="none">
                          <a:solidFill>
                            <a:srgbClr val="333333"/>
                          </a:solidFill>
                          <a:latin typeface="Arial"/>
                          <a:ea typeface="Arial"/>
                          <a:cs typeface="Arial"/>
                          <a:sym typeface="Arial"/>
                        </a:rPr>
                        <a:t>③大</a:t>
                      </a:r>
                      <a:r>
                        <a:rPr lang="ja-JP" sz="1200" u="none" strike="noStrike" cap="none">
                          <a:solidFill>
                            <a:schemeClr val="dk1"/>
                          </a:solidFill>
                          <a:latin typeface="Arial"/>
                          <a:ea typeface="Arial"/>
                          <a:cs typeface="Arial"/>
                          <a:sym typeface="Arial"/>
                        </a:rPr>
                        <a:t>学とのシーズ・ニーズ交換会の開催</a:t>
                      </a:r>
                      <a:endParaRPr sz="1200" b="0" i="0" u="none" strike="noStrike" cap="none">
                        <a:solidFill>
                          <a:srgbClr val="333333"/>
                        </a:solidFill>
                        <a:latin typeface="Arial"/>
                        <a:ea typeface="Arial"/>
                        <a:cs typeface="Arial"/>
                        <a:sym typeface="Arial"/>
                      </a:endParaRPr>
                    </a:p>
                  </a:txBody>
                  <a:tcPr marL="54000" marR="54000" marT="36000" marB="36000" anchor="ctr">
                    <a:lnL w="19050" cap="flat" cmpd="sng">
                      <a:solidFill>
                        <a:srgbClr val="5F5F5F"/>
                      </a:solidFill>
                      <a:prstDash val="solid"/>
                      <a:round/>
                      <a:headEnd type="none" w="sm" len="sm"/>
                      <a:tailEnd type="none" w="sm" len="sm"/>
                    </a:lnL>
                    <a:lnR w="12700" cap="flat" cmpd="sng">
                      <a:solidFill>
                        <a:srgbClr val="5F5F5F"/>
                      </a:solidFill>
                      <a:prstDash val="solid"/>
                      <a:round/>
                      <a:headEnd type="none" w="sm" len="sm"/>
                      <a:tailEnd type="none" w="sm" len="sm"/>
                    </a:lnR>
                    <a:lnT w="12700" cap="flat" cmpd="sng">
                      <a:solidFill>
                        <a:srgbClr val="5F5F5F"/>
                      </a:solidFill>
                      <a:prstDash val="solid"/>
                      <a:round/>
                      <a:headEnd type="none" w="sm" len="sm"/>
                      <a:tailEnd type="none" w="sm" len="sm"/>
                    </a:lnT>
                    <a:lnB w="12700" cap="flat" cmpd="sng">
                      <a:solidFill>
                        <a:srgbClr val="5F5F5F"/>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1000"/>
                        <a:buFont typeface="Arial"/>
                        <a:buNone/>
                      </a:pPr>
                      <a:r>
                        <a:rPr lang="ja-JP" sz="1200" b="1" i="0" u="none" strike="noStrike" cap="none">
                          <a:solidFill>
                            <a:srgbClr val="FF0000"/>
                          </a:solidFill>
                          <a:latin typeface="Arial"/>
                          <a:ea typeface="Arial"/>
                          <a:cs typeface="Arial"/>
                          <a:sym typeface="Arial"/>
                        </a:rPr>
                        <a:t>年間2回以上の開催</a:t>
                      </a:r>
                      <a:endParaRPr sz="1200" b="1" i="0" u="none" strike="noStrike" cap="none">
                        <a:solidFill>
                          <a:srgbClr val="FF0000"/>
                        </a:solidFill>
                        <a:latin typeface="Arial"/>
                        <a:ea typeface="Arial"/>
                        <a:cs typeface="Arial"/>
                        <a:sym typeface="Arial"/>
                      </a:endParaRPr>
                    </a:p>
                  </a:txBody>
                  <a:tcPr marL="40500" marR="40500" marT="27000" marB="27000" anchor="ctr">
                    <a:lnL w="12700" cap="flat" cmpd="sng">
                      <a:solidFill>
                        <a:srgbClr val="5F5F5F"/>
                      </a:solidFill>
                      <a:prstDash val="solid"/>
                      <a:round/>
                      <a:headEnd type="none" w="sm" len="sm"/>
                      <a:tailEnd type="none" w="sm" len="sm"/>
                    </a:lnL>
                    <a:lnR w="19050" cap="flat" cmpd="sng">
                      <a:solidFill>
                        <a:srgbClr val="5F5F5F"/>
                      </a:solidFill>
                      <a:prstDash val="solid"/>
                      <a:round/>
                      <a:headEnd type="none" w="sm" len="sm"/>
                      <a:tailEnd type="none" w="sm" len="sm"/>
                    </a:lnR>
                    <a:lnT w="12700" cap="flat" cmpd="sng">
                      <a:solidFill>
                        <a:srgbClr val="5F5F5F"/>
                      </a:solidFill>
                      <a:prstDash val="solid"/>
                      <a:round/>
                      <a:headEnd type="none" w="sm" len="sm"/>
                      <a:tailEnd type="none" w="sm" len="sm"/>
                    </a:lnT>
                    <a:lnB w="12700" cap="flat" cmpd="sng">
                      <a:solidFill>
                        <a:srgbClr val="5F5F5F"/>
                      </a:solidFill>
                      <a:prstDash val="solid"/>
                      <a:round/>
                      <a:headEnd type="none" w="sm" len="sm"/>
                      <a:tailEnd type="none" w="sm" len="sm"/>
                    </a:lnB>
                  </a:tcPr>
                </a:tc>
                <a:extLst>
                  <a:ext uri="{0D108BD9-81ED-4DB2-BD59-A6C34878D82A}">
                    <a16:rowId xmlns:a16="http://schemas.microsoft.com/office/drawing/2014/main" val="10003"/>
                  </a:ext>
                </a:extLst>
              </a:tr>
              <a:tr h="304900">
                <a:tc>
                  <a:txBody>
                    <a:bodyPr/>
                    <a:lstStyle/>
                    <a:p>
                      <a:pPr marL="0" marR="0" lvl="0" indent="0" algn="l" rtl="0">
                        <a:lnSpc>
                          <a:spcPct val="100000"/>
                        </a:lnSpc>
                        <a:spcBef>
                          <a:spcPts val="0"/>
                        </a:spcBef>
                        <a:spcAft>
                          <a:spcPts val="0"/>
                        </a:spcAft>
                        <a:buClr>
                          <a:srgbClr val="333333"/>
                        </a:buClr>
                        <a:buSzPts val="1300"/>
                        <a:buFont typeface="Arial"/>
                        <a:buNone/>
                      </a:pPr>
                      <a:r>
                        <a:rPr lang="ja-JP" sz="1200" b="0" i="0" u="none" strike="noStrike" cap="none">
                          <a:solidFill>
                            <a:srgbClr val="333333"/>
                          </a:solidFill>
                          <a:latin typeface="Arial"/>
                          <a:ea typeface="Arial"/>
                          <a:cs typeface="Arial"/>
                          <a:sym typeface="Arial"/>
                        </a:rPr>
                        <a:t>④</a:t>
                      </a:r>
                      <a:r>
                        <a:rPr lang="ja-JP" sz="1200" u="none" strike="noStrike" cap="none">
                          <a:solidFill>
                            <a:schemeClr val="dk1"/>
                          </a:solidFill>
                          <a:latin typeface="Arial"/>
                          <a:ea typeface="Arial"/>
                          <a:cs typeface="Arial"/>
                          <a:sym typeface="Arial"/>
                        </a:rPr>
                        <a:t>他業界団体・協会等との連携・協力</a:t>
                      </a:r>
                      <a:endParaRPr sz="1200" b="0" i="0" u="none" strike="noStrike" cap="none">
                        <a:solidFill>
                          <a:srgbClr val="333333"/>
                        </a:solidFill>
                        <a:latin typeface="Arial"/>
                        <a:ea typeface="Arial"/>
                        <a:cs typeface="Arial"/>
                        <a:sym typeface="Arial"/>
                      </a:endParaRPr>
                    </a:p>
                  </a:txBody>
                  <a:tcPr marL="54000" marR="54000" marT="36000" marB="36000" anchor="ctr">
                    <a:lnL w="19050" cap="flat" cmpd="sng">
                      <a:solidFill>
                        <a:srgbClr val="5F5F5F"/>
                      </a:solidFill>
                      <a:prstDash val="solid"/>
                      <a:round/>
                      <a:headEnd type="none" w="sm" len="sm"/>
                      <a:tailEnd type="none" w="sm" len="sm"/>
                    </a:lnL>
                    <a:lnR w="12700" cap="flat" cmpd="sng">
                      <a:solidFill>
                        <a:srgbClr val="5F5F5F"/>
                      </a:solidFill>
                      <a:prstDash val="solid"/>
                      <a:round/>
                      <a:headEnd type="none" w="sm" len="sm"/>
                      <a:tailEnd type="none" w="sm" len="sm"/>
                    </a:lnR>
                    <a:lnT w="12700" cap="flat" cmpd="sng">
                      <a:solidFill>
                        <a:srgbClr val="5F5F5F"/>
                      </a:solidFill>
                      <a:prstDash val="solid"/>
                      <a:round/>
                      <a:headEnd type="none" w="sm" len="sm"/>
                      <a:tailEnd type="none" w="sm" len="sm"/>
                    </a:lnT>
                    <a:lnB w="12700" cap="flat" cmpd="sng">
                      <a:solidFill>
                        <a:srgbClr val="5F5F5F"/>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1000"/>
                        <a:buFont typeface="Arial"/>
                        <a:buNone/>
                      </a:pPr>
                      <a:r>
                        <a:rPr lang="ja-JP" sz="1200" b="1" i="0" u="none" strike="noStrike" cap="none">
                          <a:solidFill>
                            <a:srgbClr val="FF0000"/>
                          </a:solidFill>
                          <a:latin typeface="Arial"/>
                          <a:ea typeface="Arial"/>
                          <a:cs typeface="Arial"/>
                          <a:sym typeface="Arial"/>
                        </a:rPr>
                        <a:t>年2回以上の情報交換会開催</a:t>
                      </a:r>
                      <a:endParaRPr sz="1200" b="1" i="0" u="none" strike="noStrike" cap="none">
                        <a:solidFill>
                          <a:srgbClr val="FF0000"/>
                        </a:solidFill>
                        <a:latin typeface="Arial"/>
                        <a:ea typeface="Arial"/>
                        <a:cs typeface="Arial"/>
                        <a:sym typeface="Arial"/>
                      </a:endParaRPr>
                    </a:p>
                  </a:txBody>
                  <a:tcPr marL="40500" marR="40500" marT="27000" marB="27000" anchor="ctr">
                    <a:lnL w="12700" cap="flat" cmpd="sng">
                      <a:solidFill>
                        <a:srgbClr val="5F5F5F"/>
                      </a:solidFill>
                      <a:prstDash val="solid"/>
                      <a:round/>
                      <a:headEnd type="none" w="sm" len="sm"/>
                      <a:tailEnd type="none" w="sm" len="sm"/>
                    </a:lnL>
                    <a:lnR w="19050" cap="flat" cmpd="sng">
                      <a:solidFill>
                        <a:srgbClr val="5F5F5F"/>
                      </a:solidFill>
                      <a:prstDash val="solid"/>
                      <a:round/>
                      <a:headEnd type="none" w="sm" len="sm"/>
                      <a:tailEnd type="none" w="sm" len="sm"/>
                    </a:lnR>
                    <a:lnT w="12700" cap="flat" cmpd="sng">
                      <a:solidFill>
                        <a:srgbClr val="5F5F5F"/>
                      </a:solidFill>
                      <a:prstDash val="solid"/>
                      <a:round/>
                      <a:headEnd type="none" w="sm" len="sm"/>
                      <a:tailEnd type="none" w="sm" len="sm"/>
                    </a:lnT>
                    <a:lnB w="12700" cap="flat" cmpd="sng">
                      <a:solidFill>
                        <a:srgbClr val="5F5F5F"/>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sp>
        <p:nvSpPr>
          <p:cNvPr id="451" name="Google Shape;451;p29"/>
          <p:cNvSpPr txBox="1"/>
          <p:nvPr/>
        </p:nvSpPr>
        <p:spPr>
          <a:xfrm>
            <a:off x="177800" y="0"/>
            <a:ext cx="7429500" cy="457200"/>
          </a:xfrm>
          <a:prstGeom prst="rect">
            <a:avLst/>
          </a:prstGeom>
          <a:noFill/>
          <a:ln>
            <a:noFill/>
          </a:ln>
        </p:spPr>
        <p:txBody>
          <a:bodyPr spcFirstLastPara="1" wrap="square" lIns="72000" tIns="72000" rIns="0" bIns="0" anchor="ctr" anchorCtr="0">
            <a:noAutofit/>
          </a:bodyPr>
          <a:lstStyle/>
          <a:p>
            <a:pPr marL="0" marR="0" lvl="0" indent="0" algn="l" rtl="0">
              <a:lnSpc>
                <a:spcPct val="100000"/>
              </a:lnSpc>
              <a:spcBef>
                <a:spcPts val="0"/>
              </a:spcBef>
              <a:spcAft>
                <a:spcPts val="0"/>
              </a:spcAft>
              <a:buClr>
                <a:srgbClr val="000000"/>
              </a:buClr>
              <a:buSzPts val="2400"/>
              <a:buFont typeface="Arial"/>
              <a:buNone/>
            </a:pPr>
            <a:r>
              <a:rPr lang="ja-JP" sz="2400" b="1" i="0" u="none" strike="noStrike" cap="none">
                <a:solidFill>
                  <a:srgbClr val="4D4D4D"/>
                </a:solidFill>
                <a:latin typeface="Meiryo"/>
                <a:ea typeface="Meiryo"/>
                <a:cs typeface="Meiryo"/>
                <a:sym typeface="Meiryo"/>
              </a:rPr>
              <a:t>1</a:t>
            </a:r>
            <a:r>
              <a:rPr lang="ja-JP" sz="2400" b="1">
                <a:solidFill>
                  <a:srgbClr val="4D4D4D"/>
                </a:solidFill>
                <a:latin typeface="Meiryo"/>
                <a:ea typeface="Meiryo"/>
                <a:cs typeface="Meiryo"/>
                <a:sym typeface="Meiryo"/>
              </a:rPr>
              <a:t>3</a:t>
            </a:r>
            <a:r>
              <a:rPr lang="ja-JP" sz="2400" b="1" i="0" u="none" strike="noStrike" cap="none">
                <a:solidFill>
                  <a:srgbClr val="4D4D4D"/>
                </a:solidFill>
                <a:latin typeface="Meiryo"/>
                <a:ea typeface="Meiryo"/>
                <a:cs typeface="Meiryo"/>
                <a:sym typeface="Meiryo"/>
              </a:rPr>
              <a:t>-</a:t>
            </a:r>
            <a:r>
              <a:rPr lang="ja-JP" sz="2400" b="1">
                <a:solidFill>
                  <a:srgbClr val="4D4D4D"/>
                </a:solidFill>
                <a:latin typeface="Meiryo"/>
                <a:ea typeface="Meiryo"/>
                <a:cs typeface="Meiryo"/>
                <a:sym typeface="Meiryo"/>
              </a:rPr>
              <a:t>5</a:t>
            </a:r>
            <a:r>
              <a:rPr lang="ja-JP" sz="2400" b="1" i="0" u="none" strike="noStrike" cap="none">
                <a:solidFill>
                  <a:srgbClr val="4D4D4D"/>
                </a:solidFill>
                <a:latin typeface="Meiryo"/>
                <a:ea typeface="Meiryo"/>
                <a:cs typeface="Meiryo"/>
                <a:sym typeface="Meiryo"/>
              </a:rPr>
              <a:t>. 事業共創委員会 の取り組み</a:t>
            </a:r>
            <a:endParaRPr sz="2400" b="1" i="0" u="none" strike="noStrike" cap="none">
              <a:solidFill>
                <a:srgbClr val="FF3300"/>
              </a:solidFill>
              <a:latin typeface="Calibri"/>
              <a:ea typeface="Calibri"/>
              <a:cs typeface="Calibri"/>
              <a:sym typeface="Calibri"/>
            </a:endParaRPr>
          </a:p>
        </p:txBody>
      </p:sp>
      <p:sp>
        <p:nvSpPr>
          <p:cNvPr id="452" name="Google Shape;452;p29"/>
          <p:cNvSpPr/>
          <p:nvPr/>
        </p:nvSpPr>
        <p:spPr>
          <a:xfrm>
            <a:off x="389213" y="5707096"/>
            <a:ext cx="4254900" cy="413400"/>
          </a:xfrm>
          <a:prstGeom prst="roundRect">
            <a:avLst>
              <a:gd name="adj" fmla="val 11208"/>
            </a:avLst>
          </a:prstGeom>
          <a:solidFill>
            <a:srgbClr val="CCFFCC">
              <a:alpha val="60000"/>
            </a:srgbClr>
          </a:solidFill>
          <a:ln w="25400" cap="flat" cmpd="sng">
            <a:solidFill>
              <a:srgbClr val="92D050"/>
            </a:solidFill>
            <a:prstDash val="solid"/>
            <a:round/>
            <a:headEnd type="none" w="sm" len="sm"/>
            <a:tailEnd type="none" w="sm" len="sm"/>
          </a:ln>
        </p:spPr>
        <p:txBody>
          <a:bodyPr spcFirstLastPara="1" wrap="square" lIns="27000" tIns="27000" rIns="27000" bIns="27000" anchor="ctr" anchorCtr="0">
            <a:noAutofit/>
          </a:bodyPr>
          <a:lstStyle/>
          <a:p>
            <a:pPr marL="0" marR="0" lvl="0" indent="0" algn="l" rtl="0">
              <a:lnSpc>
                <a:spcPct val="100000"/>
              </a:lnSpc>
              <a:spcBef>
                <a:spcPts val="0"/>
              </a:spcBef>
              <a:spcAft>
                <a:spcPts val="0"/>
              </a:spcAft>
              <a:buClr>
                <a:srgbClr val="000000"/>
              </a:buClr>
              <a:buSzPts val="750"/>
              <a:buFont typeface="Arial"/>
              <a:buNone/>
            </a:pPr>
            <a:r>
              <a:rPr lang="ja-JP" sz="750" b="0" i="0" u="none" strike="noStrike" cap="none">
                <a:solidFill>
                  <a:srgbClr val="333333"/>
                </a:solidFill>
                <a:latin typeface="Arial"/>
                <a:ea typeface="Arial"/>
                <a:cs typeface="Arial"/>
                <a:sym typeface="Arial"/>
              </a:rPr>
              <a:t>【事業テーマ例】</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ja-JP" sz="750" b="0" i="0" u="none" strike="noStrike" cap="none">
                <a:solidFill>
                  <a:srgbClr val="333333"/>
                </a:solidFill>
                <a:latin typeface="Arial"/>
                <a:ea typeface="Arial"/>
                <a:cs typeface="Arial"/>
                <a:sym typeface="Arial"/>
              </a:rPr>
              <a:t>DX事業／AI活用／クラウドサービス事業／セキュリティ事業／製造業／農業／ウェルビーイング</a:t>
            </a:r>
            <a:endParaRPr sz="750" b="0" i="0" u="none" strike="noStrike" cap="none">
              <a:solidFill>
                <a:srgbClr val="333333"/>
              </a:solidFill>
              <a:latin typeface="Arial"/>
              <a:ea typeface="Arial"/>
              <a:cs typeface="Arial"/>
              <a:sym typeface="Arial"/>
            </a:endParaRPr>
          </a:p>
        </p:txBody>
      </p:sp>
      <p:sp>
        <p:nvSpPr>
          <p:cNvPr id="453" name="Google Shape;453;p29"/>
          <p:cNvSpPr/>
          <p:nvPr/>
        </p:nvSpPr>
        <p:spPr>
          <a:xfrm>
            <a:off x="4684876" y="5707093"/>
            <a:ext cx="4110300" cy="413400"/>
          </a:xfrm>
          <a:prstGeom prst="roundRect">
            <a:avLst>
              <a:gd name="adj" fmla="val 9844"/>
            </a:avLst>
          </a:prstGeom>
          <a:solidFill>
            <a:srgbClr val="CCFFCC">
              <a:alpha val="60000"/>
            </a:srgbClr>
          </a:solidFill>
          <a:ln w="25400" cap="flat" cmpd="sng">
            <a:solidFill>
              <a:srgbClr val="92D05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675"/>
              <a:buFont typeface="Arial"/>
              <a:buNone/>
            </a:pPr>
            <a:r>
              <a:rPr lang="ja-JP" sz="675" b="0" i="0" u="none" strike="noStrike" cap="none">
                <a:solidFill>
                  <a:schemeClr val="dk1"/>
                </a:solidFill>
                <a:latin typeface="Arial"/>
                <a:ea typeface="Arial"/>
                <a:cs typeface="Arial"/>
                <a:sym typeface="Arial"/>
              </a:rPr>
              <a:t>【プロジェクト例】</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675"/>
              <a:buFont typeface="Arial"/>
              <a:buNone/>
            </a:pPr>
            <a:r>
              <a:rPr lang="ja-JP" sz="675" b="0" i="0" u="none" strike="noStrike" cap="none">
                <a:solidFill>
                  <a:schemeClr val="dk1"/>
                </a:solidFill>
                <a:latin typeface="Arial"/>
                <a:ea typeface="Arial"/>
                <a:cs typeface="Arial"/>
                <a:sym typeface="Arial"/>
              </a:rPr>
              <a:t>東経連、中小機構、東北大学ナレッジキャスト、IIS研究センターなど公的機関との連携／県内外の大学との連携／他情産協との連携／異業種交流部会（農業法人、ヘルスケア、次世代放射光）など</a:t>
            </a:r>
            <a:endParaRPr sz="675" b="0" i="0" u="none" strike="noStrike" cap="none">
              <a:solidFill>
                <a:schemeClr val="dk1"/>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57"/>
        <p:cNvGrpSpPr/>
        <p:nvPr/>
      </p:nvGrpSpPr>
      <p:grpSpPr>
        <a:xfrm>
          <a:off x="0" y="0"/>
          <a:ext cx="0" cy="0"/>
          <a:chOff x="0" y="0"/>
          <a:chExt cx="0" cy="0"/>
        </a:xfrm>
      </p:grpSpPr>
      <p:sp>
        <p:nvSpPr>
          <p:cNvPr id="458" name="Google Shape;458;p30"/>
          <p:cNvSpPr/>
          <p:nvPr/>
        </p:nvSpPr>
        <p:spPr>
          <a:xfrm rot="5400000">
            <a:off x="3888458" y="2636378"/>
            <a:ext cx="1815900" cy="304800"/>
          </a:xfrm>
          <a:prstGeom prst="rect">
            <a:avLst/>
          </a:prstGeom>
          <a:solidFill>
            <a:srgbClr val="5F5F5F"/>
          </a:solidFill>
          <a:ln w="19050" cap="flat" cmpd="sng">
            <a:solidFill>
              <a:srgbClr val="5F5F5F"/>
            </a:solidFill>
            <a:prstDash val="solid"/>
            <a:miter lim="800000"/>
            <a:headEnd type="none" w="sm" len="sm"/>
            <a:tailEnd type="none" w="sm" len="sm"/>
          </a:ln>
        </p:spPr>
        <p:txBody>
          <a:bodyPr spcFirstLastPara="1" wrap="square" lIns="36000" tIns="36000" rIns="36000" bIns="36000" anchor="ctr" anchorCtr="0">
            <a:noAutofit/>
          </a:bodyPr>
          <a:lstStyle/>
          <a:p>
            <a:pPr marL="482600" marR="0" lvl="0" indent="-482600" algn="ctr" rtl="0">
              <a:lnSpc>
                <a:spcPct val="100000"/>
              </a:lnSpc>
              <a:spcBef>
                <a:spcPts val="0"/>
              </a:spcBef>
              <a:spcAft>
                <a:spcPts val="0"/>
              </a:spcAft>
              <a:buClr>
                <a:schemeClr val="dk1"/>
              </a:buClr>
              <a:buSzPts val="1400"/>
              <a:buFont typeface="Noto Sans Symbols"/>
              <a:buNone/>
            </a:pPr>
            <a:r>
              <a:rPr lang="ja-JP" sz="1400" b="0" i="0" u="none" strike="noStrike" cap="none">
                <a:solidFill>
                  <a:schemeClr val="lt1"/>
                </a:solidFill>
                <a:latin typeface="Arial"/>
                <a:ea typeface="Arial"/>
                <a:cs typeface="Arial"/>
                <a:sym typeface="Arial"/>
              </a:rPr>
              <a:t>目指す姿</a:t>
            </a:r>
            <a:endParaRPr sz="1400" b="0" i="0" u="none" strike="noStrike" cap="none">
              <a:solidFill>
                <a:srgbClr val="000000"/>
              </a:solidFill>
              <a:latin typeface="Arial"/>
              <a:ea typeface="Arial"/>
              <a:cs typeface="Arial"/>
              <a:sym typeface="Arial"/>
            </a:endParaRPr>
          </a:p>
        </p:txBody>
      </p:sp>
      <p:sp>
        <p:nvSpPr>
          <p:cNvPr id="459" name="Google Shape;459;p30"/>
          <p:cNvSpPr/>
          <p:nvPr/>
        </p:nvSpPr>
        <p:spPr>
          <a:xfrm rot="5400000">
            <a:off x="-361850" y="2636378"/>
            <a:ext cx="1815900" cy="304800"/>
          </a:xfrm>
          <a:prstGeom prst="rect">
            <a:avLst/>
          </a:prstGeom>
          <a:solidFill>
            <a:srgbClr val="5F5F5F"/>
          </a:solidFill>
          <a:ln w="19050" cap="flat" cmpd="sng">
            <a:solidFill>
              <a:srgbClr val="5F5F5F"/>
            </a:solidFill>
            <a:prstDash val="solid"/>
            <a:miter lim="800000"/>
            <a:headEnd type="none" w="sm" len="sm"/>
            <a:tailEnd type="none" w="sm" len="sm"/>
          </a:ln>
        </p:spPr>
        <p:txBody>
          <a:bodyPr spcFirstLastPara="1" wrap="square" lIns="36000" tIns="36000" rIns="36000" bIns="36000" anchor="ctr" anchorCtr="0">
            <a:noAutofit/>
          </a:bodyPr>
          <a:lstStyle/>
          <a:p>
            <a:pPr marL="482600" marR="0" lvl="0" indent="-482600" algn="ctr" rtl="0">
              <a:lnSpc>
                <a:spcPct val="100000"/>
              </a:lnSpc>
              <a:spcBef>
                <a:spcPts val="0"/>
              </a:spcBef>
              <a:spcAft>
                <a:spcPts val="0"/>
              </a:spcAft>
              <a:buClr>
                <a:schemeClr val="dk1"/>
              </a:buClr>
              <a:buSzPts val="1400"/>
              <a:buFont typeface="Noto Sans Symbols"/>
              <a:buNone/>
            </a:pPr>
            <a:r>
              <a:rPr lang="ja-JP" sz="1400" b="0" i="0" u="none" strike="noStrike" cap="none">
                <a:solidFill>
                  <a:schemeClr val="lt1"/>
                </a:solidFill>
                <a:latin typeface="Arial"/>
                <a:ea typeface="Arial"/>
                <a:cs typeface="Arial"/>
                <a:sym typeface="Arial"/>
              </a:rPr>
              <a:t>現 状</a:t>
            </a:r>
            <a:endParaRPr sz="1400" b="0" i="0" u="none" strike="noStrike" cap="none">
              <a:solidFill>
                <a:srgbClr val="000000"/>
              </a:solidFill>
              <a:latin typeface="Arial"/>
              <a:ea typeface="Arial"/>
              <a:cs typeface="Arial"/>
              <a:sym typeface="Arial"/>
            </a:endParaRPr>
          </a:p>
        </p:txBody>
      </p:sp>
      <p:sp>
        <p:nvSpPr>
          <p:cNvPr id="460" name="Google Shape;460;p30"/>
          <p:cNvSpPr/>
          <p:nvPr/>
        </p:nvSpPr>
        <p:spPr>
          <a:xfrm>
            <a:off x="698500" y="628273"/>
            <a:ext cx="8102700" cy="1155300"/>
          </a:xfrm>
          <a:prstGeom prst="rect">
            <a:avLst/>
          </a:prstGeom>
          <a:solidFill>
            <a:srgbClr val="FFFFA9"/>
          </a:solidFill>
          <a:ln w="19050" cap="flat" cmpd="sng">
            <a:solidFill>
              <a:srgbClr val="5F5F5F"/>
            </a:solidFill>
            <a:prstDash val="solid"/>
            <a:miter lim="800000"/>
            <a:headEnd type="none" w="sm" len="sm"/>
            <a:tailEnd type="none" w="sm" len="sm"/>
          </a:ln>
        </p:spPr>
        <p:txBody>
          <a:bodyPr spcFirstLastPara="1" wrap="square" lIns="36000" tIns="0" rIns="36000" bIns="0" anchor="ctr" anchorCtr="0">
            <a:noAutofit/>
          </a:bodyPr>
          <a:lstStyle/>
          <a:p>
            <a:pPr marL="284163" marR="0" lvl="0" indent="-284163" algn="just" rtl="0">
              <a:lnSpc>
                <a:spcPct val="100000"/>
              </a:lnSpc>
              <a:spcBef>
                <a:spcPts val="0"/>
              </a:spcBef>
              <a:spcAft>
                <a:spcPts val="0"/>
              </a:spcAft>
              <a:buClr>
                <a:schemeClr val="dk1"/>
              </a:buClr>
              <a:buSzPts val="1500"/>
              <a:buFont typeface="Noto Sans Symbols"/>
              <a:buNone/>
            </a:pPr>
            <a:endParaRPr sz="1500" b="1" i="0" u="none" strike="noStrike" cap="none">
              <a:solidFill>
                <a:schemeClr val="dk1"/>
              </a:solidFill>
              <a:latin typeface="Arial"/>
              <a:ea typeface="Arial"/>
              <a:cs typeface="Arial"/>
              <a:sym typeface="Arial"/>
            </a:endParaRPr>
          </a:p>
        </p:txBody>
      </p:sp>
      <p:sp>
        <p:nvSpPr>
          <p:cNvPr id="461" name="Google Shape;461;p30"/>
          <p:cNvSpPr/>
          <p:nvPr/>
        </p:nvSpPr>
        <p:spPr>
          <a:xfrm rot="5400000">
            <a:off x="-30500" y="1052854"/>
            <a:ext cx="1153200" cy="304800"/>
          </a:xfrm>
          <a:prstGeom prst="rect">
            <a:avLst/>
          </a:prstGeom>
          <a:solidFill>
            <a:srgbClr val="5F5F5F"/>
          </a:solidFill>
          <a:ln w="19050" cap="flat" cmpd="sng">
            <a:solidFill>
              <a:srgbClr val="5F5F5F"/>
            </a:solidFill>
            <a:prstDash val="solid"/>
            <a:miter lim="800000"/>
            <a:headEnd type="none" w="sm" len="sm"/>
            <a:tailEnd type="none" w="sm" len="sm"/>
          </a:ln>
        </p:spPr>
        <p:txBody>
          <a:bodyPr spcFirstLastPara="1" wrap="square" lIns="36000" tIns="36000" rIns="36000" bIns="36000" anchor="ctr" anchorCtr="0">
            <a:noAutofit/>
          </a:bodyPr>
          <a:lstStyle/>
          <a:p>
            <a:pPr marL="482600" marR="0" lvl="0" indent="-482600" algn="ctr" rtl="0">
              <a:lnSpc>
                <a:spcPct val="100000"/>
              </a:lnSpc>
              <a:spcBef>
                <a:spcPts val="0"/>
              </a:spcBef>
              <a:spcAft>
                <a:spcPts val="0"/>
              </a:spcAft>
              <a:buClr>
                <a:schemeClr val="dk1"/>
              </a:buClr>
              <a:buSzPts val="1400"/>
              <a:buFont typeface="Noto Sans Symbols"/>
              <a:buNone/>
            </a:pPr>
            <a:r>
              <a:rPr lang="ja-JP" sz="1400" b="0" i="0" u="none" strike="noStrike" cap="none">
                <a:solidFill>
                  <a:schemeClr val="lt1"/>
                </a:solidFill>
                <a:latin typeface="Arial"/>
                <a:ea typeface="Arial"/>
                <a:cs typeface="Arial"/>
                <a:sym typeface="Arial"/>
              </a:rPr>
              <a:t>主要テーマ</a:t>
            </a:r>
            <a:endParaRPr sz="1400" b="0" i="0" u="none" strike="noStrike" cap="none">
              <a:solidFill>
                <a:srgbClr val="000000"/>
              </a:solidFill>
              <a:latin typeface="Arial"/>
              <a:ea typeface="Arial"/>
              <a:cs typeface="Arial"/>
              <a:sym typeface="Arial"/>
            </a:endParaRPr>
          </a:p>
        </p:txBody>
      </p:sp>
      <p:sp>
        <p:nvSpPr>
          <p:cNvPr id="462" name="Google Shape;462;p30"/>
          <p:cNvSpPr/>
          <p:nvPr/>
        </p:nvSpPr>
        <p:spPr>
          <a:xfrm>
            <a:off x="698500" y="1880828"/>
            <a:ext cx="3852000" cy="1815900"/>
          </a:xfrm>
          <a:prstGeom prst="rect">
            <a:avLst/>
          </a:prstGeom>
          <a:noFill/>
          <a:ln w="19050" cap="flat" cmpd="sng">
            <a:solidFill>
              <a:srgbClr val="5F5F5F"/>
            </a:solidFill>
            <a:prstDash val="solid"/>
            <a:miter lim="800000"/>
            <a:headEnd type="none" w="sm" len="sm"/>
            <a:tailEnd type="none" w="sm" len="sm"/>
          </a:ln>
        </p:spPr>
        <p:txBody>
          <a:bodyPr spcFirstLastPara="1" wrap="square" lIns="36000" tIns="36000" rIns="36000" bIns="36000" anchor="t" anchorCtr="0">
            <a:noAutofit/>
          </a:bodyPr>
          <a:lstStyle/>
          <a:p>
            <a:pPr marL="190500" marR="0" lvl="0" indent="-158750" algn="just" rtl="0">
              <a:lnSpc>
                <a:spcPct val="108333"/>
              </a:lnSpc>
              <a:spcBef>
                <a:spcPts val="0"/>
              </a:spcBef>
              <a:spcAft>
                <a:spcPts val="0"/>
              </a:spcAft>
              <a:buClr>
                <a:schemeClr val="dk1"/>
              </a:buClr>
              <a:buSzPts val="700"/>
              <a:buFont typeface="Noto Sans Symbols"/>
              <a:buAutoNum type="arabicPeriod"/>
            </a:pPr>
            <a:r>
              <a:rPr lang="ja-JP" sz="700" b="0" i="0" u="none" strike="noStrike" cap="none">
                <a:solidFill>
                  <a:srgbClr val="000000"/>
                </a:solidFill>
                <a:latin typeface="Arial"/>
                <a:ea typeface="Arial"/>
                <a:cs typeface="Arial"/>
                <a:sym typeface="Arial"/>
              </a:rPr>
              <a:t>日本全体でICT分野の国際競争力低下が進んでおり、海外製品・サービスへの依存が高まっている。首都圏では海外ビジネスの必要性が既に共通認識となり実践も進んでいるが、宮城県内ICT業界ではその認識・実践ともに大きく後れを取っている。さらに、縮小する国内市場で県内IT企業の競争が激化しており、海外展開による市場拡大は喫緊の課題である。</a:t>
            </a:r>
            <a:endParaRPr sz="700" b="0" i="0" u="none" strike="noStrike" cap="none">
              <a:solidFill>
                <a:srgbClr val="000000"/>
              </a:solidFill>
              <a:latin typeface="Arial"/>
              <a:ea typeface="Arial"/>
              <a:cs typeface="Arial"/>
              <a:sym typeface="Arial"/>
            </a:endParaRPr>
          </a:p>
          <a:p>
            <a:pPr marL="190500" marR="0" lvl="0" indent="-158750" algn="just" rtl="0">
              <a:lnSpc>
                <a:spcPct val="108333"/>
              </a:lnSpc>
              <a:spcBef>
                <a:spcPts val="0"/>
              </a:spcBef>
              <a:spcAft>
                <a:spcPts val="0"/>
              </a:spcAft>
              <a:buClr>
                <a:schemeClr val="dk1"/>
              </a:buClr>
              <a:buSzPts val="700"/>
              <a:buFont typeface="Noto Sans Symbols"/>
              <a:buAutoNum type="arabicPeriod"/>
            </a:pPr>
            <a:r>
              <a:rPr lang="ja-JP" sz="700" b="0" i="0" u="none" strike="noStrike" cap="none">
                <a:solidFill>
                  <a:srgbClr val="000000"/>
                </a:solidFill>
                <a:latin typeface="Arial"/>
                <a:ea typeface="Arial"/>
                <a:cs typeface="Arial"/>
                <a:sym typeface="Arial"/>
              </a:rPr>
              <a:t>JETRO・JICA等の中央政府系支援機関や宮城県・仙台市も国際ビジネス促進施策を展開しているが、県内ICT業界でのその認識・活用は全く追いついていない。支援制度の紹介・成功事例の共有・ノウハウ蓄積に向けた、継続的な官民間の協議・意見交換の場が欠如している</a:t>
            </a:r>
            <a:endParaRPr sz="700" b="0" i="0" u="none" strike="noStrike" cap="none">
              <a:solidFill>
                <a:srgbClr val="000000"/>
              </a:solidFill>
              <a:latin typeface="Arial"/>
              <a:ea typeface="Arial"/>
              <a:cs typeface="Arial"/>
              <a:sym typeface="Arial"/>
            </a:endParaRPr>
          </a:p>
          <a:p>
            <a:pPr marL="190500" marR="0" lvl="0" indent="-158750" algn="just" rtl="0">
              <a:lnSpc>
                <a:spcPct val="108333"/>
              </a:lnSpc>
              <a:spcBef>
                <a:spcPts val="0"/>
              </a:spcBef>
              <a:spcAft>
                <a:spcPts val="0"/>
              </a:spcAft>
              <a:buClr>
                <a:schemeClr val="dk1"/>
              </a:buClr>
              <a:buSzPts val="700"/>
              <a:buFont typeface="Noto Sans Symbols"/>
              <a:buAutoNum type="arabicPeriod"/>
            </a:pPr>
            <a:r>
              <a:rPr lang="ja-JP" sz="700" b="0" i="0" u="none" strike="noStrike" cap="none">
                <a:solidFill>
                  <a:srgbClr val="000000"/>
                </a:solidFill>
                <a:latin typeface="Arial"/>
                <a:ea typeface="Arial"/>
                <a:cs typeface="Arial"/>
                <a:sym typeface="Arial"/>
              </a:rPr>
              <a:t>JISA国際委員会・CISA（MOU協定済み）・ASOCIO等の国際団体との継続的な接点はあるが、地域への戦略的還元や海外視察・ビジネスマッチングの定期的な仕組みが未整備であり、連携の成果が会員企業に届いていない</a:t>
            </a:r>
            <a:endParaRPr sz="700" b="0" i="0" u="none" strike="noStrike" cap="none">
              <a:solidFill>
                <a:srgbClr val="000000"/>
              </a:solidFill>
              <a:latin typeface="Arial"/>
              <a:ea typeface="Arial"/>
              <a:cs typeface="Arial"/>
              <a:sym typeface="Arial"/>
            </a:endParaRPr>
          </a:p>
          <a:p>
            <a:pPr marL="190500" marR="0" lvl="0" indent="-158750" algn="just" rtl="0">
              <a:lnSpc>
                <a:spcPct val="108333"/>
              </a:lnSpc>
              <a:spcBef>
                <a:spcPts val="0"/>
              </a:spcBef>
              <a:spcAft>
                <a:spcPts val="0"/>
              </a:spcAft>
              <a:buClr>
                <a:schemeClr val="dk1"/>
              </a:buClr>
              <a:buSzPts val="700"/>
              <a:buFont typeface="Noto Sans Symbols"/>
              <a:buAutoNum type="arabicPeriod"/>
            </a:pPr>
            <a:r>
              <a:rPr lang="ja-JP" sz="700" b="0" i="0" u="none" strike="noStrike" cap="none">
                <a:solidFill>
                  <a:srgbClr val="000000"/>
                </a:solidFill>
                <a:latin typeface="Arial"/>
                <a:ea typeface="Arial"/>
                <a:cs typeface="Arial"/>
                <a:sym typeface="Arial"/>
              </a:rPr>
              <a:t>人口減少と国際競争力低下が重なる日本のICT業界において、優秀な高度外国人材の活用は不可欠であるが、採用ニーズを感じる会員企業も多い一方、ノウハウは個社に依存しており蓄積・共有が進まず、地域モデルが形成されていない</a:t>
            </a:r>
            <a:endParaRPr sz="700" b="0" i="0" u="none" strike="noStrike" cap="none">
              <a:solidFill>
                <a:srgbClr val="000000"/>
              </a:solidFill>
              <a:latin typeface="Arial"/>
              <a:ea typeface="Arial"/>
              <a:cs typeface="Arial"/>
              <a:sym typeface="Arial"/>
            </a:endParaRPr>
          </a:p>
        </p:txBody>
      </p:sp>
      <p:sp>
        <p:nvSpPr>
          <p:cNvPr id="463" name="Google Shape;463;p30"/>
          <p:cNvSpPr/>
          <p:nvPr/>
        </p:nvSpPr>
        <p:spPr>
          <a:xfrm>
            <a:off x="4948808" y="1880825"/>
            <a:ext cx="3852000" cy="1815900"/>
          </a:xfrm>
          <a:prstGeom prst="rect">
            <a:avLst/>
          </a:prstGeom>
          <a:noFill/>
          <a:ln w="19050" cap="flat" cmpd="sng">
            <a:solidFill>
              <a:srgbClr val="5F5F5F"/>
            </a:solidFill>
            <a:prstDash val="solid"/>
            <a:miter lim="800000"/>
            <a:headEnd type="none" w="sm" len="sm"/>
            <a:tailEnd type="none" w="sm" len="sm"/>
          </a:ln>
        </p:spPr>
        <p:txBody>
          <a:bodyPr spcFirstLastPara="1" wrap="square" lIns="36000" tIns="36000" rIns="36000" bIns="36000" anchor="t" anchorCtr="0">
            <a:noAutofit/>
          </a:bodyPr>
          <a:lstStyle/>
          <a:p>
            <a:pPr marL="190500" marR="0" lvl="0" indent="-158750" algn="just" rtl="0">
              <a:lnSpc>
                <a:spcPct val="100000"/>
              </a:lnSpc>
              <a:spcBef>
                <a:spcPts val="0"/>
              </a:spcBef>
              <a:spcAft>
                <a:spcPts val="0"/>
              </a:spcAft>
              <a:buClr>
                <a:schemeClr val="dk1"/>
              </a:buClr>
              <a:buSzPts val="700"/>
              <a:buFont typeface="Noto Sans Symbols"/>
              <a:buAutoNum type="arabicPeriod"/>
            </a:pPr>
            <a:r>
              <a:rPr lang="ja-JP" sz="800" b="0" i="0" u="none" strike="noStrike" cap="none">
                <a:solidFill>
                  <a:srgbClr val="000000"/>
                </a:solidFill>
                <a:latin typeface="Arial"/>
                <a:ea typeface="Arial"/>
                <a:cs typeface="Arial"/>
                <a:sym typeface="Arial"/>
              </a:rPr>
              <a:t>JISA・ASOCIO・PIKOM・CISAをはじめとする国際IT団体との定期的な連携が確立し、MISAが宮城発のグローバルプレーヤーとして対外的に認知されている</a:t>
            </a:r>
            <a:endParaRPr sz="800" b="0" i="0" u="none" strike="noStrike" cap="none">
              <a:solidFill>
                <a:srgbClr val="000000"/>
              </a:solidFill>
              <a:latin typeface="Arial"/>
              <a:ea typeface="Arial"/>
              <a:cs typeface="Arial"/>
              <a:sym typeface="Arial"/>
            </a:endParaRPr>
          </a:p>
          <a:p>
            <a:pPr marL="190500" marR="0" lvl="0" indent="-158750" algn="just" rtl="0">
              <a:lnSpc>
                <a:spcPct val="100000"/>
              </a:lnSpc>
              <a:spcBef>
                <a:spcPts val="0"/>
              </a:spcBef>
              <a:spcAft>
                <a:spcPts val="0"/>
              </a:spcAft>
              <a:buClr>
                <a:schemeClr val="dk1"/>
              </a:buClr>
              <a:buSzPts val="700"/>
              <a:buFont typeface="Noto Sans Symbols"/>
              <a:buAutoNum type="arabicPeriod"/>
            </a:pPr>
            <a:r>
              <a:rPr lang="ja-JP" sz="800" b="0" i="0" u="none" strike="noStrike" cap="none">
                <a:solidFill>
                  <a:srgbClr val="000000"/>
                </a:solidFill>
                <a:latin typeface="Arial"/>
                <a:ea typeface="Arial"/>
                <a:cs typeface="Arial"/>
                <a:sym typeface="Arial"/>
              </a:rPr>
              <a:t>JETRO・JICA・宮城県・国際団体等との連携を軸に、会員企業の海外展開・外資誘致・海外サービス導入を支える「東北ICTグローバル窓口」としての役割が確立されている</a:t>
            </a:r>
            <a:endParaRPr sz="800" b="0" i="0" u="none" strike="noStrike" cap="none">
              <a:solidFill>
                <a:srgbClr val="000000"/>
              </a:solidFill>
              <a:latin typeface="Arial"/>
              <a:ea typeface="Arial"/>
              <a:cs typeface="Arial"/>
              <a:sym typeface="Arial"/>
            </a:endParaRPr>
          </a:p>
          <a:p>
            <a:pPr marL="190500" marR="0" lvl="0" indent="-158750" algn="just" rtl="0">
              <a:lnSpc>
                <a:spcPct val="100000"/>
              </a:lnSpc>
              <a:spcBef>
                <a:spcPts val="0"/>
              </a:spcBef>
              <a:spcAft>
                <a:spcPts val="0"/>
              </a:spcAft>
              <a:buClr>
                <a:schemeClr val="dk1"/>
              </a:buClr>
              <a:buSzPts val="700"/>
              <a:buFont typeface="Noto Sans Symbols"/>
              <a:buAutoNum type="arabicPeriod"/>
            </a:pPr>
            <a:r>
              <a:rPr lang="ja-JP" sz="800" b="0" i="0" u="none" strike="noStrike" cap="none">
                <a:solidFill>
                  <a:srgbClr val="000000"/>
                </a:solidFill>
                <a:latin typeface="Arial"/>
                <a:ea typeface="Arial"/>
                <a:cs typeface="Arial"/>
                <a:sym typeface="Arial"/>
              </a:rPr>
              <a:t>東北大学等との連携による高度外国人材の採用・定着支援スキームが確立し、個社依存から地域モデルへの転換が実現している</a:t>
            </a:r>
            <a:endParaRPr sz="800" b="0" i="0" u="none" strike="noStrike" cap="none">
              <a:solidFill>
                <a:srgbClr val="000000"/>
              </a:solidFill>
              <a:latin typeface="Arial"/>
              <a:ea typeface="Arial"/>
              <a:cs typeface="Arial"/>
              <a:sym typeface="Arial"/>
            </a:endParaRPr>
          </a:p>
          <a:p>
            <a:pPr marL="190500" marR="0" lvl="0" indent="-158750" algn="just" rtl="0">
              <a:lnSpc>
                <a:spcPct val="100000"/>
              </a:lnSpc>
              <a:spcBef>
                <a:spcPts val="0"/>
              </a:spcBef>
              <a:spcAft>
                <a:spcPts val="0"/>
              </a:spcAft>
              <a:buClr>
                <a:schemeClr val="dk1"/>
              </a:buClr>
              <a:buSzPts val="700"/>
              <a:buFont typeface="Noto Sans Symbols"/>
              <a:buAutoNum type="arabicPeriod"/>
            </a:pPr>
            <a:r>
              <a:rPr lang="ja-JP" sz="800" b="0" i="0" u="none" strike="noStrike" cap="none">
                <a:solidFill>
                  <a:srgbClr val="000000"/>
                </a:solidFill>
                <a:latin typeface="Arial"/>
                <a:ea typeface="Arial"/>
                <a:cs typeface="Arial"/>
                <a:sym typeface="Arial"/>
              </a:rPr>
              <a:t>官民間の定期情報交換・海外視察・国際イベントが定例化され、県内ICT業界のグローバル認識と実践レベルが継続的に底上げを牽引している</a:t>
            </a:r>
            <a:endParaRPr sz="800" b="0" i="0" u="none" strike="noStrike" cap="none">
              <a:solidFill>
                <a:srgbClr val="000000"/>
              </a:solidFill>
              <a:latin typeface="Arial"/>
              <a:ea typeface="Arial"/>
              <a:cs typeface="Arial"/>
              <a:sym typeface="Arial"/>
            </a:endParaRPr>
          </a:p>
          <a:p>
            <a:pPr marL="190500" marR="0" lvl="0" indent="-158750" algn="just" rtl="0">
              <a:lnSpc>
                <a:spcPct val="100000"/>
              </a:lnSpc>
              <a:spcBef>
                <a:spcPts val="0"/>
              </a:spcBef>
              <a:spcAft>
                <a:spcPts val="0"/>
              </a:spcAft>
              <a:buClr>
                <a:schemeClr val="dk1"/>
              </a:buClr>
              <a:buSzPts val="700"/>
              <a:buFont typeface="Noto Sans Symbols"/>
              <a:buAutoNum type="arabicPeriod"/>
            </a:pPr>
            <a:r>
              <a:rPr lang="ja-JP" sz="800" b="0" i="0" u="none" strike="noStrike" cap="none">
                <a:solidFill>
                  <a:srgbClr val="000000"/>
                </a:solidFill>
                <a:latin typeface="Arial"/>
                <a:ea typeface="Arial"/>
                <a:cs typeface="Arial"/>
                <a:sym typeface="Arial"/>
              </a:rPr>
              <a:t>国際ビジネスに関する業界の集約意見が体系的に形成され、行政・関係機関への効果的な政策提言として機能している</a:t>
            </a:r>
            <a:endParaRPr sz="800" b="0" i="0" u="none" strike="noStrike" cap="none">
              <a:solidFill>
                <a:srgbClr val="000000"/>
              </a:solidFill>
              <a:latin typeface="Arial"/>
              <a:ea typeface="Arial"/>
              <a:cs typeface="Arial"/>
              <a:sym typeface="Arial"/>
            </a:endParaRPr>
          </a:p>
          <a:p>
            <a:pPr marL="457200" marR="0" lvl="0" indent="0" algn="just" rtl="0">
              <a:lnSpc>
                <a:spcPct val="100000"/>
              </a:lnSpc>
              <a:spcBef>
                <a:spcPts val="0"/>
              </a:spcBef>
              <a:spcAft>
                <a:spcPts val="0"/>
              </a:spcAft>
              <a:buClr>
                <a:srgbClr val="000000"/>
              </a:buClr>
              <a:buSzPts val="800"/>
              <a:buFont typeface="Arial"/>
              <a:buNone/>
            </a:pPr>
            <a:endParaRPr sz="800" b="0" i="0" u="none" strike="noStrike" cap="none">
              <a:solidFill>
                <a:srgbClr val="000000"/>
              </a:solidFill>
              <a:latin typeface="Arial"/>
              <a:ea typeface="Arial"/>
              <a:cs typeface="Arial"/>
              <a:sym typeface="Arial"/>
            </a:endParaRPr>
          </a:p>
        </p:txBody>
      </p:sp>
      <p:sp>
        <p:nvSpPr>
          <p:cNvPr id="464" name="Google Shape;464;p30"/>
          <p:cNvSpPr/>
          <p:nvPr/>
        </p:nvSpPr>
        <p:spPr>
          <a:xfrm>
            <a:off x="5797150" y="628650"/>
            <a:ext cx="3003900" cy="1155000"/>
          </a:xfrm>
          <a:prstGeom prst="rect">
            <a:avLst/>
          </a:prstGeom>
          <a:solidFill>
            <a:srgbClr val="D7D7FF"/>
          </a:solidFill>
          <a:ln>
            <a:noFill/>
          </a:ln>
        </p:spPr>
        <p:txBody>
          <a:bodyPr spcFirstLastPara="1" wrap="square" lIns="36000" tIns="72000" rIns="36000" bIns="3600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ja-JP" sz="1100" b="0" i="0" u="none" strike="noStrike" cap="none">
                <a:solidFill>
                  <a:srgbClr val="333333"/>
                </a:solidFill>
                <a:latin typeface="Arial"/>
                <a:ea typeface="Arial"/>
                <a:cs typeface="Arial"/>
                <a:sym typeface="Arial"/>
              </a:rPr>
              <a:t>〜宮城のIT産業を世界へ、</a:t>
            </a:r>
            <a:br>
              <a:rPr lang="ja-JP" sz="1100" b="0" i="0" u="none" strike="noStrike" cap="none">
                <a:solidFill>
                  <a:srgbClr val="333333"/>
                </a:solidFill>
                <a:latin typeface="Arial"/>
                <a:ea typeface="Arial"/>
                <a:cs typeface="Arial"/>
                <a:sym typeface="Arial"/>
              </a:rPr>
            </a:br>
            <a:r>
              <a:rPr lang="ja-JP" sz="1100" b="0" i="0" u="none" strike="noStrike" cap="none">
                <a:solidFill>
                  <a:srgbClr val="333333"/>
                </a:solidFill>
                <a:latin typeface="Arial"/>
                <a:ea typeface="Arial"/>
                <a:cs typeface="Arial"/>
                <a:sym typeface="Arial"/>
              </a:rPr>
              <a:t>世界の力を宮城へ〜</a:t>
            </a:r>
            <a:endParaRPr sz="11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300"/>
              <a:buFont typeface="Arial"/>
              <a:buNone/>
            </a:pPr>
            <a:r>
              <a:rPr lang="ja-JP" sz="1300" b="0" i="0" u="none" strike="noStrike" cap="none">
                <a:solidFill>
                  <a:srgbClr val="FF0000"/>
                </a:solidFill>
                <a:latin typeface="Arial"/>
                <a:ea typeface="Arial"/>
                <a:cs typeface="Arial"/>
                <a:sym typeface="Arial"/>
              </a:rPr>
              <a:t>『宮城ICT産業の国際競争力を高め、</a:t>
            </a:r>
            <a:endParaRPr sz="1200" b="0" i="0" u="none" strike="noStrike" cap="none">
              <a:solidFill>
                <a:srgbClr val="FF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300"/>
              <a:buFont typeface="Arial"/>
              <a:buNone/>
            </a:pPr>
            <a:r>
              <a:rPr lang="ja-JP" sz="1300" b="0" i="0" u="none" strike="noStrike" cap="none">
                <a:solidFill>
                  <a:srgbClr val="FF0000"/>
                </a:solidFill>
                <a:latin typeface="Arial"/>
                <a:ea typeface="Arial"/>
                <a:cs typeface="Arial"/>
                <a:sym typeface="Arial"/>
              </a:rPr>
              <a:t>世界と接続する戦略中枢へ！』</a:t>
            </a:r>
            <a:endParaRPr sz="1100" b="0" i="0" u="none" strike="noStrike" cap="none">
              <a:solidFill>
                <a:srgbClr val="FF0000"/>
              </a:solidFill>
              <a:latin typeface="Arial"/>
              <a:ea typeface="Arial"/>
              <a:cs typeface="Arial"/>
              <a:sym typeface="Arial"/>
            </a:endParaRPr>
          </a:p>
        </p:txBody>
      </p:sp>
      <p:sp>
        <p:nvSpPr>
          <p:cNvPr id="465" name="Google Shape;465;p30"/>
          <p:cNvSpPr/>
          <p:nvPr/>
        </p:nvSpPr>
        <p:spPr>
          <a:xfrm>
            <a:off x="698500" y="628650"/>
            <a:ext cx="5098800" cy="1157100"/>
          </a:xfrm>
          <a:prstGeom prst="rect">
            <a:avLst/>
          </a:prstGeom>
          <a:solidFill>
            <a:srgbClr val="D7D7FF"/>
          </a:solidFill>
          <a:ln>
            <a:noFill/>
          </a:ln>
        </p:spPr>
        <p:txBody>
          <a:bodyPr spcFirstLastPara="1" wrap="square" lIns="36000" tIns="72000" rIns="36000" bIns="36000" anchor="ctr" anchorCtr="0">
            <a:noAutofit/>
          </a:bodyPr>
          <a:lstStyle/>
          <a:p>
            <a:pPr marL="284163" marR="0" lvl="0" indent="-258761" algn="l" rtl="0">
              <a:lnSpc>
                <a:spcPct val="121428"/>
              </a:lnSpc>
              <a:spcBef>
                <a:spcPts val="0"/>
              </a:spcBef>
              <a:spcAft>
                <a:spcPts val="0"/>
              </a:spcAft>
              <a:buClr>
                <a:schemeClr val="dk1"/>
              </a:buClr>
              <a:buSzPts val="1000"/>
              <a:buFont typeface="Noto Sans Symbols"/>
              <a:buChar char="⮚"/>
            </a:pPr>
            <a:r>
              <a:rPr lang="ja-JP" sz="1000" b="1" i="0" u="none" strike="noStrike" cap="none">
                <a:solidFill>
                  <a:srgbClr val="1C1C1C"/>
                </a:solidFill>
                <a:latin typeface="Arial"/>
                <a:ea typeface="Arial"/>
                <a:cs typeface="Arial"/>
                <a:sym typeface="Arial"/>
              </a:rPr>
              <a:t>国際団体・協会との連携強化</a:t>
            </a:r>
            <a:r>
              <a:rPr lang="ja-JP" sz="1000" b="0" i="0" u="none" strike="noStrike" cap="none">
                <a:solidFill>
                  <a:srgbClr val="1C1C1C"/>
                </a:solidFill>
                <a:latin typeface="Arial"/>
                <a:ea typeface="Arial"/>
                <a:cs typeface="Arial"/>
                <a:sym typeface="Arial"/>
              </a:rPr>
              <a:t>：国際IT団体との戦略的連携強化によるMISAのグローバルプレゼンスの向上</a:t>
            </a:r>
            <a:endParaRPr sz="1000" b="0" i="0" u="none" strike="noStrike" cap="none">
              <a:solidFill>
                <a:srgbClr val="000000"/>
              </a:solidFill>
              <a:latin typeface="Arial"/>
              <a:ea typeface="Arial"/>
              <a:cs typeface="Arial"/>
              <a:sym typeface="Arial"/>
            </a:endParaRPr>
          </a:p>
          <a:p>
            <a:pPr marL="284163" marR="0" lvl="0" indent="-258763" algn="l" rtl="0">
              <a:lnSpc>
                <a:spcPct val="121428"/>
              </a:lnSpc>
              <a:spcBef>
                <a:spcPts val="0"/>
              </a:spcBef>
              <a:spcAft>
                <a:spcPts val="0"/>
              </a:spcAft>
              <a:buClr>
                <a:schemeClr val="dk1"/>
              </a:buClr>
              <a:buSzPts val="1000"/>
              <a:buFont typeface="Noto Sans Symbols"/>
              <a:buChar char="⮚"/>
            </a:pPr>
            <a:r>
              <a:rPr lang="ja-JP" sz="1000" b="1" i="0" u="none" strike="noStrike" cap="none">
                <a:solidFill>
                  <a:srgbClr val="1C1C1C"/>
                </a:solidFill>
                <a:latin typeface="Arial"/>
                <a:ea typeface="Arial"/>
                <a:cs typeface="Arial"/>
                <a:sym typeface="Arial"/>
              </a:rPr>
              <a:t>行政・支援機関との連携によるグローバルビジネス推進</a:t>
            </a:r>
            <a:r>
              <a:rPr lang="ja-JP" sz="1000" b="0" i="0" u="none" strike="noStrike" cap="none">
                <a:solidFill>
                  <a:srgbClr val="1C1C1C"/>
                </a:solidFill>
                <a:latin typeface="Arial"/>
                <a:ea typeface="Arial"/>
                <a:cs typeface="Arial"/>
                <a:sym typeface="Arial"/>
              </a:rPr>
              <a:t>：官民連携による地域ICT企業の海外展開・国際ビジネス基盤構築</a:t>
            </a:r>
            <a:endParaRPr sz="1000" b="0" i="0" u="none" strike="noStrike" cap="none">
              <a:solidFill>
                <a:srgbClr val="1C1C1C"/>
              </a:solidFill>
              <a:latin typeface="Arial"/>
              <a:ea typeface="Arial"/>
              <a:cs typeface="Arial"/>
              <a:sym typeface="Arial"/>
            </a:endParaRPr>
          </a:p>
          <a:p>
            <a:pPr marL="284163" marR="0" lvl="0" indent="-258763" algn="l" rtl="0">
              <a:lnSpc>
                <a:spcPct val="121428"/>
              </a:lnSpc>
              <a:spcBef>
                <a:spcPts val="0"/>
              </a:spcBef>
              <a:spcAft>
                <a:spcPts val="0"/>
              </a:spcAft>
              <a:buClr>
                <a:srgbClr val="1C1C1C"/>
              </a:buClr>
              <a:buSzPts val="1000"/>
              <a:buFont typeface="Arial"/>
              <a:buChar char="⮚"/>
            </a:pPr>
            <a:r>
              <a:rPr lang="ja-JP" sz="1000" b="1" i="0" u="none" strike="noStrike" cap="none">
                <a:solidFill>
                  <a:srgbClr val="1C1C1C"/>
                </a:solidFill>
                <a:latin typeface="Arial"/>
                <a:ea typeface="Arial"/>
                <a:cs typeface="Arial"/>
                <a:sym typeface="Arial"/>
              </a:rPr>
              <a:t>国際人材の確保・定着支援</a:t>
            </a:r>
            <a:r>
              <a:rPr lang="ja-JP" sz="1000" b="0" i="0" u="none" strike="noStrike" cap="none">
                <a:solidFill>
                  <a:srgbClr val="1C1C1C"/>
                </a:solidFill>
                <a:latin typeface="Arial"/>
                <a:ea typeface="Arial"/>
                <a:cs typeface="Arial"/>
                <a:sym typeface="Arial"/>
              </a:rPr>
              <a:t>：大学と連携し、高度外国人材活用を軸とした地域企業の国際競争力強化</a:t>
            </a:r>
            <a:endParaRPr sz="1000" b="0" i="0" u="none" strike="noStrike" cap="none">
              <a:solidFill>
                <a:srgbClr val="1C1C1C"/>
              </a:solidFill>
              <a:latin typeface="Arial"/>
              <a:ea typeface="Arial"/>
              <a:cs typeface="Arial"/>
              <a:sym typeface="Arial"/>
            </a:endParaRPr>
          </a:p>
        </p:txBody>
      </p:sp>
      <p:graphicFrame>
        <p:nvGraphicFramePr>
          <p:cNvPr id="466" name="Google Shape;466;p30"/>
          <p:cNvGraphicFramePr/>
          <p:nvPr/>
        </p:nvGraphicFramePr>
        <p:xfrm>
          <a:off x="393688" y="3791797"/>
          <a:ext cx="3000000" cy="3000000"/>
        </p:xfrm>
        <a:graphic>
          <a:graphicData uri="http://schemas.openxmlformats.org/drawingml/2006/table">
            <a:tbl>
              <a:tblPr>
                <a:noFill/>
                <a:tableStyleId>{4F5D888A-68E1-42A4-B8DF-C6062CC4F2C5}</a:tableStyleId>
              </a:tblPr>
              <a:tblGrid>
                <a:gridCol w="5972175">
                  <a:extLst>
                    <a:ext uri="{9D8B030D-6E8A-4147-A177-3AD203B41FA5}">
                      <a16:colId xmlns:a16="http://schemas.microsoft.com/office/drawing/2014/main" val="20000"/>
                    </a:ext>
                  </a:extLst>
                </a:gridCol>
                <a:gridCol w="2439400">
                  <a:extLst>
                    <a:ext uri="{9D8B030D-6E8A-4147-A177-3AD203B41FA5}">
                      <a16:colId xmlns:a16="http://schemas.microsoft.com/office/drawing/2014/main" val="20001"/>
                    </a:ext>
                  </a:extLst>
                </a:gridCol>
              </a:tblGrid>
              <a:tr h="338250">
                <a:tc gridSpan="2">
                  <a:txBody>
                    <a:bodyPr/>
                    <a:lstStyle/>
                    <a:p>
                      <a:pPr marL="0" marR="0" lvl="0" indent="0" algn="ctr" rtl="0">
                        <a:lnSpc>
                          <a:spcPct val="100000"/>
                        </a:lnSpc>
                        <a:spcBef>
                          <a:spcPts val="0"/>
                        </a:spcBef>
                        <a:spcAft>
                          <a:spcPts val="0"/>
                        </a:spcAft>
                        <a:buClr>
                          <a:schemeClr val="dk1"/>
                        </a:buClr>
                        <a:buSzPts val="1400"/>
                        <a:buFont typeface="Noto Sans Symbols"/>
                        <a:buNone/>
                      </a:pPr>
                      <a:r>
                        <a:rPr lang="ja-JP" sz="1500" b="0" i="0" u="none" strike="noStrike" cap="none">
                          <a:solidFill>
                            <a:schemeClr val="lt1"/>
                          </a:solidFill>
                          <a:latin typeface="Arial"/>
                          <a:ea typeface="Arial"/>
                          <a:cs typeface="Arial"/>
                          <a:sym typeface="Arial"/>
                        </a:rPr>
                        <a:t>目指す姿実現のための施策</a:t>
                      </a:r>
                      <a:r>
                        <a:rPr lang="ja-JP" sz="1500" u="none" strike="noStrike" cap="none">
                          <a:solidFill>
                            <a:schemeClr val="lt1"/>
                          </a:solidFill>
                        </a:rPr>
                        <a:t>とKPI</a:t>
                      </a:r>
                      <a:endParaRPr sz="1500" u="none" strike="noStrike" cap="none"/>
                    </a:p>
                  </a:txBody>
                  <a:tcPr marL="54000" marR="54000" marT="36000" marB="36000" anchor="ctr">
                    <a:lnL w="19050" cap="flat" cmpd="sng">
                      <a:solidFill>
                        <a:srgbClr val="5F5F5F"/>
                      </a:solidFill>
                      <a:prstDash val="solid"/>
                      <a:round/>
                      <a:headEnd type="none" w="sm" len="sm"/>
                      <a:tailEnd type="none" w="sm" len="sm"/>
                    </a:lnL>
                    <a:lnR w="19050" cap="flat" cmpd="sng">
                      <a:solidFill>
                        <a:srgbClr val="5F5F5F"/>
                      </a:solidFill>
                      <a:prstDash val="solid"/>
                      <a:round/>
                      <a:headEnd type="none" w="sm" len="sm"/>
                      <a:tailEnd type="none" w="sm" len="sm"/>
                    </a:lnR>
                    <a:lnT w="19050" cap="flat" cmpd="sng">
                      <a:solidFill>
                        <a:srgbClr val="5F5F5F"/>
                      </a:solidFill>
                      <a:prstDash val="solid"/>
                      <a:round/>
                      <a:headEnd type="none" w="sm" len="sm"/>
                      <a:tailEnd type="none" w="sm" len="sm"/>
                    </a:lnT>
                    <a:lnB w="19050" cap="flat" cmpd="sng">
                      <a:solidFill>
                        <a:srgbClr val="5F5F5F"/>
                      </a:solidFill>
                      <a:prstDash val="solid"/>
                      <a:round/>
                      <a:headEnd type="none" w="sm" len="sm"/>
                      <a:tailEnd type="none" w="sm" len="sm"/>
                    </a:lnB>
                    <a:solidFill>
                      <a:srgbClr val="5F5F5F"/>
                    </a:solidFill>
                  </a:tcPr>
                </a:tc>
                <a:tc hMerge="1">
                  <a:txBody>
                    <a:bodyPr/>
                    <a:lstStyle/>
                    <a:p>
                      <a:endParaRPr lang="ja-JP"/>
                    </a:p>
                  </a:txBody>
                  <a:tcPr/>
                </a:tc>
                <a:extLst>
                  <a:ext uri="{0D108BD9-81ED-4DB2-BD59-A6C34878D82A}">
                    <a16:rowId xmlns:a16="http://schemas.microsoft.com/office/drawing/2014/main" val="10000"/>
                  </a:ext>
                </a:extLst>
              </a:tr>
              <a:tr h="376575">
                <a:tc>
                  <a:txBody>
                    <a:bodyPr/>
                    <a:lstStyle/>
                    <a:p>
                      <a:pPr marL="0" marR="0" lvl="0" indent="0" algn="l" rtl="0">
                        <a:lnSpc>
                          <a:spcPct val="100000"/>
                        </a:lnSpc>
                        <a:spcBef>
                          <a:spcPts val="0"/>
                        </a:spcBef>
                        <a:spcAft>
                          <a:spcPts val="0"/>
                        </a:spcAft>
                        <a:buClr>
                          <a:srgbClr val="000000"/>
                        </a:buClr>
                        <a:buSzPts val="1400"/>
                        <a:buFont typeface="Arial"/>
                        <a:buNone/>
                      </a:pPr>
                      <a:r>
                        <a:rPr lang="ja-JP" sz="1100" b="1" u="none" strike="noStrike" cap="none"/>
                        <a:t>JISA国際委員会・ASOCIO・PIKOM・CISA等の国際団体会議・イベントへの定期参加・情報発信</a:t>
                      </a:r>
                      <a:endParaRPr sz="1100" b="1" u="none" strike="noStrike" cap="none"/>
                    </a:p>
                  </a:txBody>
                  <a:tcPr marL="91450" marR="91450" marT="45725" marB="45725" anchor="ctr">
                    <a:lnL w="19050" cap="flat" cmpd="sng">
                      <a:solidFill>
                        <a:srgbClr val="5F5F5F"/>
                      </a:solidFill>
                      <a:prstDash val="solid"/>
                      <a:round/>
                      <a:headEnd type="none" w="sm" len="sm"/>
                      <a:tailEnd type="none" w="sm" len="sm"/>
                    </a:lnL>
                    <a:lnR w="12700" cap="flat" cmpd="sng">
                      <a:solidFill>
                        <a:srgbClr val="5F5F5F"/>
                      </a:solidFill>
                      <a:prstDash val="solid"/>
                      <a:round/>
                      <a:headEnd type="none" w="sm" len="sm"/>
                      <a:tailEnd type="none" w="sm" len="sm"/>
                    </a:lnR>
                    <a:lnT w="19050" cap="flat" cmpd="sng">
                      <a:solidFill>
                        <a:srgbClr val="5F5F5F"/>
                      </a:solidFill>
                      <a:prstDash val="solid"/>
                      <a:round/>
                      <a:headEnd type="none" w="sm" len="sm"/>
                      <a:tailEnd type="none" w="sm" len="sm"/>
                    </a:lnT>
                    <a:lnB w="12700" cap="flat" cmpd="sng">
                      <a:solidFill>
                        <a:srgbClr val="5F5F5F"/>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ja-JP" sz="1100" b="1" u="none" strike="noStrike" cap="none"/>
                        <a:t>年間参加イベント数　4件以上</a:t>
                      </a:r>
                      <a:endParaRPr sz="1100" b="1" u="none" strike="noStrike" cap="none"/>
                    </a:p>
                  </a:txBody>
                  <a:tcPr marL="91450" marR="91450" marT="45725" marB="45725" anchor="ctr">
                    <a:lnL w="12700" cap="flat" cmpd="sng">
                      <a:solidFill>
                        <a:srgbClr val="5F5F5F"/>
                      </a:solidFill>
                      <a:prstDash val="solid"/>
                      <a:round/>
                      <a:headEnd type="none" w="sm" len="sm"/>
                      <a:tailEnd type="none" w="sm" len="sm"/>
                    </a:lnL>
                    <a:lnR w="19050" cap="flat" cmpd="sng">
                      <a:solidFill>
                        <a:srgbClr val="5F5F5F"/>
                      </a:solidFill>
                      <a:prstDash val="solid"/>
                      <a:round/>
                      <a:headEnd type="none" w="sm" len="sm"/>
                      <a:tailEnd type="none" w="sm" len="sm"/>
                    </a:lnR>
                    <a:lnB w="12700" cap="flat" cmpd="sng">
                      <a:solidFill>
                        <a:srgbClr val="5F5F5F"/>
                      </a:solidFill>
                      <a:prstDash val="solid"/>
                      <a:round/>
                      <a:headEnd type="none" w="sm" len="sm"/>
                      <a:tailEnd type="none" w="sm" len="sm"/>
                    </a:lnB>
                  </a:tcPr>
                </a:tc>
                <a:extLst>
                  <a:ext uri="{0D108BD9-81ED-4DB2-BD59-A6C34878D82A}">
                    <a16:rowId xmlns:a16="http://schemas.microsoft.com/office/drawing/2014/main" val="10001"/>
                  </a:ext>
                </a:extLst>
              </a:tr>
              <a:tr h="376575">
                <a:tc>
                  <a:txBody>
                    <a:bodyPr/>
                    <a:lstStyle/>
                    <a:p>
                      <a:pPr marL="0" marR="0" lvl="0" indent="0" algn="l" rtl="0">
                        <a:lnSpc>
                          <a:spcPct val="100000"/>
                        </a:lnSpc>
                        <a:spcBef>
                          <a:spcPts val="0"/>
                        </a:spcBef>
                        <a:spcAft>
                          <a:spcPts val="0"/>
                        </a:spcAft>
                        <a:buClr>
                          <a:srgbClr val="000000"/>
                        </a:buClr>
                        <a:buSzPts val="1400"/>
                        <a:buFont typeface="Arial"/>
                        <a:buNone/>
                      </a:pPr>
                      <a:r>
                        <a:rPr lang="ja-JP" sz="1100" b="1" u="none" strike="noStrike" cap="none"/>
                        <a:t>JETRO・JICA・宮城県国際ビジネス推進室等との定期情報交換会・懇談会の開催</a:t>
                      </a:r>
                      <a:endParaRPr sz="1100" b="1" u="none" strike="noStrike" cap="none"/>
                    </a:p>
                  </a:txBody>
                  <a:tcPr marL="91450" marR="91450" marT="45725" marB="45725" anchor="ctr">
                    <a:lnL w="19050" cap="flat" cmpd="sng">
                      <a:solidFill>
                        <a:srgbClr val="5F5F5F"/>
                      </a:solidFill>
                      <a:prstDash val="solid"/>
                      <a:round/>
                      <a:headEnd type="none" w="sm" len="sm"/>
                      <a:tailEnd type="none" w="sm" len="sm"/>
                    </a:lnL>
                    <a:lnR w="12700" cap="flat" cmpd="sng">
                      <a:solidFill>
                        <a:srgbClr val="5F5F5F"/>
                      </a:solidFill>
                      <a:prstDash val="solid"/>
                      <a:round/>
                      <a:headEnd type="none" w="sm" len="sm"/>
                      <a:tailEnd type="none" w="sm" len="sm"/>
                    </a:lnR>
                    <a:lnT w="12700" cap="flat" cmpd="sng">
                      <a:solidFill>
                        <a:srgbClr val="5F5F5F"/>
                      </a:solidFill>
                      <a:prstDash val="solid"/>
                      <a:round/>
                      <a:headEnd type="none" w="sm" len="sm"/>
                      <a:tailEnd type="none" w="sm" len="sm"/>
                    </a:lnT>
                    <a:lnB w="12700" cap="flat" cmpd="sng">
                      <a:solidFill>
                        <a:srgbClr val="5F5F5F"/>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ja-JP" sz="1100" b="1" u="none" strike="noStrike" cap="none"/>
                        <a:t>年2回開催</a:t>
                      </a:r>
                      <a:endParaRPr sz="1100" b="1" u="none" strike="noStrike" cap="none"/>
                    </a:p>
                  </a:txBody>
                  <a:tcPr marL="91450" marR="91450" marT="45725" marB="45725" anchor="ctr">
                    <a:lnL w="12700" cap="flat" cmpd="sng">
                      <a:solidFill>
                        <a:srgbClr val="5F5F5F"/>
                      </a:solidFill>
                      <a:prstDash val="solid"/>
                      <a:round/>
                      <a:headEnd type="none" w="sm" len="sm"/>
                      <a:tailEnd type="none" w="sm" len="sm"/>
                    </a:lnL>
                    <a:lnR w="19050" cap="flat" cmpd="sng">
                      <a:solidFill>
                        <a:srgbClr val="5F5F5F"/>
                      </a:solidFill>
                      <a:prstDash val="solid"/>
                      <a:round/>
                      <a:headEnd type="none" w="sm" len="sm"/>
                      <a:tailEnd type="none" w="sm" len="sm"/>
                    </a:lnR>
                    <a:lnT w="12700" cap="flat" cmpd="sng">
                      <a:solidFill>
                        <a:srgbClr val="5F5F5F"/>
                      </a:solidFill>
                      <a:prstDash val="solid"/>
                      <a:round/>
                      <a:headEnd type="none" w="sm" len="sm"/>
                      <a:tailEnd type="none" w="sm" len="sm"/>
                    </a:lnT>
                    <a:lnB w="12700" cap="flat" cmpd="sng">
                      <a:solidFill>
                        <a:srgbClr val="5F5F5F"/>
                      </a:solidFill>
                      <a:prstDash val="solid"/>
                      <a:round/>
                      <a:headEnd type="none" w="sm" len="sm"/>
                      <a:tailEnd type="none" w="sm" len="sm"/>
                    </a:lnB>
                  </a:tcPr>
                </a:tc>
                <a:extLst>
                  <a:ext uri="{0D108BD9-81ED-4DB2-BD59-A6C34878D82A}">
                    <a16:rowId xmlns:a16="http://schemas.microsoft.com/office/drawing/2014/main" val="10002"/>
                  </a:ext>
                </a:extLst>
              </a:tr>
              <a:tr h="457875">
                <a:tc>
                  <a:txBody>
                    <a:bodyPr/>
                    <a:lstStyle/>
                    <a:p>
                      <a:pPr marL="0" marR="0" lvl="0" indent="0" algn="l" rtl="0">
                        <a:lnSpc>
                          <a:spcPct val="100000"/>
                        </a:lnSpc>
                        <a:spcBef>
                          <a:spcPts val="0"/>
                        </a:spcBef>
                        <a:spcAft>
                          <a:spcPts val="0"/>
                        </a:spcAft>
                        <a:buClr>
                          <a:srgbClr val="000000"/>
                        </a:buClr>
                        <a:buSzPts val="1400"/>
                        <a:buFont typeface="Arial"/>
                        <a:buNone/>
                      </a:pPr>
                      <a:r>
                        <a:rPr lang="ja-JP" sz="1100" b="1" u="none" strike="noStrike" cap="none"/>
                        <a:t>会員企業向け海外視察ツアーの企画・実施または共同企画への参画</a:t>
                      </a:r>
                      <a:endParaRPr sz="1100" b="1" u="none" strike="noStrike" cap="none"/>
                    </a:p>
                  </a:txBody>
                  <a:tcPr marL="91450" marR="91450" marT="45725" marB="45725" anchor="ctr">
                    <a:lnL w="19050" cap="flat" cmpd="sng">
                      <a:solidFill>
                        <a:srgbClr val="5F5F5F"/>
                      </a:solidFill>
                      <a:prstDash val="solid"/>
                      <a:round/>
                      <a:headEnd type="none" w="sm" len="sm"/>
                      <a:tailEnd type="none" w="sm" len="sm"/>
                    </a:lnL>
                    <a:lnR w="12700" cap="flat" cmpd="sng">
                      <a:solidFill>
                        <a:srgbClr val="5F5F5F"/>
                      </a:solidFill>
                      <a:prstDash val="solid"/>
                      <a:round/>
                      <a:headEnd type="none" w="sm" len="sm"/>
                      <a:tailEnd type="none" w="sm" len="sm"/>
                    </a:lnR>
                    <a:lnT w="12700" cap="flat" cmpd="sng">
                      <a:solidFill>
                        <a:srgbClr val="5F5F5F"/>
                      </a:solidFill>
                      <a:prstDash val="solid"/>
                      <a:round/>
                      <a:headEnd type="none" w="sm" len="sm"/>
                      <a:tailEnd type="none" w="sm" len="sm"/>
                    </a:lnT>
                    <a:lnB w="12700" cap="flat" cmpd="sng">
                      <a:solidFill>
                        <a:srgbClr val="5F5F5F"/>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ja-JP" sz="1100" b="1" u="none" strike="noStrike" cap="none"/>
                        <a:t>年1回以上実施・参加企業数5社</a:t>
                      </a:r>
                      <a:endParaRPr sz="1100" b="1" u="none" strike="noStrike" cap="none"/>
                    </a:p>
                  </a:txBody>
                  <a:tcPr marL="91450" marR="91450" marT="45725" marB="45725" anchor="ctr">
                    <a:lnL w="12700" cap="flat" cmpd="sng">
                      <a:solidFill>
                        <a:srgbClr val="5F5F5F"/>
                      </a:solidFill>
                      <a:prstDash val="solid"/>
                      <a:round/>
                      <a:headEnd type="none" w="sm" len="sm"/>
                      <a:tailEnd type="none" w="sm" len="sm"/>
                    </a:lnL>
                    <a:lnR w="19050" cap="flat" cmpd="sng">
                      <a:solidFill>
                        <a:srgbClr val="5F5F5F"/>
                      </a:solidFill>
                      <a:prstDash val="solid"/>
                      <a:round/>
                      <a:headEnd type="none" w="sm" len="sm"/>
                      <a:tailEnd type="none" w="sm" len="sm"/>
                    </a:lnR>
                    <a:lnT w="12700" cap="flat" cmpd="sng">
                      <a:solidFill>
                        <a:srgbClr val="5F5F5F"/>
                      </a:solidFill>
                      <a:prstDash val="solid"/>
                      <a:round/>
                      <a:headEnd type="none" w="sm" len="sm"/>
                      <a:tailEnd type="none" w="sm" len="sm"/>
                    </a:lnT>
                    <a:lnB w="12700" cap="flat" cmpd="sng">
                      <a:solidFill>
                        <a:srgbClr val="5F5F5F"/>
                      </a:solidFill>
                      <a:prstDash val="solid"/>
                      <a:round/>
                      <a:headEnd type="none" w="sm" len="sm"/>
                      <a:tailEnd type="none" w="sm" len="sm"/>
                    </a:lnB>
                  </a:tcPr>
                </a:tc>
                <a:extLst>
                  <a:ext uri="{0D108BD9-81ED-4DB2-BD59-A6C34878D82A}">
                    <a16:rowId xmlns:a16="http://schemas.microsoft.com/office/drawing/2014/main" val="10003"/>
                  </a:ext>
                </a:extLst>
              </a:tr>
              <a:tr h="376575">
                <a:tc>
                  <a:txBody>
                    <a:bodyPr/>
                    <a:lstStyle/>
                    <a:p>
                      <a:pPr marL="0" marR="0" lvl="0" indent="0" algn="l" rtl="0">
                        <a:lnSpc>
                          <a:spcPct val="100000"/>
                        </a:lnSpc>
                        <a:spcBef>
                          <a:spcPts val="0"/>
                        </a:spcBef>
                        <a:spcAft>
                          <a:spcPts val="0"/>
                        </a:spcAft>
                        <a:buClr>
                          <a:srgbClr val="000000"/>
                        </a:buClr>
                        <a:buSzPts val="1400"/>
                        <a:buFont typeface="Arial"/>
                        <a:buNone/>
                      </a:pPr>
                      <a:r>
                        <a:rPr lang="ja-JP" sz="1100" b="1" u="none" strike="noStrike" cap="none"/>
                        <a:t>海外展開・国際競争力向上・高度外国人材採用をテーマとした会員向けセミナー・勉強会・マッチングイベントの開催（行政・機関と共催）</a:t>
                      </a:r>
                      <a:endParaRPr sz="1100" b="1" u="none" strike="noStrike" cap="none"/>
                    </a:p>
                  </a:txBody>
                  <a:tcPr marL="91450" marR="91450" marT="45725" marB="45725" anchor="ctr">
                    <a:lnL w="19050" cap="flat" cmpd="sng">
                      <a:solidFill>
                        <a:srgbClr val="5F5F5F"/>
                      </a:solidFill>
                      <a:prstDash val="solid"/>
                      <a:round/>
                      <a:headEnd type="none" w="sm" len="sm"/>
                      <a:tailEnd type="none" w="sm" len="sm"/>
                    </a:lnL>
                    <a:lnR w="12700" cap="flat" cmpd="sng">
                      <a:solidFill>
                        <a:srgbClr val="5F5F5F"/>
                      </a:solidFill>
                      <a:prstDash val="solid"/>
                      <a:round/>
                      <a:headEnd type="none" w="sm" len="sm"/>
                      <a:tailEnd type="none" w="sm" len="sm"/>
                    </a:lnR>
                    <a:lnT w="12700" cap="flat" cmpd="sng">
                      <a:solidFill>
                        <a:srgbClr val="5F5F5F"/>
                      </a:solidFill>
                      <a:prstDash val="solid"/>
                      <a:round/>
                      <a:headEnd type="none" w="sm" len="sm"/>
                      <a:tailEnd type="none" w="sm" len="sm"/>
                    </a:lnT>
                    <a:lnB w="12700" cap="flat" cmpd="sng">
                      <a:solidFill>
                        <a:srgbClr val="5F5F5F"/>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ja-JP" sz="1100" b="1" u="none" strike="noStrike" cap="none"/>
                        <a:t>開催件数　年3件以上</a:t>
                      </a:r>
                      <a:endParaRPr sz="1100" b="1" u="none" strike="noStrike" cap="none"/>
                    </a:p>
                  </a:txBody>
                  <a:tcPr marL="91450" marR="91450" marT="45725" marB="45725" anchor="ctr">
                    <a:lnL w="12700" cap="flat" cmpd="sng">
                      <a:solidFill>
                        <a:srgbClr val="5F5F5F"/>
                      </a:solidFill>
                      <a:prstDash val="solid"/>
                      <a:round/>
                      <a:headEnd type="none" w="sm" len="sm"/>
                      <a:tailEnd type="none" w="sm" len="sm"/>
                    </a:lnL>
                    <a:lnR w="19050" cap="flat" cmpd="sng">
                      <a:solidFill>
                        <a:srgbClr val="5F5F5F"/>
                      </a:solidFill>
                      <a:prstDash val="solid"/>
                      <a:round/>
                      <a:headEnd type="none" w="sm" len="sm"/>
                      <a:tailEnd type="none" w="sm" len="sm"/>
                    </a:lnR>
                    <a:lnT w="12700" cap="flat" cmpd="sng">
                      <a:solidFill>
                        <a:srgbClr val="5F5F5F"/>
                      </a:solidFill>
                      <a:prstDash val="solid"/>
                      <a:round/>
                      <a:headEnd type="none" w="sm" len="sm"/>
                      <a:tailEnd type="none" w="sm" len="sm"/>
                    </a:lnT>
                    <a:lnB w="12700" cap="flat" cmpd="sng">
                      <a:solidFill>
                        <a:srgbClr val="5F5F5F"/>
                      </a:solidFill>
                      <a:prstDash val="solid"/>
                      <a:round/>
                      <a:headEnd type="none" w="sm" len="sm"/>
                      <a:tailEnd type="none" w="sm" len="sm"/>
                    </a:lnB>
                  </a:tcPr>
                </a:tc>
                <a:extLst>
                  <a:ext uri="{0D108BD9-81ED-4DB2-BD59-A6C34878D82A}">
                    <a16:rowId xmlns:a16="http://schemas.microsoft.com/office/drawing/2014/main" val="10004"/>
                  </a:ext>
                </a:extLst>
              </a:tr>
              <a:tr h="269450">
                <a:tc>
                  <a:txBody>
                    <a:bodyPr/>
                    <a:lstStyle/>
                    <a:p>
                      <a:pPr marL="0" marR="0" lvl="0" indent="0" algn="l" rtl="0">
                        <a:lnSpc>
                          <a:spcPct val="100000"/>
                        </a:lnSpc>
                        <a:spcBef>
                          <a:spcPts val="0"/>
                        </a:spcBef>
                        <a:spcAft>
                          <a:spcPts val="0"/>
                        </a:spcAft>
                        <a:buClr>
                          <a:srgbClr val="000000"/>
                        </a:buClr>
                        <a:buSzPts val="1100"/>
                        <a:buFont typeface="Arial"/>
                        <a:buNone/>
                      </a:pPr>
                      <a:r>
                        <a:rPr lang="ja-JP" sz="1100" b="1" u="none" strike="noStrike" cap="none"/>
                        <a:t>グローバルビジネスに関する政策提言書の策定・提出および行政へのフォローアップ</a:t>
                      </a:r>
                      <a:endParaRPr sz="1100" b="1" u="none" strike="noStrike" cap="none"/>
                    </a:p>
                  </a:txBody>
                  <a:tcPr marL="91450" marR="91450" marT="45725" marB="45725" anchor="ctr">
                    <a:lnL w="19050" cap="flat" cmpd="sng">
                      <a:solidFill>
                        <a:srgbClr val="5F5F5F"/>
                      </a:solidFill>
                      <a:prstDash val="solid"/>
                      <a:round/>
                      <a:headEnd type="none" w="sm" len="sm"/>
                      <a:tailEnd type="none" w="sm" len="sm"/>
                    </a:lnL>
                    <a:lnR w="12700" cap="flat" cmpd="sng">
                      <a:solidFill>
                        <a:srgbClr val="5F5F5F"/>
                      </a:solidFill>
                      <a:prstDash val="solid"/>
                      <a:round/>
                      <a:headEnd type="none" w="sm" len="sm"/>
                      <a:tailEnd type="none" w="sm" len="sm"/>
                    </a:lnR>
                    <a:lnT w="12700" cap="flat" cmpd="sng">
                      <a:solidFill>
                        <a:srgbClr val="5F5F5F"/>
                      </a:solidFill>
                      <a:prstDash val="solid"/>
                      <a:round/>
                      <a:headEnd type="none" w="sm" len="sm"/>
                      <a:tailEnd type="none" w="sm" len="sm"/>
                    </a:lnT>
                    <a:lnB w="12700" cap="flat" cmpd="sng">
                      <a:solidFill>
                        <a:srgbClr val="5F5F5F"/>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100"/>
                        <a:buFont typeface="Arial"/>
                        <a:buNone/>
                      </a:pPr>
                      <a:r>
                        <a:rPr lang="ja-JP" sz="1100" b="1" u="none" strike="noStrike" cap="none"/>
                        <a:t>年1回提出</a:t>
                      </a:r>
                      <a:endParaRPr sz="1100" b="1" u="none" strike="noStrike" cap="none"/>
                    </a:p>
                  </a:txBody>
                  <a:tcPr marL="91450" marR="91450" marT="45725" marB="45725" anchor="ctr">
                    <a:lnL w="12700" cap="flat" cmpd="sng">
                      <a:solidFill>
                        <a:srgbClr val="5F5F5F"/>
                      </a:solidFill>
                      <a:prstDash val="solid"/>
                      <a:round/>
                      <a:headEnd type="none" w="sm" len="sm"/>
                      <a:tailEnd type="none" w="sm" len="sm"/>
                    </a:lnL>
                    <a:lnR w="19050" cap="flat" cmpd="sng">
                      <a:solidFill>
                        <a:srgbClr val="5F5F5F"/>
                      </a:solidFill>
                      <a:prstDash val="solid"/>
                      <a:round/>
                      <a:headEnd type="none" w="sm" len="sm"/>
                      <a:tailEnd type="none" w="sm" len="sm"/>
                    </a:lnR>
                    <a:lnT w="12700" cap="flat" cmpd="sng">
                      <a:solidFill>
                        <a:srgbClr val="5F5F5F"/>
                      </a:solidFill>
                      <a:prstDash val="solid"/>
                      <a:round/>
                      <a:headEnd type="none" w="sm" len="sm"/>
                      <a:tailEnd type="none" w="sm" len="sm"/>
                    </a:lnT>
                    <a:lnB w="12700" cap="flat" cmpd="sng">
                      <a:solidFill>
                        <a:srgbClr val="5F5F5F"/>
                      </a:solidFill>
                      <a:prstDash val="solid"/>
                      <a:round/>
                      <a:headEnd type="none" w="sm" len="sm"/>
                      <a:tailEnd type="none" w="sm" len="sm"/>
                    </a:lnB>
                  </a:tcPr>
                </a:tc>
                <a:extLst>
                  <a:ext uri="{0D108BD9-81ED-4DB2-BD59-A6C34878D82A}">
                    <a16:rowId xmlns:a16="http://schemas.microsoft.com/office/drawing/2014/main" val="10005"/>
                  </a:ext>
                </a:extLst>
              </a:tr>
            </a:tbl>
          </a:graphicData>
        </a:graphic>
      </p:graphicFrame>
      <p:sp>
        <p:nvSpPr>
          <p:cNvPr id="467" name="Google Shape;467;p30"/>
          <p:cNvSpPr txBox="1"/>
          <p:nvPr/>
        </p:nvSpPr>
        <p:spPr>
          <a:xfrm>
            <a:off x="177800" y="0"/>
            <a:ext cx="7429500" cy="457200"/>
          </a:xfrm>
          <a:prstGeom prst="rect">
            <a:avLst/>
          </a:prstGeom>
          <a:noFill/>
          <a:ln>
            <a:noFill/>
          </a:ln>
        </p:spPr>
        <p:txBody>
          <a:bodyPr spcFirstLastPara="1" wrap="square" lIns="72000" tIns="72000" rIns="0" bIns="0" anchor="ctr" anchorCtr="0">
            <a:noAutofit/>
          </a:bodyPr>
          <a:lstStyle/>
          <a:p>
            <a:pPr marL="0" marR="0" lvl="0" indent="0" algn="l" rtl="0">
              <a:lnSpc>
                <a:spcPct val="100000"/>
              </a:lnSpc>
              <a:spcBef>
                <a:spcPts val="0"/>
              </a:spcBef>
              <a:spcAft>
                <a:spcPts val="0"/>
              </a:spcAft>
              <a:buClr>
                <a:srgbClr val="000000"/>
              </a:buClr>
              <a:buSzPts val="2400"/>
              <a:buFont typeface="Arial"/>
              <a:buNone/>
            </a:pPr>
            <a:r>
              <a:rPr lang="ja-JP" sz="2400" b="1" i="0" u="none" strike="noStrike" cap="none">
                <a:solidFill>
                  <a:srgbClr val="4D4D4D"/>
                </a:solidFill>
                <a:latin typeface="Meiryo"/>
                <a:ea typeface="Meiryo"/>
                <a:cs typeface="Meiryo"/>
                <a:sym typeface="Meiryo"/>
              </a:rPr>
              <a:t>1</a:t>
            </a:r>
            <a:r>
              <a:rPr lang="ja-JP" sz="2400" b="1">
                <a:solidFill>
                  <a:srgbClr val="4D4D4D"/>
                </a:solidFill>
                <a:latin typeface="Meiryo"/>
                <a:ea typeface="Meiryo"/>
                <a:cs typeface="Meiryo"/>
                <a:sym typeface="Meiryo"/>
              </a:rPr>
              <a:t>3</a:t>
            </a:r>
            <a:r>
              <a:rPr lang="ja-JP" sz="2400" b="1" i="0" u="none" strike="noStrike" cap="none">
                <a:solidFill>
                  <a:srgbClr val="4D4D4D"/>
                </a:solidFill>
                <a:latin typeface="Meiryo"/>
                <a:ea typeface="Meiryo"/>
                <a:cs typeface="Meiryo"/>
                <a:sym typeface="Meiryo"/>
              </a:rPr>
              <a:t>-6. グローバルビジネス委員会の取り組み</a:t>
            </a:r>
            <a:endParaRPr sz="2400" b="1" i="0" u="none" strike="noStrike" cap="none">
              <a:solidFill>
                <a:srgbClr val="FF3300"/>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71"/>
        <p:cNvGrpSpPr/>
        <p:nvPr/>
      </p:nvGrpSpPr>
      <p:grpSpPr>
        <a:xfrm>
          <a:off x="0" y="0"/>
          <a:ext cx="0" cy="0"/>
          <a:chOff x="0" y="0"/>
          <a:chExt cx="0" cy="0"/>
        </a:xfrm>
      </p:grpSpPr>
      <p:sp>
        <p:nvSpPr>
          <p:cNvPr id="472" name="Google Shape;472;p31"/>
          <p:cNvSpPr/>
          <p:nvPr/>
        </p:nvSpPr>
        <p:spPr>
          <a:xfrm rot="5400000">
            <a:off x="3888458" y="2636378"/>
            <a:ext cx="1815900" cy="304800"/>
          </a:xfrm>
          <a:prstGeom prst="rect">
            <a:avLst/>
          </a:prstGeom>
          <a:solidFill>
            <a:srgbClr val="5F5F5F"/>
          </a:solidFill>
          <a:ln w="19050" cap="flat" cmpd="sng">
            <a:solidFill>
              <a:srgbClr val="5F5F5F"/>
            </a:solidFill>
            <a:prstDash val="solid"/>
            <a:miter lim="800000"/>
            <a:headEnd type="none" w="sm" len="sm"/>
            <a:tailEnd type="none" w="sm" len="sm"/>
          </a:ln>
        </p:spPr>
        <p:txBody>
          <a:bodyPr spcFirstLastPara="1" wrap="square" lIns="36000" tIns="36000" rIns="36000" bIns="36000" anchor="ctr" anchorCtr="0">
            <a:noAutofit/>
          </a:bodyPr>
          <a:lstStyle/>
          <a:p>
            <a:pPr marL="482600" marR="0" lvl="0" indent="-482600" algn="ctr" rtl="0">
              <a:lnSpc>
                <a:spcPct val="100000"/>
              </a:lnSpc>
              <a:spcBef>
                <a:spcPts val="0"/>
              </a:spcBef>
              <a:spcAft>
                <a:spcPts val="0"/>
              </a:spcAft>
              <a:buClr>
                <a:schemeClr val="dk1"/>
              </a:buClr>
              <a:buSzPts val="1400"/>
              <a:buFont typeface="Noto Sans Symbols"/>
              <a:buNone/>
            </a:pPr>
            <a:r>
              <a:rPr lang="ja-JP" sz="1400" b="0" i="0" u="none" strike="noStrike" cap="none">
                <a:solidFill>
                  <a:schemeClr val="lt1"/>
                </a:solidFill>
                <a:latin typeface="Arial"/>
                <a:ea typeface="Arial"/>
                <a:cs typeface="Arial"/>
                <a:sym typeface="Arial"/>
              </a:rPr>
              <a:t>目指す姿</a:t>
            </a:r>
            <a:endParaRPr sz="1400" b="0" i="0" u="none" strike="noStrike" cap="none">
              <a:solidFill>
                <a:srgbClr val="000000"/>
              </a:solidFill>
              <a:latin typeface="Arial"/>
              <a:ea typeface="Arial"/>
              <a:cs typeface="Arial"/>
              <a:sym typeface="Arial"/>
            </a:endParaRPr>
          </a:p>
        </p:txBody>
      </p:sp>
      <p:sp>
        <p:nvSpPr>
          <p:cNvPr id="473" name="Google Shape;473;p31"/>
          <p:cNvSpPr/>
          <p:nvPr/>
        </p:nvSpPr>
        <p:spPr>
          <a:xfrm rot="5400000">
            <a:off x="-361850" y="2636378"/>
            <a:ext cx="1815900" cy="304800"/>
          </a:xfrm>
          <a:prstGeom prst="rect">
            <a:avLst/>
          </a:prstGeom>
          <a:solidFill>
            <a:srgbClr val="5F5F5F"/>
          </a:solidFill>
          <a:ln w="19050" cap="flat" cmpd="sng">
            <a:solidFill>
              <a:srgbClr val="5F5F5F"/>
            </a:solidFill>
            <a:prstDash val="solid"/>
            <a:miter lim="800000"/>
            <a:headEnd type="none" w="sm" len="sm"/>
            <a:tailEnd type="none" w="sm" len="sm"/>
          </a:ln>
        </p:spPr>
        <p:txBody>
          <a:bodyPr spcFirstLastPara="1" wrap="square" lIns="36000" tIns="36000" rIns="36000" bIns="36000" anchor="ctr" anchorCtr="0">
            <a:noAutofit/>
          </a:bodyPr>
          <a:lstStyle/>
          <a:p>
            <a:pPr marL="482600" marR="0" lvl="0" indent="-482600" algn="ctr" rtl="0">
              <a:lnSpc>
                <a:spcPct val="100000"/>
              </a:lnSpc>
              <a:spcBef>
                <a:spcPts val="0"/>
              </a:spcBef>
              <a:spcAft>
                <a:spcPts val="0"/>
              </a:spcAft>
              <a:buClr>
                <a:schemeClr val="dk1"/>
              </a:buClr>
              <a:buSzPts val="1400"/>
              <a:buFont typeface="Noto Sans Symbols"/>
              <a:buNone/>
            </a:pPr>
            <a:r>
              <a:rPr lang="ja-JP" sz="1400" b="0" i="0" u="none" strike="noStrike" cap="none">
                <a:solidFill>
                  <a:schemeClr val="lt1"/>
                </a:solidFill>
                <a:latin typeface="Arial"/>
                <a:ea typeface="Arial"/>
                <a:cs typeface="Arial"/>
                <a:sym typeface="Arial"/>
              </a:rPr>
              <a:t>現 状</a:t>
            </a:r>
            <a:endParaRPr sz="1400" b="0" i="0" u="none" strike="noStrike" cap="none">
              <a:solidFill>
                <a:srgbClr val="000000"/>
              </a:solidFill>
              <a:latin typeface="Arial"/>
              <a:ea typeface="Arial"/>
              <a:cs typeface="Arial"/>
              <a:sym typeface="Arial"/>
            </a:endParaRPr>
          </a:p>
        </p:txBody>
      </p:sp>
      <p:sp>
        <p:nvSpPr>
          <p:cNvPr id="474" name="Google Shape;474;p31"/>
          <p:cNvSpPr/>
          <p:nvPr/>
        </p:nvSpPr>
        <p:spPr>
          <a:xfrm>
            <a:off x="698500" y="628273"/>
            <a:ext cx="8102700" cy="1155300"/>
          </a:xfrm>
          <a:prstGeom prst="rect">
            <a:avLst/>
          </a:prstGeom>
          <a:solidFill>
            <a:srgbClr val="FFFFA9"/>
          </a:solidFill>
          <a:ln w="19050" cap="flat" cmpd="sng">
            <a:solidFill>
              <a:srgbClr val="5F5F5F"/>
            </a:solidFill>
            <a:prstDash val="solid"/>
            <a:miter lim="800000"/>
            <a:headEnd type="none" w="sm" len="sm"/>
            <a:tailEnd type="none" w="sm" len="sm"/>
          </a:ln>
        </p:spPr>
        <p:txBody>
          <a:bodyPr spcFirstLastPara="1" wrap="square" lIns="36000" tIns="0" rIns="36000" bIns="0" anchor="ctr" anchorCtr="0">
            <a:noAutofit/>
          </a:bodyPr>
          <a:lstStyle/>
          <a:p>
            <a:pPr marL="284163" marR="0" lvl="0" indent="-284163" algn="just" rtl="0">
              <a:lnSpc>
                <a:spcPct val="100000"/>
              </a:lnSpc>
              <a:spcBef>
                <a:spcPts val="0"/>
              </a:spcBef>
              <a:spcAft>
                <a:spcPts val="0"/>
              </a:spcAft>
              <a:buClr>
                <a:schemeClr val="dk1"/>
              </a:buClr>
              <a:buSzPts val="1500"/>
              <a:buFont typeface="Noto Sans Symbols"/>
              <a:buNone/>
            </a:pPr>
            <a:endParaRPr sz="1500" b="1" i="0" u="none" strike="noStrike" cap="none">
              <a:solidFill>
                <a:schemeClr val="dk1"/>
              </a:solidFill>
              <a:latin typeface="Arial"/>
              <a:ea typeface="Arial"/>
              <a:cs typeface="Arial"/>
              <a:sym typeface="Arial"/>
            </a:endParaRPr>
          </a:p>
        </p:txBody>
      </p:sp>
      <p:sp>
        <p:nvSpPr>
          <p:cNvPr id="475" name="Google Shape;475;p31"/>
          <p:cNvSpPr/>
          <p:nvPr/>
        </p:nvSpPr>
        <p:spPr>
          <a:xfrm rot="5400000">
            <a:off x="-30500" y="1052854"/>
            <a:ext cx="1153200" cy="304800"/>
          </a:xfrm>
          <a:prstGeom prst="rect">
            <a:avLst/>
          </a:prstGeom>
          <a:solidFill>
            <a:srgbClr val="5F5F5F"/>
          </a:solidFill>
          <a:ln w="19050" cap="flat" cmpd="sng">
            <a:solidFill>
              <a:srgbClr val="5F5F5F"/>
            </a:solidFill>
            <a:prstDash val="solid"/>
            <a:miter lim="800000"/>
            <a:headEnd type="none" w="sm" len="sm"/>
            <a:tailEnd type="none" w="sm" len="sm"/>
          </a:ln>
        </p:spPr>
        <p:txBody>
          <a:bodyPr spcFirstLastPara="1" wrap="square" lIns="36000" tIns="36000" rIns="36000" bIns="36000" anchor="ctr" anchorCtr="0">
            <a:noAutofit/>
          </a:bodyPr>
          <a:lstStyle/>
          <a:p>
            <a:pPr marL="482600" marR="0" lvl="0" indent="-482600" algn="ctr" rtl="0">
              <a:lnSpc>
                <a:spcPct val="100000"/>
              </a:lnSpc>
              <a:spcBef>
                <a:spcPts val="0"/>
              </a:spcBef>
              <a:spcAft>
                <a:spcPts val="0"/>
              </a:spcAft>
              <a:buClr>
                <a:schemeClr val="dk1"/>
              </a:buClr>
              <a:buSzPts val="1400"/>
              <a:buFont typeface="Noto Sans Symbols"/>
              <a:buNone/>
            </a:pPr>
            <a:r>
              <a:rPr lang="ja-JP" sz="1400" b="0" i="0" u="none" strike="noStrike" cap="none">
                <a:solidFill>
                  <a:schemeClr val="lt1"/>
                </a:solidFill>
                <a:latin typeface="Arial"/>
                <a:ea typeface="Arial"/>
                <a:cs typeface="Arial"/>
                <a:sym typeface="Arial"/>
              </a:rPr>
              <a:t>主要テーマ</a:t>
            </a:r>
            <a:endParaRPr sz="1400" b="0" i="0" u="none" strike="noStrike" cap="none">
              <a:solidFill>
                <a:srgbClr val="000000"/>
              </a:solidFill>
              <a:latin typeface="Arial"/>
              <a:ea typeface="Arial"/>
              <a:cs typeface="Arial"/>
              <a:sym typeface="Arial"/>
            </a:endParaRPr>
          </a:p>
        </p:txBody>
      </p:sp>
      <p:sp>
        <p:nvSpPr>
          <p:cNvPr id="476" name="Google Shape;476;p31"/>
          <p:cNvSpPr/>
          <p:nvPr/>
        </p:nvSpPr>
        <p:spPr>
          <a:xfrm>
            <a:off x="698500" y="1880828"/>
            <a:ext cx="3852000" cy="1815900"/>
          </a:xfrm>
          <a:prstGeom prst="rect">
            <a:avLst/>
          </a:prstGeom>
          <a:noFill/>
          <a:ln w="19050" cap="flat" cmpd="sng">
            <a:solidFill>
              <a:srgbClr val="5F5F5F"/>
            </a:solidFill>
            <a:prstDash val="solid"/>
            <a:miter lim="800000"/>
            <a:headEnd type="none" w="sm" len="sm"/>
            <a:tailEnd type="none" w="sm" len="sm"/>
          </a:ln>
        </p:spPr>
        <p:txBody>
          <a:bodyPr spcFirstLastPara="1" wrap="square" lIns="36000" tIns="36000" rIns="36000" bIns="36000" anchor="t" anchorCtr="0">
            <a:noAutofit/>
          </a:bodyPr>
          <a:lstStyle/>
          <a:p>
            <a:pPr marL="190500" marR="0" lvl="0" indent="-190500" algn="just" rtl="0">
              <a:lnSpc>
                <a:spcPct val="108333"/>
              </a:lnSpc>
              <a:spcBef>
                <a:spcPts val="0"/>
              </a:spcBef>
              <a:spcAft>
                <a:spcPts val="0"/>
              </a:spcAft>
              <a:buClr>
                <a:schemeClr val="dk1"/>
              </a:buClr>
              <a:buSzPts val="1200"/>
              <a:buFont typeface="Noto Sans Symbols"/>
              <a:buChar char="●"/>
            </a:pPr>
            <a:r>
              <a:rPr lang="ja-JP" sz="1200" b="0" i="0" u="none" strike="noStrike" cap="none">
                <a:solidFill>
                  <a:schemeClr val="dk1"/>
                </a:solidFill>
                <a:latin typeface="Arial"/>
                <a:ea typeface="Arial"/>
                <a:cs typeface="Arial"/>
                <a:sym typeface="Arial"/>
              </a:rPr>
              <a:t>従来の情報発信は、情報誌や公式サイトを中心とした</a:t>
            </a:r>
            <a:r>
              <a:rPr lang="ja-JP" sz="1200" b="0" i="0" u="none" strike="noStrike" cap="none">
                <a:solidFill>
                  <a:srgbClr val="FF0000"/>
                </a:solidFill>
                <a:latin typeface="Arial"/>
                <a:ea typeface="Arial"/>
                <a:cs typeface="Arial"/>
                <a:sym typeface="Arial"/>
              </a:rPr>
              <a:t>「活動報告型」</a:t>
            </a:r>
            <a:r>
              <a:rPr lang="ja-JP" sz="1200" b="0" i="0" u="none" strike="noStrike" cap="none">
                <a:solidFill>
                  <a:schemeClr val="dk1"/>
                </a:solidFill>
                <a:latin typeface="Arial"/>
                <a:ea typeface="Arial"/>
                <a:cs typeface="Arial"/>
                <a:sym typeface="Arial"/>
              </a:rPr>
              <a:t>に留まり、MISAが持つ</a:t>
            </a:r>
            <a:r>
              <a:rPr lang="ja-JP" sz="1200" b="0" i="0" u="none" strike="noStrike" cap="none">
                <a:solidFill>
                  <a:srgbClr val="FF0000"/>
                </a:solidFill>
                <a:latin typeface="Arial"/>
                <a:ea typeface="Arial"/>
                <a:cs typeface="Arial"/>
                <a:sym typeface="Arial"/>
              </a:rPr>
              <a:t>産業的価値</a:t>
            </a:r>
            <a:r>
              <a:rPr lang="ja-JP" sz="1200" b="0" i="0" u="none" strike="noStrike" cap="none">
                <a:solidFill>
                  <a:schemeClr val="dk1"/>
                </a:solidFill>
                <a:latin typeface="Arial"/>
                <a:ea typeface="Arial"/>
                <a:cs typeface="Arial"/>
                <a:sym typeface="Arial"/>
              </a:rPr>
              <a:t>や取り組みの意義を十分に伝えきれていない。</a:t>
            </a:r>
            <a:endParaRPr sz="1200" b="0" i="0" u="none" strike="noStrike" cap="none">
              <a:solidFill>
                <a:schemeClr val="dk1"/>
              </a:solidFill>
              <a:latin typeface="Arial"/>
              <a:ea typeface="Arial"/>
              <a:cs typeface="Arial"/>
              <a:sym typeface="Arial"/>
            </a:endParaRPr>
          </a:p>
          <a:p>
            <a:pPr marL="190500" marR="0" lvl="0" indent="-190500" algn="just" rtl="0">
              <a:lnSpc>
                <a:spcPct val="108333"/>
              </a:lnSpc>
              <a:spcBef>
                <a:spcPts val="0"/>
              </a:spcBef>
              <a:spcAft>
                <a:spcPts val="0"/>
              </a:spcAft>
              <a:buClr>
                <a:schemeClr val="dk1"/>
              </a:buClr>
              <a:buSzPts val="1200"/>
              <a:buFont typeface="Noto Sans Symbols"/>
              <a:buChar char="●"/>
            </a:pPr>
            <a:r>
              <a:rPr lang="ja-JP" sz="1200" b="0" i="0" u="none" strike="noStrike" cap="none">
                <a:solidFill>
                  <a:schemeClr val="dk1"/>
                </a:solidFill>
                <a:latin typeface="Arial"/>
                <a:ea typeface="Arial"/>
                <a:cs typeface="Arial"/>
                <a:sym typeface="Arial"/>
              </a:rPr>
              <a:t>情報発信の多くが会員企業向けに偏り、一般企業・行政・学生など</a:t>
            </a:r>
            <a:r>
              <a:rPr lang="ja-JP" sz="1200" b="0" i="0" u="none" strike="noStrike" cap="none">
                <a:solidFill>
                  <a:srgbClr val="FF0000"/>
                </a:solidFill>
                <a:latin typeface="Arial"/>
                <a:ea typeface="Arial"/>
                <a:cs typeface="Arial"/>
                <a:sym typeface="Arial"/>
              </a:rPr>
              <a:t>外部に向けた認知や共感</a:t>
            </a:r>
            <a:r>
              <a:rPr lang="ja-JP" sz="1200" b="0" i="0" u="none" strike="noStrike" cap="none">
                <a:solidFill>
                  <a:schemeClr val="dk1"/>
                </a:solidFill>
                <a:latin typeface="Arial"/>
                <a:ea typeface="Arial"/>
                <a:cs typeface="Arial"/>
                <a:sym typeface="Arial"/>
              </a:rPr>
              <a:t>の創出が限定的となっている。</a:t>
            </a:r>
            <a:endParaRPr sz="1200" b="0" i="0" u="none" strike="noStrike" cap="none">
              <a:solidFill>
                <a:schemeClr val="dk1"/>
              </a:solidFill>
              <a:latin typeface="Arial"/>
              <a:ea typeface="Arial"/>
              <a:cs typeface="Arial"/>
              <a:sym typeface="Arial"/>
            </a:endParaRPr>
          </a:p>
          <a:p>
            <a:pPr marL="190500" marR="0" lvl="0" indent="-190500" algn="just" rtl="0">
              <a:lnSpc>
                <a:spcPct val="108333"/>
              </a:lnSpc>
              <a:spcBef>
                <a:spcPts val="0"/>
              </a:spcBef>
              <a:spcAft>
                <a:spcPts val="0"/>
              </a:spcAft>
              <a:buClr>
                <a:schemeClr val="dk1"/>
              </a:buClr>
              <a:buSzPts val="1200"/>
              <a:buFont typeface="Noto Sans Symbols"/>
              <a:buChar char="●"/>
            </a:pPr>
            <a:r>
              <a:rPr lang="ja-JP" sz="1200" b="0" i="0" u="none" strike="noStrike" cap="none">
                <a:solidFill>
                  <a:schemeClr val="dk1"/>
                </a:solidFill>
                <a:latin typeface="Arial"/>
                <a:ea typeface="Arial"/>
                <a:cs typeface="Arial"/>
                <a:sym typeface="Arial"/>
              </a:rPr>
              <a:t>SNSや動画など新たな発信手法を十分に活用しきれておらず、</a:t>
            </a:r>
            <a:r>
              <a:rPr lang="ja-JP" sz="1200" b="0" i="0" u="none" strike="noStrike" cap="none">
                <a:solidFill>
                  <a:srgbClr val="FF0000"/>
                </a:solidFill>
                <a:latin typeface="Arial"/>
                <a:ea typeface="Arial"/>
                <a:cs typeface="Arial"/>
                <a:sym typeface="Arial"/>
              </a:rPr>
              <a:t>媒体を横断した一貫性</a:t>
            </a:r>
            <a:r>
              <a:rPr lang="ja-JP" sz="1200" b="0" i="0" u="none" strike="noStrike" cap="none">
                <a:solidFill>
                  <a:schemeClr val="dk1"/>
                </a:solidFill>
                <a:latin typeface="Arial"/>
                <a:ea typeface="Arial"/>
                <a:cs typeface="Arial"/>
                <a:sym typeface="Arial"/>
              </a:rPr>
              <a:t>のある情報発信が課題となっている。</a:t>
            </a:r>
            <a:endParaRPr sz="1200" b="0" i="0" u="none" strike="noStrike" cap="none">
              <a:solidFill>
                <a:schemeClr val="dk1"/>
              </a:solidFill>
              <a:latin typeface="Arial"/>
              <a:ea typeface="Arial"/>
              <a:cs typeface="Arial"/>
              <a:sym typeface="Arial"/>
            </a:endParaRPr>
          </a:p>
        </p:txBody>
      </p:sp>
      <p:sp>
        <p:nvSpPr>
          <p:cNvPr id="477" name="Google Shape;477;p31"/>
          <p:cNvSpPr/>
          <p:nvPr/>
        </p:nvSpPr>
        <p:spPr>
          <a:xfrm>
            <a:off x="4948808" y="1880825"/>
            <a:ext cx="3852000" cy="1815900"/>
          </a:xfrm>
          <a:prstGeom prst="rect">
            <a:avLst/>
          </a:prstGeom>
          <a:noFill/>
          <a:ln w="19050" cap="flat" cmpd="sng">
            <a:solidFill>
              <a:srgbClr val="5F5F5F"/>
            </a:solidFill>
            <a:prstDash val="solid"/>
            <a:miter lim="800000"/>
            <a:headEnd type="none" w="sm" len="sm"/>
            <a:tailEnd type="none" w="sm" len="sm"/>
          </a:ln>
        </p:spPr>
        <p:txBody>
          <a:bodyPr spcFirstLastPara="1" wrap="square" lIns="36000" tIns="36000" rIns="36000" bIns="36000" anchor="t" anchorCtr="0">
            <a:noAutofit/>
          </a:bodyPr>
          <a:lstStyle/>
          <a:p>
            <a:pPr marL="190500" marR="0" lvl="0" indent="-184150" algn="just" rtl="0">
              <a:lnSpc>
                <a:spcPct val="100000"/>
              </a:lnSpc>
              <a:spcBef>
                <a:spcPts val="0"/>
              </a:spcBef>
              <a:spcAft>
                <a:spcPts val="0"/>
              </a:spcAft>
              <a:buClr>
                <a:schemeClr val="dk1"/>
              </a:buClr>
              <a:buSzPts val="1100"/>
              <a:buFont typeface="Noto Sans Symbols"/>
              <a:buChar char="●"/>
            </a:pPr>
            <a:r>
              <a:rPr lang="ja-JP" sz="1200" b="0" i="0" u="none" strike="noStrike" cap="none">
                <a:solidFill>
                  <a:schemeClr val="dk1"/>
                </a:solidFill>
                <a:latin typeface="Arial"/>
                <a:ea typeface="Arial"/>
                <a:cs typeface="Arial"/>
                <a:sym typeface="Arial"/>
              </a:rPr>
              <a:t>MISAの活動や取り組みが単なる活動報告ではなく、　 </a:t>
            </a:r>
            <a:r>
              <a:rPr lang="ja-JP" sz="1200" b="0" i="0" u="none" strike="noStrike" cap="none">
                <a:solidFill>
                  <a:srgbClr val="FF0000"/>
                </a:solidFill>
                <a:latin typeface="Arial"/>
                <a:ea typeface="Arial"/>
                <a:cs typeface="Arial"/>
                <a:sym typeface="Arial"/>
              </a:rPr>
              <a:t>産業的価値や意義</a:t>
            </a:r>
            <a:r>
              <a:rPr lang="ja-JP" sz="1200" b="0" i="0" u="none" strike="noStrike" cap="none">
                <a:solidFill>
                  <a:schemeClr val="dk1"/>
                </a:solidFill>
                <a:latin typeface="Arial"/>
                <a:ea typeface="Arial"/>
                <a:cs typeface="Arial"/>
                <a:sym typeface="Arial"/>
              </a:rPr>
              <a:t>として整理され、分かりやすく伝わっている。</a:t>
            </a:r>
            <a:endParaRPr sz="1400" b="0" i="0" u="none" strike="noStrike" cap="none">
              <a:solidFill>
                <a:schemeClr val="dk1"/>
              </a:solidFill>
              <a:latin typeface="Arial"/>
              <a:ea typeface="Arial"/>
              <a:cs typeface="Arial"/>
              <a:sym typeface="Arial"/>
            </a:endParaRPr>
          </a:p>
          <a:p>
            <a:pPr marL="190500" marR="0" lvl="0" indent="-184150" algn="just" rtl="0">
              <a:lnSpc>
                <a:spcPct val="100000"/>
              </a:lnSpc>
              <a:spcBef>
                <a:spcPts val="400"/>
              </a:spcBef>
              <a:spcAft>
                <a:spcPts val="0"/>
              </a:spcAft>
              <a:buClr>
                <a:schemeClr val="dk1"/>
              </a:buClr>
              <a:buSzPts val="1100"/>
              <a:buFont typeface="Noto Sans Symbols"/>
              <a:buChar char="●"/>
            </a:pPr>
            <a:r>
              <a:rPr lang="ja-JP" sz="1200" b="0" i="0" u="none" strike="noStrike" cap="none">
                <a:solidFill>
                  <a:schemeClr val="dk1"/>
                </a:solidFill>
                <a:latin typeface="Arial"/>
                <a:ea typeface="Arial"/>
                <a:cs typeface="Arial"/>
                <a:sym typeface="Arial"/>
              </a:rPr>
              <a:t>会員企業にとどまらず、一般企業・行政・学生など</a:t>
            </a:r>
            <a:r>
              <a:rPr lang="ja-JP" sz="1200" b="0" i="0" u="none" strike="noStrike" cap="none">
                <a:solidFill>
                  <a:srgbClr val="FF0000"/>
                </a:solidFill>
                <a:latin typeface="Arial"/>
                <a:ea typeface="Arial"/>
                <a:cs typeface="Arial"/>
                <a:sym typeface="Arial"/>
              </a:rPr>
              <a:t>外部に対しても認知・共感を生み、継続的な接点が創出</a:t>
            </a:r>
            <a:r>
              <a:rPr lang="ja-JP" sz="1200" b="0" i="0" u="none" strike="noStrike" cap="none">
                <a:solidFill>
                  <a:schemeClr val="dk1"/>
                </a:solidFill>
                <a:latin typeface="Arial"/>
                <a:ea typeface="Arial"/>
                <a:cs typeface="Arial"/>
                <a:sym typeface="Arial"/>
              </a:rPr>
              <a:t>されている。</a:t>
            </a:r>
            <a:endParaRPr sz="1400" b="0" i="0" u="none" strike="noStrike" cap="none">
              <a:solidFill>
                <a:schemeClr val="dk1"/>
              </a:solidFill>
              <a:latin typeface="Arial"/>
              <a:ea typeface="Arial"/>
              <a:cs typeface="Arial"/>
              <a:sym typeface="Arial"/>
            </a:endParaRPr>
          </a:p>
          <a:p>
            <a:pPr marL="190500" marR="0" lvl="0" indent="-184150" algn="just" rtl="0">
              <a:lnSpc>
                <a:spcPct val="100000"/>
              </a:lnSpc>
              <a:spcBef>
                <a:spcPts val="400"/>
              </a:spcBef>
              <a:spcAft>
                <a:spcPts val="0"/>
              </a:spcAft>
              <a:buClr>
                <a:schemeClr val="dk1"/>
              </a:buClr>
              <a:buSzPts val="1100"/>
              <a:buFont typeface="Noto Sans Symbols"/>
              <a:buChar char="●"/>
            </a:pPr>
            <a:r>
              <a:rPr lang="ja-JP" sz="1200" b="0" i="0" u="none" strike="noStrike" cap="none">
                <a:solidFill>
                  <a:schemeClr val="dk1"/>
                </a:solidFill>
                <a:latin typeface="Arial"/>
                <a:ea typeface="Arial"/>
                <a:cs typeface="Arial"/>
                <a:sym typeface="Arial"/>
              </a:rPr>
              <a:t>情報誌・ホームページ・SNS・動画が連動し、</a:t>
            </a:r>
            <a:r>
              <a:rPr lang="ja-JP" sz="1200" b="0" i="0" u="none" strike="noStrike" cap="none">
                <a:solidFill>
                  <a:srgbClr val="FF0000"/>
                </a:solidFill>
                <a:latin typeface="Arial"/>
                <a:ea typeface="Arial"/>
                <a:cs typeface="Arial"/>
                <a:sym typeface="Arial"/>
              </a:rPr>
              <a:t>媒体を横断した一貫性のあるメッセージ発信</a:t>
            </a:r>
            <a:r>
              <a:rPr lang="ja-JP" sz="1200" b="0" i="0" u="none" strike="noStrike" cap="none">
                <a:solidFill>
                  <a:schemeClr val="dk1"/>
                </a:solidFill>
                <a:latin typeface="Arial"/>
                <a:ea typeface="Arial"/>
                <a:cs typeface="Arial"/>
                <a:sym typeface="Arial"/>
              </a:rPr>
              <a:t>が実現している。</a:t>
            </a:r>
            <a:endParaRPr sz="1400" b="0" i="0" u="none" strike="noStrike" cap="none">
              <a:solidFill>
                <a:schemeClr val="dk1"/>
              </a:solidFill>
              <a:latin typeface="Arial"/>
              <a:ea typeface="Arial"/>
              <a:cs typeface="Arial"/>
              <a:sym typeface="Arial"/>
            </a:endParaRPr>
          </a:p>
        </p:txBody>
      </p:sp>
      <p:sp>
        <p:nvSpPr>
          <p:cNvPr id="478" name="Google Shape;478;p31"/>
          <p:cNvSpPr/>
          <p:nvPr/>
        </p:nvSpPr>
        <p:spPr>
          <a:xfrm>
            <a:off x="4864100" y="628650"/>
            <a:ext cx="3937200" cy="1155000"/>
          </a:xfrm>
          <a:prstGeom prst="rect">
            <a:avLst/>
          </a:prstGeom>
          <a:solidFill>
            <a:srgbClr val="DDF4FF"/>
          </a:solidFill>
          <a:ln>
            <a:noFill/>
          </a:ln>
        </p:spPr>
        <p:txBody>
          <a:bodyPr spcFirstLastPara="1" wrap="square" lIns="36000" tIns="72000" rIns="36000" bIns="36000" anchor="ctr" anchorCtr="0">
            <a:noAutofit/>
          </a:bodyPr>
          <a:lstStyle/>
          <a:p>
            <a:pPr marL="0" marR="0" lvl="0" indent="0" algn="ctr" rtl="0">
              <a:lnSpc>
                <a:spcPct val="100000"/>
              </a:lnSpc>
              <a:spcBef>
                <a:spcPts val="0"/>
              </a:spcBef>
              <a:spcAft>
                <a:spcPts val="0"/>
              </a:spcAft>
              <a:buClr>
                <a:schemeClr val="dk1"/>
              </a:buClr>
              <a:buSzPts val="1400"/>
              <a:buFont typeface="Noto Sans Symbols"/>
              <a:buNone/>
            </a:pPr>
            <a:r>
              <a:rPr lang="ja-JP" sz="1400" b="0" i="0" u="none" strike="noStrike" cap="none">
                <a:solidFill>
                  <a:srgbClr val="333333"/>
                </a:solidFill>
                <a:latin typeface="Arial"/>
                <a:ea typeface="Arial"/>
                <a:cs typeface="Arial"/>
                <a:sym typeface="Arial"/>
              </a:rPr>
              <a:t>～MISA内外への情報発信～</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600"/>
              </a:spcBef>
              <a:spcAft>
                <a:spcPts val="0"/>
              </a:spcAft>
              <a:buClr>
                <a:schemeClr val="dk1"/>
              </a:buClr>
              <a:buSzPts val="1600"/>
              <a:buFont typeface="Noto Sans Symbols"/>
              <a:buNone/>
            </a:pPr>
            <a:r>
              <a:rPr lang="ja-JP" sz="1600" b="0" i="0" u="none" strike="noStrike" cap="none">
                <a:solidFill>
                  <a:srgbClr val="FF0000"/>
                </a:solidFill>
                <a:latin typeface="Arial"/>
                <a:ea typeface="Arial"/>
                <a:cs typeface="Arial"/>
                <a:sym typeface="Arial"/>
              </a:rPr>
              <a:t>「伝える」から「伝わる」</a:t>
            </a:r>
            <a:endParaRPr sz="1600" b="0" i="0" u="none" strike="noStrike" cap="none">
              <a:solidFill>
                <a:srgbClr val="FF0000"/>
              </a:solidFill>
              <a:latin typeface="Arial"/>
              <a:ea typeface="Arial"/>
              <a:cs typeface="Arial"/>
              <a:sym typeface="Arial"/>
            </a:endParaRPr>
          </a:p>
          <a:p>
            <a:pPr marL="0" marR="0" lvl="0" indent="0" algn="ctr" rtl="0">
              <a:lnSpc>
                <a:spcPct val="100000"/>
              </a:lnSpc>
              <a:spcBef>
                <a:spcPts val="600"/>
              </a:spcBef>
              <a:spcAft>
                <a:spcPts val="0"/>
              </a:spcAft>
              <a:buClr>
                <a:schemeClr val="dk1"/>
              </a:buClr>
              <a:buSzPts val="1600"/>
              <a:buFont typeface="Noto Sans Symbols"/>
              <a:buNone/>
            </a:pPr>
            <a:r>
              <a:rPr lang="ja-JP" sz="1600" b="0" i="0" u="none" strike="noStrike" cap="none">
                <a:solidFill>
                  <a:srgbClr val="FF0000"/>
                </a:solidFill>
                <a:latin typeface="Arial"/>
                <a:ea typeface="Arial"/>
                <a:cs typeface="Arial"/>
                <a:sym typeface="Arial"/>
              </a:rPr>
              <a:t>MISAの価値</a:t>
            </a:r>
            <a:endParaRPr sz="1400" b="0" i="0" u="none" strike="noStrike" cap="none">
              <a:solidFill>
                <a:srgbClr val="FF0000"/>
              </a:solidFill>
              <a:latin typeface="Arial"/>
              <a:ea typeface="Arial"/>
              <a:cs typeface="Arial"/>
              <a:sym typeface="Arial"/>
            </a:endParaRPr>
          </a:p>
        </p:txBody>
      </p:sp>
      <p:sp>
        <p:nvSpPr>
          <p:cNvPr id="479" name="Google Shape;479;p31"/>
          <p:cNvSpPr/>
          <p:nvPr/>
        </p:nvSpPr>
        <p:spPr>
          <a:xfrm>
            <a:off x="698500" y="628654"/>
            <a:ext cx="4629600" cy="1157100"/>
          </a:xfrm>
          <a:prstGeom prst="rect">
            <a:avLst/>
          </a:prstGeom>
          <a:solidFill>
            <a:srgbClr val="DDF4FF"/>
          </a:solidFill>
          <a:ln>
            <a:noFill/>
          </a:ln>
        </p:spPr>
        <p:txBody>
          <a:bodyPr spcFirstLastPara="1" wrap="square" lIns="36000" tIns="72000" rIns="36000" bIns="36000" anchor="ctr" anchorCtr="0">
            <a:noAutofit/>
          </a:bodyPr>
          <a:lstStyle/>
          <a:p>
            <a:pPr marL="284163" marR="0" lvl="0" indent="-284163" algn="l" rtl="0">
              <a:lnSpc>
                <a:spcPct val="121428"/>
              </a:lnSpc>
              <a:spcBef>
                <a:spcPts val="0"/>
              </a:spcBef>
              <a:spcAft>
                <a:spcPts val="0"/>
              </a:spcAft>
              <a:buClr>
                <a:schemeClr val="dk1"/>
              </a:buClr>
              <a:buSzPts val="1400"/>
              <a:buFont typeface="Noto Sans Symbols"/>
              <a:buChar char="⮚"/>
            </a:pPr>
            <a:r>
              <a:rPr lang="ja-JP" sz="1400" b="0" i="0" u="none" strike="noStrike" cap="none">
                <a:solidFill>
                  <a:srgbClr val="1C1C1C"/>
                </a:solidFill>
                <a:latin typeface="Arial"/>
                <a:ea typeface="Arial"/>
                <a:cs typeface="Arial"/>
                <a:sym typeface="Arial"/>
              </a:rPr>
              <a:t>SNSによるタイムリーな情報発信・接点創出</a:t>
            </a:r>
            <a:endParaRPr sz="1400" b="0" i="0" u="none" strike="noStrike" cap="none">
              <a:solidFill>
                <a:srgbClr val="FF3300"/>
              </a:solidFill>
              <a:latin typeface="Arial"/>
              <a:ea typeface="Arial"/>
              <a:cs typeface="Arial"/>
              <a:sym typeface="Arial"/>
            </a:endParaRPr>
          </a:p>
          <a:p>
            <a:pPr marL="284163" marR="0" lvl="0" indent="-284163" algn="l" rtl="0">
              <a:lnSpc>
                <a:spcPct val="121428"/>
              </a:lnSpc>
              <a:spcBef>
                <a:spcPts val="300"/>
              </a:spcBef>
              <a:spcAft>
                <a:spcPts val="0"/>
              </a:spcAft>
              <a:buClr>
                <a:schemeClr val="dk1"/>
              </a:buClr>
              <a:buSzPts val="1400"/>
              <a:buFont typeface="Noto Sans Symbols"/>
              <a:buChar char="⮚"/>
            </a:pPr>
            <a:r>
              <a:rPr lang="ja-JP" sz="1400" b="0" i="0" u="none" strike="noStrike" cap="none">
                <a:solidFill>
                  <a:srgbClr val="1C1C1C"/>
                </a:solidFill>
                <a:latin typeface="Arial"/>
                <a:ea typeface="Arial"/>
                <a:cs typeface="Arial"/>
                <a:sym typeface="Arial"/>
              </a:rPr>
              <a:t>動画・映像コンテンツによる認知・共感の向上</a:t>
            </a:r>
            <a:endParaRPr sz="1400" b="0" i="0" u="none" strike="noStrike" cap="none">
              <a:solidFill>
                <a:srgbClr val="000000"/>
              </a:solidFill>
              <a:latin typeface="Arial"/>
              <a:ea typeface="Arial"/>
              <a:cs typeface="Arial"/>
              <a:sym typeface="Arial"/>
            </a:endParaRPr>
          </a:p>
          <a:p>
            <a:pPr marL="284163" marR="0" lvl="0" indent="-284163" algn="l" rtl="0">
              <a:lnSpc>
                <a:spcPct val="121428"/>
              </a:lnSpc>
              <a:spcBef>
                <a:spcPts val="300"/>
              </a:spcBef>
              <a:spcAft>
                <a:spcPts val="0"/>
              </a:spcAft>
              <a:buClr>
                <a:schemeClr val="dk1"/>
              </a:buClr>
              <a:buSzPts val="1400"/>
              <a:buFont typeface="Noto Sans Symbols"/>
              <a:buChar char="⮚"/>
            </a:pPr>
            <a:r>
              <a:rPr lang="ja-JP" sz="1400" b="0" i="0" u="none" strike="noStrike" cap="none">
                <a:solidFill>
                  <a:srgbClr val="1C1C1C"/>
                </a:solidFill>
                <a:latin typeface="Arial"/>
                <a:ea typeface="Arial"/>
                <a:cs typeface="Arial"/>
                <a:sym typeface="Arial"/>
              </a:rPr>
              <a:t>情報誌・ホームページによる情報発信の強化</a:t>
            </a:r>
            <a:endParaRPr sz="1400" b="0" i="0" u="none" strike="noStrike" cap="none">
              <a:solidFill>
                <a:srgbClr val="1C1C1C"/>
              </a:solidFill>
              <a:latin typeface="Arial"/>
              <a:ea typeface="Arial"/>
              <a:cs typeface="Arial"/>
              <a:sym typeface="Arial"/>
            </a:endParaRPr>
          </a:p>
          <a:p>
            <a:pPr marL="284163" marR="0" lvl="0" indent="-284163" algn="l" rtl="0">
              <a:lnSpc>
                <a:spcPct val="121428"/>
              </a:lnSpc>
              <a:spcBef>
                <a:spcPts val="300"/>
              </a:spcBef>
              <a:spcAft>
                <a:spcPts val="0"/>
              </a:spcAft>
              <a:buClr>
                <a:schemeClr val="dk1"/>
              </a:buClr>
              <a:buSzPts val="1400"/>
              <a:buFont typeface="Noto Sans Symbols"/>
              <a:buChar char="⮚"/>
            </a:pPr>
            <a:r>
              <a:rPr lang="ja-JP" sz="1400" b="0" i="0" u="none" strike="noStrike" cap="none">
                <a:solidFill>
                  <a:srgbClr val="1C1C1C"/>
                </a:solidFill>
                <a:latin typeface="Arial"/>
                <a:ea typeface="Arial"/>
                <a:cs typeface="Arial"/>
                <a:sym typeface="Arial"/>
              </a:rPr>
              <a:t>媒体横断型の広報戦略・コンテンツ設計</a:t>
            </a:r>
            <a:endParaRPr sz="1400" b="0" i="0" u="none" strike="noStrike" cap="none">
              <a:solidFill>
                <a:srgbClr val="1C1C1C"/>
              </a:solidFill>
              <a:latin typeface="Arial"/>
              <a:ea typeface="Arial"/>
              <a:cs typeface="Arial"/>
              <a:sym typeface="Arial"/>
            </a:endParaRPr>
          </a:p>
        </p:txBody>
      </p:sp>
      <p:graphicFrame>
        <p:nvGraphicFramePr>
          <p:cNvPr id="480" name="Google Shape;480;p31"/>
          <p:cNvGraphicFramePr/>
          <p:nvPr/>
        </p:nvGraphicFramePr>
        <p:xfrm>
          <a:off x="389213" y="3796122"/>
          <a:ext cx="3000000" cy="3000000"/>
        </p:xfrm>
        <a:graphic>
          <a:graphicData uri="http://schemas.openxmlformats.org/drawingml/2006/table">
            <a:tbl>
              <a:tblPr>
                <a:noFill/>
                <a:tableStyleId>{4F5D888A-68E1-42A4-B8DF-C6062CC4F2C5}</a:tableStyleId>
              </a:tblPr>
              <a:tblGrid>
                <a:gridCol w="5298350">
                  <a:extLst>
                    <a:ext uri="{9D8B030D-6E8A-4147-A177-3AD203B41FA5}">
                      <a16:colId xmlns:a16="http://schemas.microsoft.com/office/drawing/2014/main" val="20000"/>
                    </a:ext>
                  </a:extLst>
                </a:gridCol>
                <a:gridCol w="3107475">
                  <a:extLst>
                    <a:ext uri="{9D8B030D-6E8A-4147-A177-3AD203B41FA5}">
                      <a16:colId xmlns:a16="http://schemas.microsoft.com/office/drawing/2014/main" val="20001"/>
                    </a:ext>
                  </a:extLst>
                </a:gridCol>
              </a:tblGrid>
              <a:tr h="382800">
                <a:tc gridSpan="2">
                  <a:txBody>
                    <a:bodyPr/>
                    <a:lstStyle/>
                    <a:p>
                      <a:pPr marL="0" marR="0" lvl="0" indent="0" algn="ctr" rtl="0">
                        <a:lnSpc>
                          <a:spcPct val="100000"/>
                        </a:lnSpc>
                        <a:spcBef>
                          <a:spcPts val="0"/>
                        </a:spcBef>
                        <a:spcAft>
                          <a:spcPts val="0"/>
                        </a:spcAft>
                        <a:buClr>
                          <a:schemeClr val="dk1"/>
                        </a:buClr>
                        <a:buSzPts val="1400"/>
                        <a:buFont typeface="Noto Sans Symbols"/>
                        <a:buNone/>
                      </a:pPr>
                      <a:r>
                        <a:rPr lang="ja-JP" sz="1400" b="0" i="0" u="none" strike="noStrike" cap="none">
                          <a:solidFill>
                            <a:schemeClr val="lt1"/>
                          </a:solidFill>
                          <a:latin typeface="Arial"/>
                          <a:ea typeface="Arial"/>
                          <a:cs typeface="Arial"/>
                          <a:sym typeface="Arial"/>
                        </a:rPr>
                        <a:t>目指す姿実現のための施策</a:t>
                      </a:r>
                      <a:r>
                        <a:rPr lang="ja-JP" sz="1400" u="none" strike="noStrike" cap="none">
                          <a:solidFill>
                            <a:schemeClr val="lt1"/>
                          </a:solidFill>
                        </a:rPr>
                        <a:t>とKPI</a:t>
                      </a:r>
                      <a:endParaRPr sz="1400" u="none" strike="noStrike" cap="none"/>
                    </a:p>
                  </a:txBody>
                  <a:tcPr marL="54000" marR="54000" marT="36000" marB="36000" anchor="ctr">
                    <a:lnL w="19050" cap="flat" cmpd="sng">
                      <a:solidFill>
                        <a:srgbClr val="5F5F5F"/>
                      </a:solidFill>
                      <a:prstDash val="solid"/>
                      <a:round/>
                      <a:headEnd type="none" w="sm" len="sm"/>
                      <a:tailEnd type="none" w="sm" len="sm"/>
                    </a:lnL>
                    <a:lnR w="19050" cap="flat" cmpd="sng">
                      <a:solidFill>
                        <a:srgbClr val="5F5F5F"/>
                      </a:solidFill>
                      <a:prstDash val="solid"/>
                      <a:round/>
                      <a:headEnd type="none" w="sm" len="sm"/>
                      <a:tailEnd type="none" w="sm" len="sm"/>
                    </a:lnR>
                    <a:lnT w="19050" cap="flat" cmpd="sng">
                      <a:solidFill>
                        <a:srgbClr val="5F5F5F"/>
                      </a:solidFill>
                      <a:prstDash val="solid"/>
                      <a:round/>
                      <a:headEnd type="none" w="sm" len="sm"/>
                      <a:tailEnd type="none" w="sm" len="sm"/>
                    </a:lnT>
                    <a:lnB w="19050" cap="flat" cmpd="sng">
                      <a:solidFill>
                        <a:srgbClr val="5F5F5F"/>
                      </a:solidFill>
                      <a:prstDash val="solid"/>
                      <a:round/>
                      <a:headEnd type="none" w="sm" len="sm"/>
                      <a:tailEnd type="none" w="sm" len="sm"/>
                    </a:lnB>
                    <a:solidFill>
                      <a:srgbClr val="5F5F5F"/>
                    </a:solidFill>
                  </a:tcPr>
                </a:tc>
                <a:tc hMerge="1">
                  <a:txBody>
                    <a:bodyPr/>
                    <a:lstStyle/>
                    <a:p>
                      <a:endParaRPr lang="ja-JP"/>
                    </a:p>
                  </a:txBody>
                  <a:tcPr/>
                </a:tc>
                <a:extLst>
                  <a:ext uri="{0D108BD9-81ED-4DB2-BD59-A6C34878D82A}">
                    <a16:rowId xmlns:a16="http://schemas.microsoft.com/office/drawing/2014/main" val="10000"/>
                  </a:ext>
                </a:extLst>
              </a:tr>
              <a:tr h="306475">
                <a:tc rowSpan="2">
                  <a:txBody>
                    <a:bodyPr/>
                    <a:lstStyle/>
                    <a:p>
                      <a:pPr marL="0" marR="0" lvl="0" indent="0" algn="l" rtl="0">
                        <a:lnSpc>
                          <a:spcPct val="100000"/>
                        </a:lnSpc>
                        <a:spcBef>
                          <a:spcPts val="0"/>
                        </a:spcBef>
                        <a:spcAft>
                          <a:spcPts val="0"/>
                        </a:spcAft>
                        <a:buClr>
                          <a:srgbClr val="333333"/>
                        </a:buClr>
                        <a:buSzPts val="1300"/>
                        <a:buFont typeface="Arial"/>
                        <a:buNone/>
                      </a:pPr>
                      <a:r>
                        <a:rPr lang="ja-JP" sz="1300" b="0" i="0" u="none" strike="noStrike" cap="none">
                          <a:solidFill>
                            <a:schemeClr val="dk1"/>
                          </a:solidFill>
                          <a:latin typeface="Arial"/>
                          <a:ea typeface="Arial"/>
                          <a:cs typeface="Arial"/>
                          <a:sym typeface="Arial"/>
                        </a:rPr>
                        <a:t>① 会員企業へのインタビューや、経営・産業動向に関する企画記事など、</a:t>
                      </a:r>
                      <a:r>
                        <a:rPr lang="ja-JP" sz="1300" b="0" i="0" u="none" strike="noStrike" cap="none">
                          <a:solidFill>
                            <a:srgbClr val="FF0000"/>
                          </a:solidFill>
                          <a:latin typeface="Arial"/>
                          <a:ea typeface="Arial"/>
                          <a:cs typeface="Arial"/>
                          <a:sym typeface="Arial"/>
                        </a:rPr>
                        <a:t>MISAの産業的価値が伝わるコンテンツ</a:t>
                      </a:r>
                      <a:r>
                        <a:rPr lang="ja-JP" sz="1300" b="0" i="0" u="none" strike="noStrike" cap="none">
                          <a:solidFill>
                            <a:schemeClr val="dk1"/>
                          </a:solidFill>
                          <a:latin typeface="Arial"/>
                          <a:ea typeface="Arial"/>
                          <a:cs typeface="Arial"/>
                          <a:sym typeface="Arial"/>
                        </a:rPr>
                        <a:t>を情報誌・ホームページで継続的に発信する。</a:t>
                      </a:r>
                      <a:endParaRPr sz="1400" u="none" strike="noStrike" cap="none">
                        <a:solidFill>
                          <a:schemeClr val="dk1"/>
                        </a:solidFill>
                      </a:endParaRPr>
                    </a:p>
                  </a:txBody>
                  <a:tcPr marL="54000" marR="54000" marT="36000" marB="36000" anchor="ctr">
                    <a:lnL w="19050" cap="flat" cmpd="sng">
                      <a:solidFill>
                        <a:srgbClr val="5F5F5F"/>
                      </a:solidFill>
                      <a:prstDash val="solid"/>
                      <a:round/>
                      <a:headEnd type="none" w="sm" len="sm"/>
                      <a:tailEnd type="none" w="sm" len="sm"/>
                    </a:lnL>
                    <a:lnR w="12700" cap="flat" cmpd="sng">
                      <a:solidFill>
                        <a:srgbClr val="5F5F5F"/>
                      </a:solidFill>
                      <a:prstDash val="solid"/>
                      <a:round/>
                      <a:headEnd type="none" w="sm" len="sm"/>
                      <a:tailEnd type="none" w="sm" len="sm"/>
                    </a:lnR>
                    <a:lnT w="19050" cap="flat" cmpd="sng">
                      <a:solidFill>
                        <a:srgbClr val="5F5F5F"/>
                      </a:solidFill>
                      <a:prstDash val="solid"/>
                      <a:round/>
                      <a:headEnd type="none" w="sm" len="sm"/>
                      <a:tailEnd type="none" w="sm" len="sm"/>
                    </a:lnT>
                    <a:lnB w="12700" cap="flat" cmpd="sng">
                      <a:solidFill>
                        <a:srgbClr val="5F5F5F"/>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333333"/>
                        </a:buClr>
                        <a:buSzPts val="1300"/>
                        <a:buFont typeface="Arial"/>
                        <a:buNone/>
                      </a:pPr>
                      <a:r>
                        <a:rPr lang="ja-JP" sz="1200" u="none" strike="noStrike" cap="none">
                          <a:solidFill>
                            <a:schemeClr val="dk1"/>
                          </a:solidFill>
                        </a:rPr>
                        <a:t>情報誌における企画・インタビュー記事：</a:t>
                      </a:r>
                      <a:endParaRPr sz="1300" u="none" strike="noStrike" cap="none">
                        <a:solidFill>
                          <a:schemeClr val="dk1"/>
                        </a:solidFill>
                      </a:endParaRPr>
                    </a:p>
                    <a:p>
                      <a:pPr marL="0" marR="0" lvl="0" indent="0" algn="l" rtl="0">
                        <a:lnSpc>
                          <a:spcPct val="100000"/>
                        </a:lnSpc>
                        <a:spcBef>
                          <a:spcPts val="0"/>
                        </a:spcBef>
                        <a:spcAft>
                          <a:spcPts val="0"/>
                        </a:spcAft>
                        <a:buClr>
                          <a:srgbClr val="333333"/>
                        </a:buClr>
                        <a:buSzPts val="1300"/>
                        <a:buFont typeface="Arial"/>
                        <a:buNone/>
                      </a:pPr>
                      <a:r>
                        <a:rPr lang="ja-JP" sz="1300" u="none" strike="noStrike" cap="none">
                          <a:solidFill>
                            <a:srgbClr val="FF0000"/>
                          </a:solidFill>
                        </a:rPr>
                        <a:t>毎号3本以上掲載</a:t>
                      </a:r>
                      <a:endParaRPr sz="1400" u="none" strike="noStrike" cap="none">
                        <a:solidFill>
                          <a:srgbClr val="FF0000"/>
                        </a:solidFill>
                      </a:endParaRPr>
                    </a:p>
                  </a:txBody>
                  <a:tcPr marL="54000" marR="54000" marT="36000" marB="36000" anchor="ctr">
                    <a:lnL w="12700" cap="flat" cmpd="sng">
                      <a:solidFill>
                        <a:srgbClr val="5F5F5F"/>
                      </a:solidFill>
                      <a:prstDash val="solid"/>
                      <a:round/>
                      <a:headEnd type="none" w="sm" len="sm"/>
                      <a:tailEnd type="none" w="sm" len="sm"/>
                    </a:lnL>
                    <a:lnR w="19050" cap="flat" cmpd="sng">
                      <a:solidFill>
                        <a:srgbClr val="5F5F5F"/>
                      </a:solidFill>
                      <a:prstDash val="solid"/>
                      <a:round/>
                      <a:headEnd type="none" w="sm" len="sm"/>
                      <a:tailEnd type="none" w="sm" len="sm"/>
                    </a:lnR>
                    <a:lnT w="19050" cap="flat" cmpd="sng">
                      <a:solidFill>
                        <a:srgbClr val="5F5F5F"/>
                      </a:solidFill>
                      <a:prstDash val="solid"/>
                      <a:round/>
                      <a:headEnd type="none" w="sm" len="sm"/>
                      <a:tailEnd type="none" w="sm" len="sm"/>
                    </a:lnT>
                    <a:lnB w="12700" cap="flat" cmpd="sng">
                      <a:solidFill>
                        <a:srgbClr val="5F5F5F"/>
                      </a:solidFill>
                      <a:prstDash val="solid"/>
                      <a:round/>
                      <a:headEnd type="none" w="sm" len="sm"/>
                      <a:tailEnd type="none" w="sm" len="sm"/>
                    </a:lnB>
                  </a:tcPr>
                </a:tc>
                <a:extLst>
                  <a:ext uri="{0D108BD9-81ED-4DB2-BD59-A6C34878D82A}">
                    <a16:rowId xmlns:a16="http://schemas.microsoft.com/office/drawing/2014/main" val="10001"/>
                  </a:ext>
                </a:extLst>
              </a:tr>
              <a:tr h="345475">
                <a:tc vMerge="1">
                  <a:txBody>
                    <a:bodyPr/>
                    <a:lstStyle/>
                    <a:p>
                      <a:endParaRPr lang="ja-JP"/>
                    </a:p>
                  </a:txBody>
                  <a:tcPr/>
                </a:tc>
                <a:tc>
                  <a:txBody>
                    <a:bodyPr/>
                    <a:lstStyle/>
                    <a:p>
                      <a:pPr marL="0" marR="0" lvl="0" indent="0" algn="l" rtl="0">
                        <a:lnSpc>
                          <a:spcPct val="100000"/>
                        </a:lnSpc>
                        <a:spcBef>
                          <a:spcPts val="0"/>
                        </a:spcBef>
                        <a:spcAft>
                          <a:spcPts val="0"/>
                        </a:spcAft>
                        <a:buClr>
                          <a:srgbClr val="333333"/>
                        </a:buClr>
                        <a:buSzPts val="1300"/>
                        <a:buFont typeface="Arial"/>
                        <a:buNone/>
                      </a:pPr>
                      <a:r>
                        <a:rPr lang="ja-JP" sz="1200" u="none" strike="noStrike" cap="none">
                          <a:solidFill>
                            <a:schemeClr val="dk1"/>
                          </a:solidFill>
                        </a:rPr>
                        <a:t>ホームページアクセス数：</a:t>
                      </a:r>
                      <a:endParaRPr sz="1200" u="none" strike="noStrike" cap="none">
                        <a:solidFill>
                          <a:schemeClr val="dk1"/>
                        </a:solidFill>
                      </a:endParaRPr>
                    </a:p>
                    <a:p>
                      <a:pPr marL="0" marR="0" lvl="0" indent="0" algn="l" rtl="0">
                        <a:lnSpc>
                          <a:spcPct val="100000"/>
                        </a:lnSpc>
                        <a:spcBef>
                          <a:spcPts val="0"/>
                        </a:spcBef>
                        <a:spcAft>
                          <a:spcPts val="0"/>
                        </a:spcAft>
                        <a:buClr>
                          <a:srgbClr val="333333"/>
                        </a:buClr>
                        <a:buSzPts val="1300"/>
                        <a:buFont typeface="Arial"/>
                        <a:buNone/>
                      </a:pPr>
                      <a:r>
                        <a:rPr lang="ja-JP" sz="1300" u="none" strike="noStrike" cap="none">
                          <a:solidFill>
                            <a:srgbClr val="FF0000"/>
                          </a:solidFill>
                        </a:rPr>
                        <a:t>15%以上増加</a:t>
                      </a:r>
                      <a:endParaRPr sz="1400" u="none" strike="noStrike" cap="none">
                        <a:solidFill>
                          <a:srgbClr val="FF0000"/>
                        </a:solidFill>
                      </a:endParaRPr>
                    </a:p>
                  </a:txBody>
                  <a:tcPr marL="54000" marR="54000" marT="36000" marB="36000" anchor="ctr">
                    <a:lnL w="12700" cap="flat" cmpd="sng">
                      <a:solidFill>
                        <a:srgbClr val="5F5F5F"/>
                      </a:solidFill>
                      <a:prstDash val="solid"/>
                      <a:round/>
                      <a:headEnd type="none" w="sm" len="sm"/>
                      <a:tailEnd type="none" w="sm" len="sm"/>
                    </a:lnL>
                    <a:lnR w="19050" cap="flat" cmpd="sng">
                      <a:solidFill>
                        <a:srgbClr val="5F5F5F"/>
                      </a:solidFill>
                      <a:prstDash val="solid"/>
                      <a:round/>
                      <a:headEnd type="none" w="sm" len="sm"/>
                      <a:tailEnd type="none" w="sm" len="sm"/>
                    </a:lnR>
                    <a:lnT w="12700" cap="flat" cmpd="sng">
                      <a:solidFill>
                        <a:srgbClr val="5F5F5F"/>
                      </a:solidFill>
                      <a:prstDash val="solid"/>
                      <a:round/>
                      <a:headEnd type="none" w="sm" len="sm"/>
                      <a:tailEnd type="none" w="sm" len="sm"/>
                    </a:lnT>
                    <a:lnB w="12700" cap="flat" cmpd="sng">
                      <a:solidFill>
                        <a:srgbClr val="5F5F5F"/>
                      </a:solidFill>
                      <a:prstDash val="solid"/>
                      <a:round/>
                      <a:headEnd type="none" w="sm" len="sm"/>
                      <a:tailEnd type="none" w="sm" len="sm"/>
                    </a:lnB>
                  </a:tcPr>
                </a:tc>
                <a:extLst>
                  <a:ext uri="{0D108BD9-81ED-4DB2-BD59-A6C34878D82A}">
                    <a16:rowId xmlns:a16="http://schemas.microsoft.com/office/drawing/2014/main" val="10002"/>
                  </a:ext>
                </a:extLst>
              </a:tr>
              <a:tr h="327600">
                <a:tc rowSpan="2">
                  <a:txBody>
                    <a:bodyPr/>
                    <a:lstStyle/>
                    <a:p>
                      <a:pPr marL="0" marR="0" lvl="0" indent="0" algn="l" rtl="0">
                        <a:lnSpc>
                          <a:spcPct val="100000"/>
                        </a:lnSpc>
                        <a:spcBef>
                          <a:spcPts val="0"/>
                        </a:spcBef>
                        <a:spcAft>
                          <a:spcPts val="0"/>
                        </a:spcAft>
                        <a:buClr>
                          <a:srgbClr val="333333"/>
                        </a:buClr>
                        <a:buSzPts val="1300"/>
                        <a:buFont typeface="Arial"/>
                        <a:buNone/>
                      </a:pPr>
                      <a:r>
                        <a:rPr lang="ja-JP" sz="1300" b="0" i="0" u="none" strike="noStrike" cap="none">
                          <a:solidFill>
                            <a:schemeClr val="dk1"/>
                          </a:solidFill>
                          <a:latin typeface="Arial"/>
                          <a:ea typeface="Arial"/>
                          <a:cs typeface="Arial"/>
                          <a:sym typeface="Arial"/>
                        </a:rPr>
                        <a:t>② Facebookに加え、ターゲットに応じたSNSや動画を活用し、イベント情報やMISAの取り組みを</a:t>
                      </a:r>
                      <a:r>
                        <a:rPr lang="ja-JP" sz="1300" b="0" i="0" u="none" strike="noStrike" cap="none">
                          <a:solidFill>
                            <a:srgbClr val="FF0000"/>
                          </a:solidFill>
                          <a:latin typeface="Arial"/>
                          <a:ea typeface="Arial"/>
                          <a:cs typeface="Arial"/>
                          <a:sym typeface="Arial"/>
                        </a:rPr>
                        <a:t>タイムリーかつ分かりやすく発信</a:t>
                      </a:r>
                      <a:r>
                        <a:rPr lang="ja-JP" sz="1300" b="0" i="0" u="none" strike="noStrike" cap="none">
                          <a:solidFill>
                            <a:schemeClr val="dk1"/>
                          </a:solidFill>
                          <a:latin typeface="Arial"/>
                          <a:ea typeface="Arial"/>
                          <a:cs typeface="Arial"/>
                          <a:sym typeface="Arial"/>
                        </a:rPr>
                        <a:t>する。</a:t>
                      </a:r>
                      <a:endParaRPr sz="1300" b="0" i="0" u="none" strike="noStrike" cap="none">
                        <a:solidFill>
                          <a:schemeClr val="dk1"/>
                        </a:solidFill>
                        <a:latin typeface="Arial"/>
                        <a:ea typeface="Arial"/>
                        <a:cs typeface="Arial"/>
                        <a:sym typeface="Arial"/>
                      </a:endParaRPr>
                    </a:p>
                  </a:txBody>
                  <a:tcPr marL="54000" marR="54000" marT="36000" marB="36000" anchor="ctr">
                    <a:lnL w="19050" cap="flat" cmpd="sng">
                      <a:solidFill>
                        <a:srgbClr val="5F5F5F"/>
                      </a:solidFill>
                      <a:prstDash val="solid"/>
                      <a:round/>
                      <a:headEnd type="none" w="sm" len="sm"/>
                      <a:tailEnd type="none" w="sm" len="sm"/>
                    </a:lnL>
                    <a:lnR w="12700" cap="flat" cmpd="sng">
                      <a:solidFill>
                        <a:srgbClr val="5F5F5F"/>
                      </a:solidFill>
                      <a:prstDash val="solid"/>
                      <a:round/>
                      <a:headEnd type="none" w="sm" len="sm"/>
                      <a:tailEnd type="none" w="sm" len="sm"/>
                    </a:lnR>
                    <a:lnT w="12700" cap="flat" cmpd="sng">
                      <a:solidFill>
                        <a:srgbClr val="5F5F5F"/>
                      </a:solidFill>
                      <a:prstDash val="solid"/>
                      <a:round/>
                      <a:headEnd type="none" w="sm" len="sm"/>
                      <a:tailEnd type="none" w="sm" len="sm"/>
                    </a:lnT>
                    <a:lnB w="12700" cap="flat" cmpd="sng">
                      <a:solidFill>
                        <a:srgbClr val="5F5F5F"/>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333333"/>
                        </a:buClr>
                        <a:buSzPts val="1300"/>
                        <a:buFont typeface="Arial"/>
                        <a:buNone/>
                      </a:pPr>
                      <a:r>
                        <a:rPr lang="ja-JP" sz="1200" u="none" strike="noStrike" cap="none">
                          <a:solidFill>
                            <a:schemeClr val="dk1"/>
                          </a:solidFill>
                        </a:rPr>
                        <a:t>活用SNS・動画チャネル数：</a:t>
                      </a:r>
                      <a:endParaRPr sz="1200" u="none" strike="noStrike" cap="none">
                        <a:solidFill>
                          <a:schemeClr val="dk1"/>
                        </a:solidFill>
                      </a:endParaRPr>
                    </a:p>
                    <a:p>
                      <a:pPr marL="0" marR="0" lvl="0" indent="0" algn="l" rtl="0">
                        <a:lnSpc>
                          <a:spcPct val="100000"/>
                        </a:lnSpc>
                        <a:spcBef>
                          <a:spcPts val="0"/>
                        </a:spcBef>
                        <a:spcAft>
                          <a:spcPts val="0"/>
                        </a:spcAft>
                        <a:buClr>
                          <a:srgbClr val="333333"/>
                        </a:buClr>
                        <a:buSzPts val="1300"/>
                        <a:buFont typeface="Arial"/>
                        <a:buNone/>
                      </a:pPr>
                      <a:r>
                        <a:rPr lang="ja-JP" sz="1300" u="none" strike="noStrike" cap="none">
                          <a:solidFill>
                            <a:srgbClr val="FF0000"/>
                          </a:solidFill>
                        </a:rPr>
                        <a:t>3媒体以上</a:t>
                      </a:r>
                      <a:endParaRPr sz="1300" u="none" strike="noStrike" cap="none">
                        <a:solidFill>
                          <a:srgbClr val="FF0000"/>
                        </a:solidFill>
                      </a:endParaRPr>
                    </a:p>
                  </a:txBody>
                  <a:tcPr marL="54000" marR="54000" marT="36000" marB="36000" anchor="ctr">
                    <a:lnL w="12700" cap="flat" cmpd="sng">
                      <a:solidFill>
                        <a:srgbClr val="5F5F5F"/>
                      </a:solidFill>
                      <a:prstDash val="solid"/>
                      <a:round/>
                      <a:headEnd type="none" w="sm" len="sm"/>
                      <a:tailEnd type="none" w="sm" len="sm"/>
                    </a:lnL>
                    <a:lnR w="19050" cap="flat" cmpd="sng">
                      <a:solidFill>
                        <a:srgbClr val="5F5F5F"/>
                      </a:solidFill>
                      <a:prstDash val="solid"/>
                      <a:round/>
                      <a:headEnd type="none" w="sm" len="sm"/>
                      <a:tailEnd type="none" w="sm" len="sm"/>
                    </a:lnR>
                    <a:lnT w="12700" cap="flat" cmpd="sng">
                      <a:solidFill>
                        <a:srgbClr val="5F5F5F"/>
                      </a:solidFill>
                      <a:prstDash val="solid"/>
                      <a:round/>
                      <a:headEnd type="none" w="sm" len="sm"/>
                      <a:tailEnd type="none" w="sm" len="sm"/>
                    </a:lnT>
                    <a:lnB w="12700" cap="flat" cmpd="sng">
                      <a:solidFill>
                        <a:srgbClr val="5F5F5F"/>
                      </a:solidFill>
                      <a:prstDash val="solid"/>
                      <a:round/>
                      <a:headEnd type="none" w="sm" len="sm"/>
                      <a:tailEnd type="none" w="sm" len="sm"/>
                    </a:lnB>
                  </a:tcPr>
                </a:tc>
                <a:extLst>
                  <a:ext uri="{0D108BD9-81ED-4DB2-BD59-A6C34878D82A}">
                    <a16:rowId xmlns:a16="http://schemas.microsoft.com/office/drawing/2014/main" val="10003"/>
                  </a:ext>
                </a:extLst>
              </a:tr>
              <a:tr h="304900">
                <a:tc vMerge="1">
                  <a:txBody>
                    <a:bodyPr/>
                    <a:lstStyle/>
                    <a:p>
                      <a:endParaRPr lang="ja-JP"/>
                    </a:p>
                  </a:txBody>
                  <a:tcPr/>
                </a:tc>
                <a:tc>
                  <a:txBody>
                    <a:bodyPr/>
                    <a:lstStyle/>
                    <a:p>
                      <a:pPr marL="0" marR="0" lvl="0" indent="0" algn="l" rtl="0">
                        <a:lnSpc>
                          <a:spcPct val="100000"/>
                        </a:lnSpc>
                        <a:spcBef>
                          <a:spcPts val="0"/>
                        </a:spcBef>
                        <a:spcAft>
                          <a:spcPts val="0"/>
                        </a:spcAft>
                        <a:buClr>
                          <a:srgbClr val="333333"/>
                        </a:buClr>
                        <a:buSzPts val="1300"/>
                        <a:buFont typeface="Arial"/>
                        <a:buNone/>
                      </a:pPr>
                      <a:r>
                        <a:rPr lang="ja-JP" sz="1200" u="none" strike="noStrike" cap="none">
                          <a:solidFill>
                            <a:schemeClr val="dk1"/>
                          </a:solidFill>
                        </a:rPr>
                        <a:t>動画コンテンツ制作・公開本数：</a:t>
                      </a:r>
                      <a:endParaRPr sz="1200" u="none" strike="noStrike" cap="none">
                        <a:solidFill>
                          <a:schemeClr val="dk1"/>
                        </a:solidFill>
                      </a:endParaRPr>
                    </a:p>
                    <a:p>
                      <a:pPr marL="0" marR="0" lvl="0" indent="0" algn="l" rtl="0">
                        <a:lnSpc>
                          <a:spcPct val="100000"/>
                        </a:lnSpc>
                        <a:spcBef>
                          <a:spcPts val="0"/>
                        </a:spcBef>
                        <a:spcAft>
                          <a:spcPts val="0"/>
                        </a:spcAft>
                        <a:buClr>
                          <a:srgbClr val="333333"/>
                        </a:buClr>
                        <a:buSzPts val="1300"/>
                        <a:buFont typeface="Arial"/>
                        <a:buNone/>
                      </a:pPr>
                      <a:r>
                        <a:rPr lang="ja-JP" sz="1300" u="none" strike="noStrike" cap="none">
                          <a:solidFill>
                            <a:srgbClr val="FF0000"/>
                          </a:solidFill>
                        </a:rPr>
                        <a:t>年間4本以上</a:t>
                      </a:r>
                      <a:endParaRPr sz="1400" u="none" strike="noStrike" cap="none">
                        <a:solidFill>
                          <a:srgbClr val="FF0000"/>
                        </a:solidFill>
                      </a:endParaRPr>
                    </a:p>
                  </a:txBody>
                  <a:tcPr marL="54000" marR="54000" marT="36000" marB="36000" anchor="ctr">
                    <a:lnL w="12700" cap="flat" cmpd="sng">
                      <a:solidFill>
                        <a:srgbClr val="5F5F5F"/>
                      </a:solidFill>
                      <a:prstDash val="solid"/>
                      <a:round/>
                      <a:headEnd type="none" w="sm" len="sm"/>
                      <a:tailEnd type="none" w="sm" len="sm"/>
                    </a:lnL>
                    <a:lnR w="19050" cap="flat" cmpd="sng">
                      <a:solidFill>
                        <a:srgbClr val="5F5F5F"/>
                      </a:solidFill>
                      <a:prstDash val="solid"/>
                      <a:round/>
                      <a:headEnd type="none" w="sm" len="sm"/>
                      <a:tailEnd type="none" w="sm" len="sm"/>
                    </a:lnR>
                    <a:lnT w="12700" cap="flat" cmpd="sng">
                      <a:solidFill>
                        <a:srgbClr val="5F5F5F"/>
                      </a:solidFill>
                      <a:prstDash val="solid"/>
                      <a:round/>
                      <a:headEnd type="none" w="sm" len="sm"/>
                      <a:tailEnd type="none" w="sm" len="sm"/>
                    </a:lnT>
                    <a:lnB w="12700" cap="flat" cmpd="sng">
                      <a:solidFill>
                        <a:srgbClr val="5F5F5F"/>
                      </a:solidFill>
                      <a:prstDash val="solid"/>
                      <a:round/>
                      <a:headEnd type="none" w="sm" len="sm"/>
                      <a:tailEnd type="none" w="sm" len="sm"/>
                    </a:lnB>
                  </a:tcPr>
                </a:tc>
                <a:extLst>
                  <a:ext uri="{0D108BD9-81ED-4DB2-BD59-A6C34878D82A}">
                    <a16:rowId xmlns:a16="http://schemas.microsoft.com/office/drawing/2014/main" val="10004"/>
                  </a:ext>
                </a:extLst>
              </a:tr>
              <a:tr h="304900">
                <a:tc>
                  <a:txBody>
                    <a:bodyPr/>
                    <a:lstStyle/>
                    <a:p>
                      <a:pPr marL="0" marR="0" lvl="0" indent="0" algn="l" rtl="0">
                        <a:lnSpc>
                          <a:spcPct val="100000"/>
                        </a:lnSpc>
                        <a:spcBef>
                          <a:spcPts val="0"/>
                        </a:spcBef>
                        <a:spcAft>
                          <a:spcPts val="0"/>
                        </a:spcAft>
                        <a:buClr>
                          <a:srgbClr val="333333"/>
                        </a:buClr>
                        <a:buSzPts val="1300"/>
                        <a:buFont typeface="Arial"/>
                        <a:buNone/>
                      </a:pPr>
                      <a:r>
                        <a:rPr lang="ja-JP" sz="1300" b="0" i="0" u="none" strike="noStrike" cap="none">
                          <a:solidFill>
                            <a:schemeClr val="dk1"/>
                          </a:solidFill>
                          <a:latin typeface="Arial"/>
                          <a:ea typeface="Arial"/>
                          <a:cs typeface="Arial"/>
                          <a:sym typeface="Arial"/>
                        </a:rPr>
                        <a:t>③ 情報誌・ホームページ・SNS・動画を横断した広報方針・運用ルールを整理し、</a:t>
                      </a:r>
                      <a:r>
                        <a:rPr lang="ja-JP" sz="1300" b="0" i="0" u="none" strike="noStrike" cap="none">
                          <a:solidFill>
                            <a:srgbClr val="FF0000"/>
                          </a:solidFill>
                          <a:latin typeface="Arial"/>
                          <a:ea typeface="Arial"/>
                          <a:cs typeface="Arial"/>
                          <a:sym typeface="Arial"/>
                        </a:rPr>
                        <a:t>一貫したメッセージで情報発信できる体制</a:t>
                      </a:r>
                      <a:r>
                        <a:rPr lang="ja-JP" sz="1300" b="0" i="0" u="none" strike="noStrike" cap="none">
                          <a:solidFill>
                            <a:schemeClr val="dk1"/>
                          </a:solidFill>
                          <a:latin typeface="Arial"/>
                          <a:ea typeface="Arial"/>
                          <a:cs typeface="Arial"/>
                          <a:sym typeface="Arial"/>
                        </a:rPr>
                        <a:t>を構築する。</a:t>
                      </a:r>
                      <a:endParaRPr sz="1300" b="0" i="0" u="none" strike="noStrike" cap="none">
                        <a:solidFill>
                          <a:schemeClr val="dk1"/>
                        </a:solidFill>
                        <a:latin typeface="Arial"/>
                        <a:ea typeface="Arial"/>
                        <a:cs typeface="Arial"/>
                        <a:sym typeface="Arial"/>
                      </a:endParaRPr>
                    </a:p>
                  </a:txBody>
                  <a:tcPr marL="54000" marR="54000" marT="36000" marB="36000" anchor="ctr">
                    <a:lnL w="19050" cap="flat" cmpd="sng">
                      <a:solidFill>
                        <a:srgbClr val="5F5F5F"/>
                      </a:solidFill>
                      <a:prstDash val="solid"/>
                      <a:round/>
                      <a:headEnd type="none" w="sm" len="sm"/>
                      <a:tailEnd type="none" w="sm" len="sm"/>
                    </a:lnL>
                    <a:lnR w="12700" cap="flat" cmpd="sng">
                      <a:solidFill>
                        <a:srgbClr val="5F5F5F"/>
                      </a:solidFill>
                      <a:prstDash val="solid"/>
                      <a:round/>
                      <a:headEnd type="none" w="sm" len="sm"/>
                      <a:tailEnd type="none" w="sm" len="sm"/>
                    </a:lnR>
                    <a:lnT w="12700" cap="flat" cmpd="sng">
                      <a:solidFill>
                        <a:srgbClr val="5F5F5F"/>
                      </a:solidFill>
                      <a:prstDash val="solid"/>
                      <a:round/>
                      <a:headEnd type="none" w="sm" len="sm"/>
                      <a:tailEnd type="none" w="sm" len="sm"/>
                    </a:lnT>
                    <a:lnB w="12700" cap="flat" cmpd="sng">
                      <a:solidFill>
                        <a:srgbClr val="5F5F5F"/>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333333"/>
                        </a:buClr>
                        <a:buSzPts val="1300"/>
                        <a:buFont typeface="Arial"/>
                        <a:buNone/>
                      </a:pPr>
                      <a:r>
                        <a:rPr lang="ja-JP" sz="1400" u="none" strike="noStrike" cap="none">
                          <a:solidFill>
                            <a:schemeClr val="dk1"/>
                          </a:solidFill>
                        </a:rPr>
                        <a:t>定例会議において</a:t>
                      </a:r>
                      <a:r>
                        <a:rPr lang="ja-JP" sz="1400" u="none" strike="noStrike" cap="none">
                          <a:solidFill>
                            <a:srgbClr val="FF0000"/>
                          </a:solidFill>
                        </a:rPr>
                        <a:t>継続的に検討</a:t>
                      </a:r>
                      <a:endParaRPr sz="1200" u="none" strike="noStrike" cap="none">
                        <a:solidFill>
                          <a:srgbClr val="FF0000"/>
                        </a:solidFill>
                      </a:endParaRPr>
                    </a:p>
                  </a:txBody>
                  <a:tcPr marL="54000" marR="54000" marT="36000" marB="36000" anchor="ctr">
                    <a:lnL w="12700" cap="flat" cmpd="sng">
                      <a:solidFill>
                        <a:srgbClr val="5F5F5F"/>
                      </a:solidFill>
                      <a:prstDash val="solid"/>
                      <a:round/>
                      <a:headEnd type="none" w="sm" len="sm"/>
                      <a:tailEnd type="none" w="sm" len="sm"/>
                    </a:lnL>
                    <a:lnR w="19050" cap="flat" cmpd="sng">
                      <a:solidFill>
                        <a:srgbClr val="5F5F5F"/>
                      </a:solidFill>
                      <a:prstDash val="solid"/>
                      <a:round/>
                      <a:headEnd type="none" w="sm" len="sm"/>
                      <a:tailEnd type="none" w="sm" len="sm"/>
                    </a:lnR>
                    <a:lnT w="12700" cap="flat" cmpd="sng">
                      <a:solidFill>
                        <a:srgbClr val="5F5F5F"/>
                      </a:solidFill>
                      <a:prstDash val="solid"/>
                      <a:round/>
                      <a:headEnd type="none" w="sm" len="sm"/>
                      <a:tailEnd type="none" w="sm" len="sm"/>
                    </a:lnT>
                    <a:lnB w="12700" cap="flat" cmpd="sng">
                      <a:solidFill>
                        <a:srgbClr val="5F5F5F"/>
                      </a:solidFill>
                      <a:prstDash val="solid"/>
                      <a:round/>
                      <a:headEnd type="none" w="sm" len="sm"/>
                      <a:tailEnd type="none" w="sm" len="sm"/>
                    </a:lnB>
                  </a:tcPr>
                </a:tc>
                <a:extLst>
                  <a:ext uri="{0D108BD9-81ED-4DB2-BD59-A6C34878D82A}">
                    <a16:rowId xmlns:a16="http://schemas.microsoft.com/office/drawing/2014/main" val="10005"/>
                  </a:ext>
                </a:extLst>
              </a:tr>
            </a:tbl>
          </a:graphicData>
        </a:graphic>
      </p:graphicFrame>
      <p:sp>
        <p:nvSpPr>
          <p:cNvPr id="481" name="Google Shape;481;p31"/>
          <p:cNvSpPr txBox="1"/>
          <p:nvPr/>
        </p:nvSpPr>
        <p:spPr>
          <a:xfrm>
            <a:off x="177800" y="0"/>
            <a:ext cx="7429500" cy="457200"/>
          </a:xfrm>
          <a:prstGeom prst="rect">
            <a:avLst/>
          </a:prstGeom>
          <a:noFill/>
          <a:ln>
            <a:noFill/>
          </a:ln>
        </p:spPr>
        <p:txBody>
          <a:bodyPr spcFirstLastPara="1" wrap="square" lIns="72000" tIns="72000" rIns="0" bIns="0" anchor="ctr" anchorCtr="0">
            <a:noAutofit/>
          </a:bodyPr>
          <a:lstStyle/>
          <a:p>
            <a:pPr marL="0" marR="0" lvl="0" indent="0" algn="l" rtl="0">
              <a:lnSpc>
                <a:spcPct val="100000"/>
              </a:lnSpc>
              <a:spcBef>
                <a:spcPts val="0"/>
              </a:spcBef>
              <a:spcAft>
                <a:spcPts val="0"/>
              </a:spcAft>
              <a:buClr>
                <a:srgbClr val="000000"/>
              </a:buClr>
              <a:buSzPts val="2400"/>
              <a:buFont typeface="Arial"/>
              <a:buNone/>
            </a:pPr>
            <a:r>
              <a:rPr lang="ja-JP" sz="2400" b="1" i="0" u="none" strike="noStrike" cap="none">
                <a:solidFill>
                  <a:srgbClr val="4D4D4D"/>
                </a:solidFill>
                <a:latin typeface="Meiryo"/>
                <a:ea typeface="Meiryo"/>
                <a:cs typeface="Meiryo"/>
                <a:sym typeface="Meiryo"/>
              </a:rPr>
              <a:t>1</a:t>
            </a:r>
            <a:r>
              <a:rPr lang="ja-JP" sz="2400" b="1">
                <a:solidFill>
                  <a:srgbClr val="4D4D4D"/>
                </a:solidFill>
                <a:latin typeface="Meiryo"/>
                <a:ea typeface="Meiryo"/>
                <a:cs typeface="Meiryo"/>
                <a:sym typeface="Meiryo"/>
              </a:rPr>
              <a:t>3</a:t>
            </a:r>
            <a:r>
              <a:rPr lang="ja-JP" sz="2400" b="1" i="0" u="none" strike="noStrike" cap="none">
                <a:solidFill>
                  <a:srgbClr val="4D4D4D"/>
                </a:solidFill>
                <a:latin typeface="Meiryo"/>
                <a:ea typeface="Meiryo"/>
                <a:cs typeface="Meiryo"/>
                <a:sym typeface="Meiryo"/>
              </a:rPr>
              <a:t>-</a:t>
            </a:r>
            <a:r>
              <a:rPr lang="ja-JP" sz="2400" b="1">
                <a:solidFill>
                  <a:srgbClr val="4D4D4D"/>
                </a:solidFill>
                <a:latin typeface="Meiryo"/>
                <a:ea typeface="Meiryo"/>
                <a:cs typeface="Meiryo"/>
                <a:sym typeface="Meiryo"/>
              </a:rPr>
              <a:t>7</a:t>
            </a:r>
            <a:r>
              <a:rPr lang="ja-JP" sz="2400" b="1" i="0" u="none" strike="noStrike" cap="none">
                <a:solidFill>
                  <a:srgbClr val="4D4D4D"/>
                </a:solidFill>
                <a:latin typeface="Meiryo"/>
                <a:ea typeface="Meiryo"/>
                <a:cs typeface="Meiryo"/>
                <a:sym typeface="Meiryo"/>
              </a:rPr>
              <a:t>. 広報委員会 の取り組み</a:t>
            </a:r>
            <a:endParaRPr sz="2400" b="1" i="0" u="none" strike="noStrike" cap="none">
              <a:solidFill>
                <a:srgbClr val="FF3300"/>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85"/>
        <p:cNvGrpSpPr/>
        <p:nvPr/>
      </p:nvGrpSpPr>
      <p:grpSpPr>
        <a:xfrm>
          <a:off x="0" y="0"/>
          <a:ext cx="0" cy="0"/>
          <a:chOff x="0" y="0"/>
          <a:chExt cx="0" cy="0"/>
        </a:xfrm>
      </p:grpSpPr>
      <p:sp>
        <p:nvSpPr>
          <p:cNvPr id="486" name="Google Shape;486;p32"/>
          <p:cNvSpPr/>
          <p:nvPr/>
        </p:nvSpPr>
        <p:spPr>
          <a:xfrm rot="5400000">
            <a:off x="3888458" y="2636378"/>
            <a:ext cx="1815900" cy="304800"/>
          </a:xfrm>
          <a:prstGeom prst="rect">
            <a:avLst/>
          </a:prstGeom>
          <a:solidFill>
            <a:srgbClr val="5F5F5F"/>
          </a:solidFill>
          <a:ln w="19050" cap="flat" cmpd="sng">
            <a:solidFill>
              <a:srgbClr val="5F5F5F"/>
            </a:solidFill>
            <a:prstDash val="solid"/>
            <a:miter lim="800000"/>
            <a:headEnd type="none" w="sm" len="sm"/>
            <a:tailEnd type="none" w="sm" len="sm"/>
          </a:ln>
        </p:spPr>
        <p:txBody>
          <a:bodyPr spcFirstLastPara="1" wrap="square" lIns="36000" tIns="36000" rIns="36000" bIns="36000" anchor="ctr" anchorCtr="0">
            <a:noAutofit/>
          </a:bodyPr>
          <a:lstStyle/>
          <a:p>
            <a:pPr marL="482600" marR="0" lvl="0" indent="-482600" algn="ctr" rtl="0">
              <a:lnSpc>
                <a:spcPct val="100000"/>
              </a:lnSpc>
              <a:spcBef>
                <a:spcPts val="0"/>
              </a:spcBef>
              <a:spcAft>
                <a:spcPts val="0"/>
              </a:spcAft>
              <a:buClr>
                <a:schemeClr val="dk1"/>
              </a:buClr>
              <a:buSzPts val="1400"/>
              <a:buFont typeface="Noto Sans Symbols"/>
              <a:buNone/>
            </a:pPr>
            <a:r>
              <a:rPr lang="ja-JP" sz="1400" b="0" i="0" u="none" strike="noStrike" cap="none">
                <a:solidFill>
                  <a:schemeClr val="lt1"/>
                </a:solidFill>
                <a:latin typeface="Arial"/>
                <a:ea typeface="Arial"/>
                <a:cs typeface="Arial"/>
                <a:sym typeface="Arial"/>
              </a:rPr>
              <a:t>目指す姿</a:t>
            </a:r>
            <a:endParaRPr sz="1400" b="0" i="0" u="none" strike="noStrike" cap="none">
              <a:solidFill>
                <a:srgbClr val="000000"/>
              </a:solidFill>
              <a:latin typeface="Arial"/>
              <a:ea typeface="Arial"/>
              <a:cs typeface="Arial"/>
              <a:sym typeface="Arial"/>
            </a:endParaRPr>
          </a:p>
        </p:txBody>
      </p:sp>
      <p:sp>
        <p:nvSpPr>
          <p:cNvPr id="487" name="Google Shape;487;p32"/>
          <p:cNvSpPr/>
          <p:nvPr/>
        </p:nvSpPr>
        <p:spPr>
          <a:xfrm rot="5400000">
            <a:off x="-361850" y="2636378"/>
            <a:ext cx="1815900" cy="304800"/>
          </a:xfrm>
          <a:prstGeom prst="rect">
            <a:avLst/>
          </a:prstGeom>
          <a:solidFill>
            <a:srgbClr val="5F5F5F"/>
          </a:solidFill>
          <a:ln w="19050" cap="flat" cmpd="sng">
            <a:solidFill>
              <a:srgbClr val="5F5F5F"/>
            </a:solidFill>
            <a:prstDash val="solid"/>
            <a:miter lim="800000"/>
            <a:headEnd type="none" w="sm" len="sm"/>
            <a:tailEnd type="none" w="sm" len="sm"/>
          </a:ln>
        </p:spPr>
        <p:txBody>
          <a:bodyPr spcFirstLastPara="1" wrap="square" lIns="36000" tIns="36000" rIns="36000" bIns="36000" anchor="ctr" anchorCtr="0">
            <a:noAutofit/>
          </a:bodyPr>
          <a:lstStyle/>
          <a:p>
            <a:pPr marL="482600" marR="0" lvl="0" indent="-482600" algn="ctr" rtl="0">
              <a:lnSpc>
                <a:spcPct val="100000"/>
              </a:lnSpc>
              <a:spcBef>
                <a:spcPts val="0"/>
              </a:spcBef>
              <a:spcAft>
                <a:spcPts val="0"/>
              </a:spcAft>
              <a:buClr>
                <a:schemeClr val="dk1"/>
              </a:buClr>
              <a:buSzPts val="1400"/>
              <a:buFont typeface="Noto Sans Symbols"/>
              <a:buNone/>
            </a:pPr>
            <a:r>
              <a:rPr lang="ja-JP" sz="1400" b="0" i="0" u="none" strike="noStrike" cap="none">
                <a:solidFill>
                  <a:schemeClr val="lt1"/>
                </a:solidFill>
                <a:latin typeface="Arial"/>
                <a:ea typeface="Arial"/>
                <a:cs typeface="Arial"/>
                <a:sym typeface="Arial"/>
              </a:rPr>
              <a:t>現 状</a:t>
            </a:r>
            <a:endParaRPr sz="1400" b="0" i="0" u="none" strike="noStrike" cap="none">
              <a:solidFill>
                <a:srgbClr val="000000"/>
              </a:solidFill>
              <a:latin typeface="Arial"/>
              <a:ea typeface="Arial"/>
              <a:cs typeface="Arial"/>
              <a:sym typeface="Arial"/>
            </a:endParaRPr>
          </a:p>
        </p:txBody>
      </p:sp>
      <p:sp>
        <p:nvSpPr>
          <p:cNvPr id="488" name="Google Shape;488;p32"/>
          <p:cNvSpPr/>
          <p:nvPr/>
        </p:nvSpPr>
        <p:spPr>
          <a:xfrm>
            <a:off x="698500" y="628273"/>
            <a:ext cx="8102700" cy="1155300"/>
          </a:xfrm>
          <a:prstGeom prst="rect">
            <a:avLst/>
          </a:prstGeom>
          <a:solidFill>
            <a:srgbClr val="F4F4F4"/>
          </a:solidFill>
          <a:ln w="19050" cap="flat" cmpd="sng">
            <a:solidFill>
              <a:srgbClr val="5F5F5F"/>
            </a:solidFill>
            <a:prstDash val="solid"/>
            <a:miter lim="800000"/>
            <a:headEnd type="none" w="sm" len="sm"/>
            <a:tailEnd type="none" w="sm" len="sm"/>
          </a:ln>
        </p:spPr>
        <p:txBody>
          <a:bodyPr spcFirstLastPara="1" wrap="square" lIns="36000" tIns="0" rIns="36000" bIns="0" anchor="ctr" anchorCtr="0">
            <a:noAutofit/>
          </a:bodyPr>
          <a:lstStyle/>
          <a:p>
            <a:pPr marL="284163" marR="0" lvl="0" indent="-284163" algn="just" rtl="0">
              <a:lnSpc>
                <a:spcPct val="100000"/>
              </a:lnSpc>
              <a:spcBef>
                <a:spcPts val="0"/>
              </a:spcBef>
              <a:spcAft>
                <a:spcPts val="0"/>
              </a:spcAft>
              <a:buClr>
                <a:schemeClr val="dk1"/>
              </a:buClr>
              <a:buSzPts val="1500"/>
              <a:buFont typeface="Noto Sans Symbols"/>
              <a:buNone/>
            </a:pPr>
            <a:endParaRPr sz="1500" b="1" i="0" u="none" strike="noStrike" cap="none">
              <a:solidFill>
                <a:schemeClr val="dk1"/>
              </a:solidFill>
              <a:latin typeface="Arial"/>
              <a:ea typeface="Arial"/>
              <a:cs typeface="Arial"/>
              <a:sym typeface="Arial"/>
            </a:endParaRPr>
          </a:p>
        </p:txBody>
      </p:sp>
      <p:sp>
        <p:nvSpPr>
          <p:cNvPr id="489" name="Google Shape;489;p32"/>
          <p:cNvSpPr/>
          <p:nvPr/>
        </p:nvSpPr>
        <p:spPr>
          <a:xfrm rot="5400000">
            <a:off x="-30500" y="1052854"/>
            <a:ext cx="1153200" cy="304800"/>
          </a:xfrm>
          <a:prstGeom prst="rect">
            <a:avLst/>
          </a:prstGeom>
          <a:solidFill>
            <a:srgbClr val="5F5F5F"/>
          </a:solidFill>
          <a:ln w="19050" cap="flat" cmpd="sng">
            <a:solidFill>
              <a:srgbClr val="5F5F5F"/>
            </a:solidFill>
            <a:prstDash val="solid"/>
            <a:miter lim="800000"/>
            <a:headEnd type="none" w="sm" len="sm"/>
            <a:tailEnd type="none" w="sm" len="sm"/>
          </a:ln>
        </p:spPr>
        <p:txBody>
          <a:bodyPr spcFirstLastPara="1" wrap="square" lIns="36000" tIns="36000" rIns="36000" bIns="36000" anchor="ctr" anchorCtr="0">
            <a:noAutofit/>
          </a:bodyPr>
          <a:lstStyle/>
          <a:p>
            <a:pPr marL="482600" marR="0" lvl="0" indent="-482600" algn="ctr" rtl="0">
              <a:lnSpc>
                <a:spcPct val="100000"/>
              </a:lnSpc>
              <a:spcBef>
                <a:spcPts val="0"/>
              </a:spcBef>
              <a:spcAft>
                <a:spcPts val="0"/>
              </a:spcAft>
              <a:buClr>
                <a:schemeClr val="dk1"/>
              </a:buClr>
              <a:buSzPts val="1400"/>
              <a:buFont typeface="Noto Sans Symbols"/>
              <a:buNone/>
            </a:pPr>
            <a:r>
              <a:rPr lang="ja-JP" sz="1400" b="0" i="0" u="none" strike="noStrike" cap="none">
                <a:solidFill>
                  <a:schemeClr val="lt1"/>
                </a:solidFill>
                <a:latin typeface="Arial"/>
                <a:ea typeface="Arial"/>
                <a:cs typeface="Arial"/>
                <a:sym typeface="Arial"/>
              </a:rPr>
              <a:t>主要テーマ</a:t>
            </a:r>
            <a:endParaRPr sz="1400" b="0" i="0" u="none" strike="noStrike" cap="none">
              <a:solidFill>
                <a:srgbClr val="000000"/>
              </a:solidFill>
              <a:latin typeface="Arial"/>
              <a:ea typeface="Arial"/>
              <a:cs typeface="Arial"/>
              <a:sym typeface="Arial"/>
            </a:endParaRPr>
          </a:p>
        </p:txBody>
      </p:sp>
      <p:sp>
        <p:nvSpPr>
          <p:cNvPr id="490" name="Google Shape;490;p32"/>
          <p:cNvSpPr/>
          <p:nvPr/>
        </p:nvSpPr>
        <p:spPr>
          <a:xfrm>
            <a:off x="698500" y="1880828"/>
            <a:ext cx="3852000" cy="1815900"/>
          </a:xfrm>
          <a:prstGeom prst="rect">
            <a:avLst/>
          </a:prstGeom>
          <a:noFill/>
          <a:ln w="19050" cap="flat" cmpd="sng">
            <a:solidFill>
              <a:srgbClr val="5F5F5F"/>
            </a:solidFill>
            <a:prstDash val="solid"/>
            <a:miter lim="800000"/>
            <a:headEnd type="none" w="sm" len="sm"/>
            <a:tailEnd type="none" w="sm" len="sm"/>
          </a:ln>
        </p:spPr>
        <p:txBody>
          <a:bodyPr spcFirstLastPara="1" wrap="square" lIns="36000" tIns="36000" rIns="36000" bIns="36000" anchor="t" anchorCtr="0">
            <a:noAutofit/>
          </a:bodyPr>
          <a:lstStyle/>
          <a:p>
            <a:pPr marL="190500" marR="0" lvl="0" indent="-190500" algn="just" rtl="0">
              <a:lnSpc>
                <a:spcPct val="108333"/>
              </a:lnSpc>
              <a:spcBef>
                <a:spcPts val="0"/>
              </a:spcBef>
              <a:spcAft>
                <a:spcPts val="0"/>
              </a:spcAft>
              <a:buClr>
                <a:schemeClr val="dk1"/>
              </a:buClr>
              <a:buSzPts val="1200"/>
              <a:buFont typeface="Noto Sans Symbols"/>
              <a:buChar char="●"/>
            </a:pPr>
            <a:r>
              <a:rPr lang="ja-JP" sz="1200" b="0" i="0" u="none" strike="noStrike" cap="none">
                <a:solidFill>
                  <a:srgbClr val="000000"/>
                </a:solidFill>
                <a:latin typeface="Arial"/>
                <a:ea typeface="Arial"/>
                <a:cs typeface="Arial"/>
                <a:sym typeface="Arial"/>
              </a:rPr>
              <a:t>行政（宮城県・仙台市等）との連携は進んでいるが、具体的な</a:t>
            </a:r>
            <a:r>
              <a:rPr lang="ja-JP" sz="1200" b="1" i="0" u="none" strike="noStrike" cap="none">
                <a:solidFill>
                  <a:srgbClr val="000000"/>
                </a:solidFill>
                <a:latin typeface="Arial"/>
                <a:ea typeface="Arial"/>
                <a:cs typeface="Arial"/>
                <a:sym typeface="Arial"/>
              </a:rPr>
              <a:t>政策反映や予算化に向けた一歩踏み込んだ提言</a:t>
            </a:r>
            <a:r>
              <a:rPr lang="ja-JP" sz="1200" b="0" i="0" u="none" strike="noStrike" cap="none">
                <a:solidFill>
                  <a:srgbClr val="000000"/>
                </a:solidFill>
                <a:latin typeface="Arial"/>
                <a:ea typeface="Arial"/>
                <a:cs typeface="Arial"/>
                <a:sym typeface="Arial"/>
              </a:rPr>
              <a:t>がまだ不足している</a:t>
            </a:r>
            <a:endParaRPr sz="1200" b="0" i="0" u="none" strike="noStrike" cap="none">
              <a:solidFill>
                <a:srgbClr val="000000"/>
              </a:solidFill>
              <a:latin typeface="Arial"/>
              <a:ea typeface="Arial"/>
              <a:cs typeface="Arial"/>
              <a:sym typeface="Arial"/>
            </a:endParaRPr>
          </a:p>
          <a:p>
            <a:pPr marL="190500" marR="0" lvl="0" indent="-190500" algn="just" rtl="0">
              <a:lnSpc>
                <a:spcPct val="108333"/>
              </a:lnSpc>
              <a:spcBef>
                <a:spcPts val="0"/>
              </a:spcBef>
              <a:spcAft>
                <a:spcPts val="0"/>
              </a:spcAft>
              <a:buClr>
                <a:schemeClr val="dk1"/>
              </a:buClr>
              <a:buSzPts val="1200"/>
              <a:buFont typeface="Noto Sans Symbols"/>
              <a:buChar char="●"/>
            </a:pPr>
            <a:r>
              <a:rPr lang="ja-JP" sz="1200" b="0" i="0" u="none" strike="noStrike" cap="none">
                <a:solidFill>
                  <a:srgbClr val="000000"/>
                </a:solidFill>
                <a:latin typeface="Arial"/>
                <a:ea typeface="Arial"/>
                <a:cs typeface="Arial"/>
                <a:sym typeface="Arial"/>
              </a:rPr>
              <a:t>会員企業の経営実態が把握しきれておらず、</a:t>
            </a:r>
            <a:r>
              <a:rPr lang="ja-JP" sz="1200" b="1" i="0" u="none" strike="noStrike" cap="none">
                <a:solidFill>
                  <a:srgbClr val="000000"/>
                </a:solidFill>
                <a:latin typeface="Arial"/>
                <a:ea typeface="Arial"/>
                <a:cs typeface="Arial"/>
                <a:sym typeface="Arial"/>
              </a:rPr>
              <a:t>現場のリアルな課題</a:t>
            </a:r>
            <a:r>
              <a:rPr lang="ja-JP" sz="1200" b="0" i="0" u="none" strike="noStrike" cap="none">
                <a:solidFill>
                  <a:srgbClr val="000000"/>
                </a:solidFill>
                <a:latin typeface="Arial"/>
                <a:ea typeface="Arial"/>
                <a:cs typeface="Arial"/>
                <a:sym typeface="Arial"/>
              </a:rPr>
              <a:t>を吸い上げ、行政に届ける仕組みが十分に機能しきれていない</a:t>
            </a:r>
            <a:endParaRPr sz="1200" b="0" i="0" u="none" strike="noStrike" cap="none">
              <a:solidFill>
                <a:srgbClr val="000000"/>
              </a:solidFill>
              <a:latin typeface="Arial"/>
              <a:ea typeface="Arial"/>
              <a:cs typeface="Arial"/>
              <a:sym typeface="Arial"/>
            </a:endParaRPr>
          </a:p>
          <a:p>
            <a:pPr marL="190500" marR="0" lvl="0" indent="-190500" algn="just" rtl="0">
              <a:lnSpc>
                <a:spcPct val="108333"/>
              </a:lnSpc>
              <a:spcBef>
                <a:spcPts val="0"/>
              </a:spcBef>
              <a:spcAft>
                <a:spcPts val="0"/>
              </a:spcAft>
              <a:buClr>
                <a:schemeClr val="dk1"/>
              </a:buClr>
              <a:buSzPts val="1200"/>
              <a:buFont typeface="Noto Sans Symbols"/>
              <a:buChar char="●"/>
            </a:pPr>
            <a:r>
              <a:rPr lang="ja-JP" sz="1200" b="0" i="0" u="none" strike="noStrike" cap="none">
                <a:solidFill>
                  <a:srgbClr val="000000"/>
                </a:solidFill>
                <a:latin typeface="Arial"/>
                <a:ea typeface="Arial"/>
                <a:cs typeface="Arial"/>
                <a:sym typeface="Arial"/>
              </a:rPr>
              <a:t>ICT利活用による地域貢献の</a:t>
            </a:r>
            <a:r>
              <a:rPr lang="ja-JP" sz="1200" b="1" i="0" u="none" strike="noStrike" cap="none">
                <a:solidFill>
                  <a:srgbClr val="000000"/>
                </a:solidFill>
                <a:latin typeface="Arial"/>
                <a:ea typeface="Arial"/>
                <a:cs typeface="Arial"/>
                <a:sym typeface="Arial"/>
              </a:rPr>
              <a:t>成功事例が点在</a:t>
            </a:r>
            <a:r>
              <a:rPr lang="ja-JP" sz="1200" b="0" i="0" u="none" strike="noStrike" cap="none">
                <a:solidFill>
                  <a:srgbClr val="000000"/>
                </a:solidFill>
                <a:latin typeface="Arial"/>
                <a:ea typeface="Arial"/>
                <a:cs typeface="Arial"/>
                <a:sym typeface="Arial"/>
              </a:rPr>
              <a:t>しており、これをモデルケースとして政策化・横展開する動きが弱い</a:t>
            </a:r>
            <a:endParaRPr sz="1200" b="0" i="0" u="none" strike="noStrike" cap="none">
              <a:solidFill>
                <a:schemeClr val="dk1"/>
              </a:solidFill>
              <a:latin typeface="Arial"/>
              <a:ea typeface="Arial"/>
              <a:cs typeface="Arial"/>
              <a:sym typeface="Arial"/>
            </a:endParaRPr>
          </a:p>
        </p:txBody>
      </p:sp>
      <p:sp>
        <p:nvSpPr>
          <p:cNvPr id="491" name="Google Shape;491;p32"/>
          <p:cNvSpPr/>
          <p:nvPr/>
        </p:nvSpPr>
        <p:spPr>
          <a:xfrm>
            <a:off x="4948808" y="1880825"/>
            <a:ext cx="3852000" cy="1815900"/>
          </a:xfrm>
          <a:prstGeom prst="rect">
            <a:avLst/>
          </a:prstGeom>
          <a:noFill/>
          <a:ln w="19050" cap="flat" cmpd="sng">
            <a:solidFill>
              <a:srgbClr val="5F5F5F"/>
            </a:solidFill>
            <a:prstDash val="solid"/>
            <a:miter lim="800000"/>
            <a:headEnd type="none" w="sm" len="sm"/>
            <a:tailEnd type="none" w="sm" len="sm"/>
          </a:ln>
        </p:spPr>
        <p:txBody>
          <a:bodyPr spcFirstLastPara="1" wrap="square" lIns="36000" tIns="36000" rIns="36000" bIns="36000" anchor="t" anchorCtr="0">
            <a:noAutofit/>
          </a:bodyPr>
          <a:lstStyle/>
          <a:p>
            <a:pPr marL="190500" marR="0" lvl="0" indent="-184150" algn="just" rtl="0">
              <a:lnSpc>
                <a:spcPct val="100000"/>
              </a:lnSpc>
              <a:spcBef>
                <a:spcPts val="0"/>
              </a:spcBef>
              <a:spcAft>
                <a:spcPts val="0"/>
              </a:spcAft>
              <a:buClr>
                <a:schemeClr val="dk1"/>
              </a:buClr>
              <a:buSzPts val="1100"/>
              <a:buFont typeface="Noto Sans Symbols"/>
              <a:buChar char="●"/>
            </a:pPr>
            <a:r>
              <a:rPr lang="ja-JP" sz="1200" b="0" i="0" u="none" strike="noStrike" cap="none">
                <a:solidFill>
                  <a:srgbClr val="000000"/>
                </a:solidFill>
                <a:latin typeface="Arial"/>
                <a:ea typeface="Arial"/>
                <a:cs typeface="Arial"/>
                <a:sym typeface="Arial"/>
              </a:rPr>
              <a:t>会員企業が学び合い高め合える場や仕組みを</a:t>
            </a:r>
            <a:r>
              <a:rPr lang="ja-JP" sz="1200" b="1" i="0" u="none" strike="noStrike" cap="none">
                <a:solidFill>
                  <a:srgbClr val="000000"/>
                </a:solidFill>
                <a:latin typeface="Arial"/>
                <a:ea typeface="Arial"/>
                <a:cs typeface="Arial"/>
                <a:sym typeface="Arial"/>
              </a:rPr>
              <a:t>活用し経営課題を解決できる</a:t>
            </a:r>
            <a:endParaRPr sz="1200" b="1" i="0" u="none" strike="noStrike" cap="none">
              <a:solidFill>
                <a:srgbClr val="000000"/>
              </a:solidFill>
              <a:latin typeface="Arial"/>
              <a:ea typeface="Arial"/>
              <a:cs typeface="Arial"/>
              <a:sym typeface="Arial"/>
            </a:endParaRPr>
          </a:p>
          <a:p>
            <a:pPr marL="190500" marR="0" lvl="0" indent="-184150" algn="just" rtl="0">
              <a:lnSpc>
                <a:spcPct val="100000"/>
              </a:lnSpc>
              <a:spcBef>
                <a:spcPts val="0"/>
              </a:spcBef>
              <a:spcAft>
                <a:spcPts val="0"/>
              </a:spcAft>
              <a:buClr>
                <a:schemeClr val="dk1"/>
              </a:buClr>
              <a:buSzPts val="1100"/>
              <a:buFont typeface="Noto Sans Symbols"/>
              <a:buChar char="●"/>
            </a:pPr>
            <a:r>
              <a:rPr lang="ja-JP" sz="1200" b="0" i="0" u="none" strike="noStrike" cap="none">
                <a:solidFill>
                  <a:srgbClr val="000000"/>
                </a:solidFill>
                <a:latin typeface="Arial"/>
                <a:ea typeface="Arial"/>
                <a:cs typeface="Arial"/>
                <a:sym typeface="Arial"/>
              </a:rPr>
              <a:t>会員企業の経営実態を把握し地域ICT産業の課題や解決への方向性を打ち出せる、また行政のデジタル施策策定時において、</a:t>
            </a:r>
            <a:r>
              <a:rPr lang="ja-JP" sz="1200" b="1" i="0" u="none" strike="noStrike" cap="none">
                <a:solidFill>
                  <a:srgbClr val="000000"/>
                </a:solidFill>
                <a:latin typeface="Arial"/>
                <a:ea typeface="Arial"/>
                <a:cs typeface="Arial"/>
                <a:sym typeface="Arial"/>
              </a:rPr>
              <a:t>「まずMISAに相談」される信頼関係</a:t>
            </a:r>
            <a:r>
              <a:rPr lang="ja-JP" sz="1200" b="0" i="0" u="none" strike="noStrike" cap="none">
                <a:solidFill>
                  <a:srgbClr val="000000"/>
                </a:solidFill>
                <a:latin typeface="Arial"/>
                <a:ea typeface="Arial"/>
                <a:cs typeface="Arial"/>
                <a:sym typeface="Arial"/>
              </a:rPr>
              <a:t>が構築されている</a:t>
            </a:r>
            <a:endParaRPr sz="1200" b="0" i="0" u="none" strike="noStrike" cap="none">
              <a:solidFill>
                <a:srgbClr val="000000"/>
              </a:solidFill>
              <a:latin typeface="Arial"/>
              <a:ea typeface="Arial"/>
              <a:cs typeface="Arial"/>
              <a:sym typeface="Arial"/>
            </a:endParaRPr>
          </a:p>
          <a:p>
            <a:pPr marL="190500" marR="0" lvl="0" indent="-184150" algn="just" rtl="0">
              <a:lnSpc>
                <a:spcPct val="100000"/>
              </a:lnSpc>
              <a:spcBef>
                <a:spcPts val="0"/>
              </a:spcBef>
              <a:spcAft>
                <a:spcPts val="0"/>
              </a:spcAft>
              <a:buClr>
                <a:schemeClr val="dk1"/>
              </a:buClr>
              <a:buSzPts val="1100"/>
              <a:buFont typeface="Noto Sans Symbols"/>
              <a:buChar char="●"/>
            </a:pPr>
            <a:r>
              <a:rPr lang="ja-JP" sz="1200" b="0" i="0" u="none" strike="noStrike" cap="none">
                <a:solidFill>
                  <a:srgbClr val="000000"/>
                </a:solidFill>
                <a:latin typeface="Arial"/>
                <a:ea typeface="Arial"/>
                <a:cs typeface="Arial"/>
                <a:sym typeface="Arial"/>
              </a:rPr>
              <a:t>会員企業の意見を集約した「政策提言書」を毎年提出し、</a:t>
            </a:r>
            <a:r>
              <a:rPr lang="ja-JP" sz="1200" b="1" i="0" u="none" strike="noStrike" cap="none">
                <a:solidFill>
                  <a:srgbClr val="000000"/>
                </a:solidFill>
                <a:latin typeface="Arial"/>
                <a:ea typeface="Arial"/>
                <a:cs typeface="Arial"/>
                <a:sym typeface="Arial"/>
              </a:rPr>
              <a:t>地域ICT産業の労働環境や取引環境の改善</a:t>
            </a:r>
            <a:r>
              <a:rPr lang="ja-JP" sz="1200" b="0" i="0" u="none" strike="noStrike" cap="none">
                <a:solidFill>
                  <a:srgbClr val="000000"/>
                </a:solidFill>
                <a:latin typeface="Arial"/>
                <a:ea typeface="Arial"/>
                <a:cs typeface="Arial"/>
                <a:sym typeface="Arial"/>
              </a:rPr>
              <a:t>が図られている</a:t>
            </a:r>
            <a:endParaRPr sz="1400" b="0" i="0" u="none" strike="noStrike" cap="none">
              <a:solidFill>
                <a:schemeClr val="dk1"/>
              </a:solidFill>
              <a:latin typeface="Arial"/>
              <a:ea typeface="Arial"/>
              <a:cs typeface="Arial"/>
              <a:sym typeface="Arial"/>
            </a:endParaRPr>
          </a:p>
        </p:txBody>
      </p:sp>
      <p:sp>
        <p:nvSpPr>
          <p:cNvPr id="492" name="Google Shape;492;p32"/>
          <p:cNvSpPr/>
          <p:nvPr/>
        </p:nvSpPr>
        <p:spPr>
          <a:xfrm>
            <a:off x="4572100" y="628650"/>
            <a:ext cx="4229100" cy="1155000"/>
          </a:xfrm>
          <a:prstGeom prst="rect">
            <a:avLst/>
          </a:prstGeom>
          <a:solidFill>
            <a:srgbClr val="B8E8B8"/>
          </a:solidFill>
          <a:ln>
            <a:noFill/>
          </a:ln>
        </p:spPr>
        <p:txBody>
          <a:bodyPr spcFirstLastPara="1" wrap="square" lIns="36000" tIns="72000" rIns="36000" bIns="36000" anchor="ctr" anchorCtr="0">
            <a:noAutofit/>
          </a:bodyPr>
          <a:lstStyle/>
          <a:p>
            <a:pPr marL="0" marR="0" lvl="0" indent="0" algn="ctr" rtl="0">
              <a:lnSpc>
                <a:spcPct val="100000"/>
              </a:lnSpc>
              <a:spcBef>
                <a:spcPts val="0"/>
              </a:spcBef>
              <a:spcAft>
                <a:spcPts val="0"/>
              </a:spcAft>
              <a:buNone/>
            </a:pPr>
            <a:r>
              <a:rPr lang="ja-JP" sz="1400" b="0" i="0" u="none" strike="noStrike" cap="none">
                <a:solidFill>
                  <a:srgbClr val="333333"/>
                </a:solidFill>
                <a:latin typeface="Arial"/>
                <a:ea typeface="Arial"/>
                <a:cs typeface="Arial"/>
                <a:sym typeface="Arial"/>
              </a:rPr>
              <a:t>〜地域・行政のパートナーとして</a:t>
            </a:r>
            <a:endParaRPr sz="1400" b="0" i="0" u="none" strike="noStrike" cap="none">
              <a:solidFill>
                <a:srgbClr val="333333"/>
              </a:solidFill>
              <a:latin typeface="Arial"/>
              <a:ea typeface="Arial"/>
              <a:cs typeface="Arial"/>
              <a:sym typeface="Arial"/>
            </a:endParaRPr>
          </a:p>
          <a:p>
            <a:pPr marL="0" marR="0" lvl="0" indent="0" algn="ctr" rtl="0">
              <a:lnSpc>
                <a:spcPct val="100000"/>
              </a:lnSpc>
              <a:spcBef>
                <a:spcPts val="0"/>
              </a:spcBef>
              <a:spcAft>
                <a:spcPts val="0"/>
              </a:spcAft>
              <a:buNone/>
            </a:pPr>
            <a:r>
              <a:rPr lang="ja-JP" sz="1400" b="0" i="0" u="none" strike="noStrike" cap="none">
                <a:solidFill>
                  <a:srgbClr val="333333"/>
                </a:solidFill>
                <a:latin typeface="Arial"/>
                <a:ea typeface="Arial"/>
                <a:cs typeface="Arial"/>
                <a:sym typeface="Arial"/>
              </a:rPr>
              <a:t>デジタル化をリードする〜</a:t>
            </a:r>
            <a:endParaRPr/>
          </a:p>
          <a:p>
            <a:pPr marL="0" marR="0" lvl="0" indent="0" algn="ctr" rtl="0">
              <a:lnSpc>
                <a:spcPct val="100000"/>
              </a:lnSpc>
              <a:spcBef>
                <a:spcPts val="0"/>
              </a:spcBef>
              <a:spcAft>
                <a:spcPts val="0"/>
              </a:spcAft>
              <a:buNone/>
            </a:pPr>
            <a:r>
              <a:rPr lang="ja-JP" sz="1600" b="0" i="0" u="none" strike="noStrike" cap="none">
                <a:solidFill>
                  <a:srgbClr val="FF0000"/>
                </a:solidFill>
                <a:latin typeface="Arial"/>
                <a:ea typeface="Arial"/>
                <a:cs typeface="Arial"/>
                <a:sym typeface="Arial"/>
              </a:rPr>
              <a:t>『政策を動かし、ICTで宮城を豊かに！』</a:t>
            </a:r>
            <a:endParaRPr sz="1400" b="0" i="0" u="none" strike="noStrike" cap="none">
              <a:solidFill>
                <a:srgbClr val="FF0000"/>
              </a:solidFill>
              <a:latin typeface="Arial"/>
              <a:ea typeface="Arial"/>
              <a:cs typeface="Arial"/>
              <a:sym typeface="Arial"/>
            </a:endParaRPr>
          </a:p>
        </p:txBody>
      </p:sp>
      <p:sp>
        <p:nvSpPr>
          <p:cNvPr id="493" name="Google Shape;493;p32"/>
          <p:cNvSpPr/>
          <p:nvPr/>
        </p:nvSpPr>
        <p:spPr>
          <a:xfrm>
            <a:off x="698500" y="628654"/>
            <a:ext cx="3873600" cy="1157100"/>
          </a:xfrm>
          <a:prstGeom prst="rect">
            <a:avLst/>
          </a:prstGeom>
          <a:solidFill>
            <a:srgbClr val="B8E8B8"/>
          </a:solidFill>
          <a:ln>
            <a:noFill/>
          </a:ln>
        </p:spPr>
        <p:txBody>
          <a:bodyPr spcFirstLastPara="1" wrap="square" lIns="36000" tIns="72000" rIns="36000" bIns="36000" anchor="ctr" anchorCtr="0">
            <a:noAutofit/>
          </a:bodyPr>
          <a:lstStyle/>
          <a:p>
            <a:pPr marL="284163" marR="0" lvl="0" indent="-284163" algn="l" rtl="0">
              <a:lnSpc>
                <a:spcPct val="121428"/>
              </a:lnSpc>
              <a:spcBef>
                <a:spcPts val="0"/>
              </a:spcBef>
              <a:spcAft>
                <a:spcPts val="0"/>
              </a:spcAft>
              <a:buClr>
                <a:schemeClr val="dk1"/>
              </a:buClr>
              <a:buSzPts val="1400"/>
              <a:buFont typeface="Noto Sans Symbols"/>
              <a:buChar char="⮚"/>
            </a:pPr>
            <a:r>
              <a:rPr lang="ja-JP" sz="1400" b="0" i="0" u="none" strike="noStrike" cap="none">
                <a:solidFill>
                  <a:srgbClr val="1C1C1C"/>
                </a:solidFill>
                <a:latin typeface="Arial"/>
                <a:ea typeface="Arial"/>
                <a:cs typeface="Arial"/>
                <a:sym typeface="Arial"/>
              </a:rPr>
              <a:t>域課題解決へのICT利活用・DX推進</a:t>
            </a:r>
            <a:endParaRPr sz="1400" b="0" i="0" u="none" strike="noStrike" cap="none">
              <a:solidFill>
                <a:srgbClr val="1C1C1C"/>
              </a:solidFill>
              <a:latin typeface="Arial"/>
              <a:ea typeface="Arial"/>
              <a:cs typeface="Arial"/>
              <a:sym typeface="Arial"/>
            </a:endParaRPr>
          </a:p>
          <a:p>
            <a:pPr marL="284163" marR="0" lvl="0" indent="-284163" algn="l" rtl="0">
              <a:lnSpc>
                <a:spcPct val="121428"/>
              </a:lnSpc>
              <a:spcBef>
                <a:spcPts val="0"/>
              </a:spcBef>
              <a:spcAft>
                <a:spcPts val="0"/>
              </a:spcAft>
              <a:buClr>
                <a:schemeClr val="dk1"/>
              </a:buClr>
              <a:buSzPts val="1400"/>
              <a:buFont typeface="Noto Sans Symbols"/>
              <a:buChar char="⮚"/>
            </a:pPr>
            <a:r>
              <a:rPr lang="ja-JP" sz="1400" b="0" i="0" u="none" strike="noStrike" cap="none">
                <a:solidFill>
                  <a:srgbClr val="1C1C1C"/>
                </a:solidFill>
                <a:latin typeface="Arial"/>
                <a:ea typeface="Arial"/>
                <a:cs typeface="Arial"/>
                <a:sym typeface="Arial"/>
              </a:rPr>
              <a:t>産業基盤の強化と公正取引の推進</a:t>
            </a:r>
            <a:endParaRPr sz="1400" b="0" i="0" u="none" strike="noStrike" cap="none">
              <a:solidFill>
                <a:srgbClr val="1C1C1C"/>
              </a:solidFill>
              <a:latin typeface="Arial"/>
              <a:ea typeface="Arial"/>
              <a:cs typeface="Arial"/>
              <a:sym typeface="Arial"/>
            </a:endParaRPr>
          </a:p>
          <a:p>
            <a:pPr marL="284163" marR="0" lvl="0" indent="-284163" algn="l" rtl="0">
              <a:lnSpc>
                <a:spcPct val="121428"/>
              </a:lnSpc>
              <a:spcBef>
                <a:spcPts val="0"/>
              </a:spcBef>
              <a:spcAft>
                <a:spcPts val="0"/>
              </a:spcAft>
              <a:buClr>
                <a:schemeClr val="dk1"/>
              </a:buClr>
              <a:buSzPts val="1400"/>
              <a:buFont typeface="Noto Sans Symbols"/>
              <a:buChar char="⮚"/>
            </a:pPr>
            <a:r>
              <a:rPr lang="ja-JP" sz="1400" b="0" i="0" u="none" strike="noStrike" cap="none">
                <a:solidFill>
                  <a:srgbClr val="1C1C1C"/>
                </a:solidFill>
                <a:latin typeface="Arial"/>
                <a:ea typeface="Arial"/>
                <a:cs typeface="Arial"/>
                <a:sym typeface="Arial"/>
              </a:rPr>
              <a:t>地元IT人材の確保・定着支援</a:t>
            </a:r>
            <a:endParaRPr/>
          </a:p>
          <a:p>
            <a:pPr marL="284163" marR="0" lvl="0" indent="-284163" algn="l" rtl="0">
              <a:lnSpc>
                <a:spcPct val="121428"/>
              </a:lnSpc>
              <a:spcBef>
                <a:spcPts val="0"/>
              </a:spcBef>
              <a:spcAft>
                <a:spcPts val="0"/>
              </a:spcAft>
              <a:buClr>
                <a:schemeClr val="dk1"/>
              </a:buClr>
              <a:buSzPts val="1400"/>
              <a:buFont typeface="Noto Sans Symbols"/>
              <a:buChar char="⮚"/>
            </a:pPr>
            <a:r>
              <a:rPr lang="ja-JP" sz="1400" b="0" i="0" u="none" strike="noStrike" cap="none">
                <a:solidFill>
                  <a:srgbClr val="1C1C1C"/>
                </a:solidFill>
                <a:latin typeface="Arial"/>
                <a:ea typeface="Arial"/>
                <a:cs typeface="Arial"/>
                <a:sym typeface="Arial"/>
              </a:rPr>
              <a:t>行政・関係当局との良好な協力関係構築</a:t>
            </a:r>
            <a:endParaRPr/>
          </a:p>
        </p:txBody>
      </p:sp>
      <p:graphicFrame>
        <p:nvGraphicFramePr>
          <p:cNvPr id="494" name="Google Shape;494;p32"/>
          <p:cNvGraphicFramePr/>
          <p:nvPr/>
        </p:nvGraphicFramePr>
        <p:xfrm>
          <a:off x="389213" y="3796122"/>
          <a:ext cx="3000000" cy="3000000"/>
        </p:xfrm>
        <a:graphic>
          <a:graphicData uri="http://schemas.openxmlformats.org/drawingml/2006/table">
            <a:tbl>
              <a:tblPr>
                <a:noFill/>
                <a:tableStyleId>{4F5D888A-68E1-42A4-B8DF-C6062CC4F2C5}</a:tableStyleId>
              </a:tblPr>
              <a:tblGrid>
                <a:gridCol w="5651100">
                  <a:extLst>
                    <a:ext uri="{9D8B030D-6E8A-4147-A177-3AD203B41FA5}">
                      <a16:colId xmlns:a16="http://schemas.microsoft.com/office/drawing/2014/main" val="20000"/>
                    </a:ext>
                  </a:extLst>
                </a:gridCol>
                <a:gridCol w="2760475">
                  <a:extLst>
                    <a:ext uri="{9D8B030D-6E8A-4147-A177-3AD203B41FA5}">
                      <a16:colId xmlns:a16="http://schemas.microsoft.com/office/drawing/2014/main" val="20001"/>
                    </a:ext>
                  </a:extLst>
                </a:gridCol>
              </a:tblGrid>
              <a:tr h="474375">
                <a:tc gridSpan="2">
                  <a:txBody>
                    <a:bodyPr/>
                    <a:lstStyle/>
                    <a:p>
                      <a:pPr marL="0" marR="0" lvl="0" indent="0" algn="ctr" rtl="0">
                        <a:lnSpc>
                          <a:spcPct val="100000"/>
                        </a:lnSpc>
                        <a:spcBef>
                          <a:spcPts val="0"/>
                        </a:spcBef>
                        <a:spcAft>
                          <a:spcPts val="0"/>
                        </a:spcAft>
                        <a:buClr>
                          <a:schemeClr val="dk1"/>
                        </a:buClr>
                        <a:buSzPts val="1400"/>
                        <a:buFont typeface="Noto Sans Symbols"/>
                        <a:buNone/>
                      </a:pPr>
                      <a:r>
                        <a:rPr lang="ja-JP" sz="1400" b="0" i="0" u="none" strike="noStrike" cap="none">
                          <a:solidFill>
                            <a:schemeClr val="lt1"/>
                          </a:solidFill>
                          <a:latin typeface="Arial"/>
                          <a:ea typeface="Arial"/>
                          <a:cs typeface="Arial"/>
                          <a:sym typeface="Arial"/>
                        </a:rPr>
                        <a:t>目指す姿実現のための施策</a:t>
                      </a:r>
                      <a:r>
                        <a:rPr lang="ja-JP" sz="1400" u="none" strike="noStrike" cap="none">
                          <a:solidFill>
                            <a:schemeClr val="lt1"/>
                          </a:solidFill>
                        </a:rPr>
                        <a:t>とKPI</a:t>
                      </a:r>
                      <a:endParaRPr sz="1400" u="none" strike="noStrike" cap="none"/>
                    </a:p>
                  </a:txBody>
                  <a:tcPr marL="54000" marR="54000" marT="36000" marB="36000" anchor="ctr">
                    <a:lnL w="19050" cap="flat" cmpd="sng">
                      <a:solidFill>
                        <a:srgbClr val="5F5F5F"/>
                      </a:solidFill>
                      <a:prstDash val="solid"/>
                      <a:round/>
                      <a:headEnd type="none" w="sm" len="sm"/>
                      <a:tailEnd type="none" w="sm" len="sm"/>
                    </a:lnL>
                    <a:lnR w="19050" cap="flat" cmpd="sng">
                      <a:solidFill>
                        <a:srgbClr val="5F5F5F"/>
                      </a:solidFill>
                      <a:prstDash val="solid"/>
                      <a:round/>
                      <a:headEnd type="none" w="sm" len="sm"/>
                      <a:tailEnd type="none" w="sm" len="sm"/>
                    </a:lnR>
                    <a:lnT w="19050" cap="flat" cmpd="sng">
                      <a:solidFill>
                        <a:srgbClr val="5F5F5F"/>
                      </a:solidFill>
                      <a:prstDash val="solid"/>
                      <a:round/>
                      <a:headEnd type="none" w="sm" len="sm"/>
                      <a:tailEnd type="none" w="sm" len="sm"/>
                    </a:lnT>
                    <a:lnB w="19050" cap="flat" cmpd="sng">
                      <a:solidFill>
                        <a:srgbClr val="5F5F5F"/>
                      </a:solidFill>
                      <a:prstDash val="solid"/>
                      <a:round/>
                      <a:headEnd type="none" w="sm" len="sm"/>
                      <a:tailEnd type="none" w="sm" len="sm"/>
                    </a:lnB>
                    <a:solidFill>
                      <a:srgbClr val="5F5F5F"/>
                    </a:solidFill>
                  </a:tcPr>
                </a:tc>
                <a:tc hMerge="1">
                  <a:txBody>
                    <a:bodyPr/>
                    <a:lstStyle/>
                    <a:p>
                      <a:endParaRPr lang="ja-JP"/>
                    </a:p>
                  </a:txBody>
                  <a:tcPr/>
                </a:tc>
                <a:extLst>
                  <a:ext uri="{0D108BD9-81ED-4DB2-BD59-A6C34878D82A}">
                    <a16:rowId xmlns:a16="http://schemas.microsoft.com/office/drawing/2014/main" val="10000"/>
                  </a:ext>
                </a:extLst>
              </a:tr>
              <a:tr h="377725">
                <a:tc>
                  <a:txBody>
                    <a:bodyPr/>
                    <a:lstStyle/>
                    <a:p>
                      <a:pPr marL="0" marR="0" lvl="0" indent="0" algn="l" rtl="0">
                        <a:lnSpc>
                          <a:spcPct val="100000"/>
                        </a:lnSpc>
                        <a:spcBef>
                          <a:spcPts val="0"/>
                        </a:spcBef>
                        <a:spcAft>
                          <a:spcPts val="0"/>
                        </a:spcAft>
                        <a:buClr>
                          <a:srgbClr val="000000"/>
                        </a:buClr>
                        <a:buSzPts val="1400"/>
                        <a:buFont typeface="Arial"/>
                        <a:buNone/>
                      </a:pPr>
                      <a:r>
                        <a:rPr lang="ja-JP" sz="1400" b="1" u="none" strike="noStrike" cap="none"/>
                        <a:t>① 行政・関係当局との定期的な意見交換会・懇談会</a:t>
                      </a:r>
                      <a:r>
                        <a:rPr lang="ja-JP" sz="1400" u="none" strike="noStrike" cap="none"/>
                        <a:t>の開催</a:t>
                      </a:r>
                      <a:endParaRPr/>
                    </a:p>
                  </a:txBody>
                  <a:tcPr marL="91450" marR="91450" marT="45725" marB="45725" anchor="ctr">
                    <a:lnL w="19050" cap="flat" cmpd="sng">
                      <a:solidFill>
                        <a:srgbClr val="5F5F5F"/>
                      </a:solidFill>
                      <a:prstDash val="solid"/>
                      <a:round/>
                      <a:headEnd type="none" w="sm" len="sm"/>
                      <a:tailEnd type="none" w="sm" len="sm"/>
                    </a:lnL>
                    <a:lnR w="12700" cap="flat" cmpd="sng">
                      <a:solidFill>
                        <a:srgbClr val="5F5F5F"/>
                      </a:solidFill>
                      <a:prstDash val="solid"/>
                      <a:round/>
                      <a:headEnd type="none" w="sm" len="sm"/>
                      <a:tailEnd type="none" w="sm" len="sm"/>
                    </a:lnR>
                    <a:lnT w="19050" cap="flat" cmpd="sng">
                      <a:solidFill>
                        <a:srgbClr val="5F5F5F"/>
                      </a:solidFill>
                      <a:prstDash val="solid"/>
                      <a:round/>
                      <a:headEnd type="none" w="sm" len="sm"/>
                      <a:tailEnd type="none" w="sm" len="sm"/>
                    </a:lnT>
                    <a:lnB w="12700" cap="flat" cmpd="sng">
                      <a:solidFill>
                        <a:srgbClr val="5F5F5F"/>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ja-JP" sz="1400" b="1" u="none" strike="noStrike" cap="none"/>
                        <a:t>年間開催数 4回以上</a:t>
                      </a:r>
                      <a:endParaRPr sz="1400" u="none" strike="noStrike" cap="none"/>
                    </a:p>
                  </a:txBody>
                  <a:tcPr marL="91450" marR="91450" marT="45725" marB="45725" anchor="ctr">
                    <a:lnL w="12700" cap="flat" cmpd="sng">
                      <a:solidFill>
                        <a:srgbClr val="5F5F5F"/>
                      </a:solidFill>
                      <a:prstDash val="solid"/>
                      <a:round/>
                      <a:headEnd type="none" w="sm" len="sm"/>
                      <a:tailEnd type="none" w="sm" len="sm"/>
                    </a:lnL>
                    <a:lnR w="19050" cap="flat" cmpd="sng">
                      <a:solidFill>
                        <a:srgbClr val="5F5F5F"/>
                      </a:solidFill>
                      <a:prstDash val="solid"/>
                      <a:round/>
                      <a:headEnd type="none" w="sm" len="sm"/>
                      <a:tailEnd type="none" w="sm" len="sm"/>
                    </a:lnR>
                    <a:lnB w="12700" cap="flat" cmpd="sng">
                      <a:solidFill>
                        <a:srgbClr val="5F5F5F"/>
                      </a:solidFill>
                      <a:prstDash val="solid"/>
                      <a:round/>
                      <a:headEnd type="none" w="sm" len="sm"/>
                      <a:tailEnd type="none" w="sm" len="sm"/>
                    </a:lnB>
                  </a:tcPr>
                </a:tc>
                <a:extLst>
                  <a:ext uri="{0D108BD9-81ED-4DB2-BD59-A6C34878D82A}">
                    <a16:rowId xmlns:a16="http://schemas.microsoft.com/office/drawing/2014/main" val="10001"/>
                  </a:ext>
                </a:extLst>
              </a:tr>
              <a:tr h="377725">
                <a:tc>
                  <a:txBody>
                    <a:bodyPr/>
                    <a:lstStyle/>
                    <a:p>
                      <a:pPr marL="0" marR="0" lvl="0" indent="0" algn="l" rtl="0">
                        <a:lnSpc>
                          <a:spcPct val="100000"/>
                        </a:lnSpc>
                        <a:spcBef>
                          <a:spcPts val="0"/>
                        </a:spcBef>
                        <a:spcAft>
                          <a:spcPts val="0"/>
                        </a:spcAft>
                        <a:buClr>
                          <a:srgbClr val="000000"/>
                        </a:buClr>
                        <a:buSzPts val="1400"/>
                        <a:buFont typeface="Arial"/>
                        <a:buNone/>
                      </a:pPr>
                      <a:r>
                        <a:rPr lang="ja-JP" sz="1400" u="none" strike="noStrike" cap="none"/>
                        <a:t>② </a:t>
                      </a:r>
                      <a:r>
                        <a:rPr lang="ja-JP" sz="1400" b="1" u="none" strike="noStrike" cap="none"/>
                        <a:t>行政に対する「政策提言書」の策定・提出</a:t>
                      </a:r>
                      <a:r>
                        <a:rPr lang="ja-JP" sz="1400" u="none" strike="noStrike" cap="none"/>
                        <a:t>およびフォローアップ</a:t>
                      </a:r>
                      <a:endParaRPr/>
                    </a:p>
                  </a:txBody>
                  <a:tcPr marL="91450" marR="91450" marT="45725" marB="45725" anchor="ctr">
                    <a:lnL w="19050" cap="flat" cmpd="sng">
                      <a:solidFill>
                        <a:srgbClr val="5F5F5F"/>
                      </a:solidFill>
                      <a:prstDash val="solid"/>
                      <a:round/>
                      <a:headEnd type="none" w="sm" len="sm"/>
                      <a:tailEnd type="none" w="sm" len="sm"/>
                    </a:lnL>
                    <a:lnR w="12700" cap="flat" cmpd="sng">
                      <a:solidFill>
                        <a:srgbClr val="5F5F5F"/>
                      </a:solidFill>
                      <a:prstDash val="solid"/>
                      <a:round/>
                      <a:headEnd type="none" w="sm" len="sm"/>
                      <a:tailEnd type="none" w="sm" len="sm"/>
                    </a:lnR>
                    <a:lnT w="12700" cap="flat" cmpd="sng">
                      <a:solidFill>
                        <a:srgbClr val="5F5F5F"/>
                      </a:solidFill>
                      <a:prstDash val="solid"/>
                      <a:round/>
                      <a:headEnd type="none" w="sm" len="sm"/>
                      <a:tailEnd type="none" w="sm" len="sm"/>
                    </a:lnT>
                    <a:lnB w="12700" cap="flat" cmpd="sng">
                      <a:solidFill>
                        <a:srgbClr val="5F5F5F"/>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ja-JP" sz="1400" b="1" u="none" strike="noStrike" cap="none"/>
                        <a:t>年1回提出・要望達成率 60%</a:t>
                      </a:r>
                      <a:endParaRPr sz="1400" u="none" strike="noStrike" cap="none"/>
                    </a:p>
                  </a:txBody>
                  <a:tcPr marL="91450" marR="91450" marT="45725" marB="45725" anchor="ctr">
                    <a:lnL w="12700" cap="flat" cmpd="sng">
                      <a:solidFill>
                        <a:srgbClr val="5F5F5F"/>
                      </a:solidFill>
                      <a:prstDash val="solid"/>
                      <a:round/>
                      <a:headEnd type="none" w="sm" len="sm"/>
                      <a:tailEnd type="none" w="sm" len="sm"/>
                    </a:lnL>
                    <a:lnR w="19050" cap="flat" cmpd="sng">
                      <a:solidFill>
                        <a:srgbClr val="5F5F5F"/>
                      </a:solidFill>
                      <a:prstDash val="solid"/>
                      <a:round/>
                      <a:headEnd type="none" w="sm" len="sm"/>
                      <a:tailEnd type="none" w="sm" len="sm"/>
                    </a:lnR>
                    <a:lnT w="12700" cap="flat" cmpd="sng">
                      <a:solidFill>
                        <a:srgbClr val="5F5F5F"/>
                      </a:solidFill>
                      <a:prstDash val="solid"/>
                      <a:round/>
                      <a:headEnd type="none" w="sm" len="sm"/>
                      <a:tailEnd type="none" w="sm" len="sm"/>
                    </a:lnT>
                    <a:lnB w="12700" cap="flat" cmpd="sng">
                      <a:solidFill>
                        <a:srgbClr val="5F5F5F"/>
                      </a:solidFill>
                      <a:prstDash val="solid"/>
                      <a:round/>
                      <a:headEnd type="none" w="sm" len="sm"/>
                      <a:tailEnd type="none" w="sm" len="sm"/>
                    </a:lnB>
                  </a:tcPr>
                </a:tc>
                <a:extLst>
                  <a:ext uri="{0D108BD9-81ED-4DB2-BD59-A6C34878D82A}">
                    <a16:rowId xmlns:a16="http://schemas.microsoft.com/office/drawing/2014/main" val="10002"/>
                  </a:ext>
                </a:extLst>
              </a:tr>
              <a:tr h="642125">
                <a:tc>
                  <a:txBody>
                    <a:bodyPr/>
                    <a:lstStyle/>
                    <a:p>
                      <a:pPr marL="0" marR="0" lvl="0" indent="0" algn="l" rtl="0">
                        <a:lnSpc>
                          <a:spcPct val="100000"/>
                        </a:lnSpc>
                        <a:spcBef>
                          <a:spcPts val="0"/>
                        </a:spcBef>
                        <a:spcAft>
                          <a:spcPts val="0"/>
                        </a:spcAft>
                        <a:buClr>
                          <a:srgbClr val="000000"/>
                        </a:buClr>
                        <a:buSzPts val="1400"/>
                        <a:buFont typeface="Arial"/>
                        <a:buNone/>
                      </a:pPr>
                      <a:r>
                        <a:rPr lang="ja-JP" sz="1400" u="none" strike="noStrike" cap="none"/>
                        <a:t>③ </a:t>
                      </a:r>
                      <a:r>
                        <a:rPr lang="ja-JP" sz="1400" b="1" u="none" strike="noStrike" cap="none"/>
                        <a:t>他産業団体や学術機関との連携</a:t>
                      </a:r>
                      <a:r>
                        <a:rPr lang="ja-JP" sz="1400" u="none" strike="noStrike" cap="none"/>
                        <a:t>による地域DX推進に向けた共同提言</a:t>
                      </a:r>
                      <a:endParaRPr/>
                    </a:p>
                  </a:txBody>
                  <a:tcPr marL="91450" marR="91450" marT="45725" marB="45725" anchor="ctr">
                    <a:lnL w="19050" cap="flat" cmpd="sng">
                      <a:solidFill>
                        <a:srgbClr val="5F5F5F"/>
                      </a:solidFill>
                      <a:prstDash val="solid"/>
                      <a:round/>
                      <a:headEnd type="none" w="sm" len="sm"/>
                      <a:tailEnd type="none" w="sm" len="sm"/>
                    </a:lnL>
                    <a:lnR w="12700" cap="flat" cmpd="sng">
                      <a:solidFill>
                        <a:srgbClr val="5F5F5F"/>
                      </a:solidFill>
                      <a:prstDash val="solid"/>
                      <a:round/>
                      <a:headEnd type="none" w="sm" len="sm"/>
                      <a:tailEnd type="none" w="sm" len="sm"/>
                    </a:lnR>
                    <a:lnT w="12700" cap="flat" cmpd="sng">
                      <a:solidFill>
                        <a:srgbClr val="5F5F5F"/>
                      </a:solidFill>
                      <a:prstDash val="solid"/>
                      <a:round/>
                      <a:headEnd type="none" w="sm" len="sm"/>
                      <a:tailEnd type="none" w="sm" len="sm"/>
                    </a:lnT>
                    <a:lnB w="12700" cap="flat" cmpd="sng">
                      <a:solidFill>
                        <a:srgbClr val="5F5F5F"/>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ja-JP" sz="1400" b="1" u="none" strike="noStrike" cap="none"/>
                        <a:t>共同プロジェクト数 2件以上</a:t>
                      </a:r>
                      <a:endParaRPr sz="1400" u="none" strike="noStrike" cap="none"/>
                    </a:p>
                  </a:txBody>
                  <a:tcPr marL="91450" marR="91450" marT="45725" marB="45725" anchor="ctr">
                    <a:lnL w="12700" cap="flat" cmpd="sng">
                      <a:solidFill>
                        <a:srgbClr val="5F5F5F"/>
                      </a:solidFill>
                      <a:prstDash val="solid"/>
                      <a:round/>
                      <a:headEnd type="none" w="sm" len="sm"/>
                      <a:tailEnd type="none" w="sm" len="sm"/>
                    </a:lnL>
                    <a:lnR w="19050" cap="flat" cmpd="sng">
                      <a:solidFill>
                        <a:srgbClr val="5F5F5F"/>
                      </a:solidFill>
                      <a:prstDash val="solid"/>
                      <a:round/>
                      <a:headEnd type="none" w="sm" len="sm"/>
                      <a:tailEnd type="none" w="sm" len="sm"/>
                    </a:lnR>
                    <a:lnT w="12700" cap="flat" cmpd="sng">
                      <a:solidFill>
                        <a:srgbClr val="5F5F5F"/>
                      </a:solidFill>
                      <a:prstDash val="solid"/>
                      <a:round/>
                      <a:headEnd type="none" w="sm" len="sm"/>
                      <a:tailEnd type="none" w="sm" len="sm"/>
                    </a:lnT>
                    <a:lnB w="12700" cap="flat" cmpd="sng">
                      <a:solidFill>
                        <a:srgbClr val="5F5F5F"/>
                      </a:solidFill>
                      <a:prstDash val="solid"/>
                      <a:round/>
                      <a:headEnd type="none" w="sm" len="sm"/>
                      <a:tailEnd type="none" w="sm" len="sm"/>
                    </a:lnB>
                  </a:tcPr>
                </a:tc>
                <a:extLst>
                  <a:ext uri="{0D108BD9-81ED-4DB2-BD59-A6C34878D82A}">
                    <a16:rowId xmlns:a16="http://schemas.microsoft.com/office/drawing/2014/main" val="10003"/>
                  </a:ext>
                </a:extLst>
              </a:tr>
              <a:tr h="386050">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nchor="ctr">
                    <a:lnL w="19050" cap="flat" cmpd="sng">
                      <a:solidFill>
                        <a:srgbClr val="5F5F5F"/>
                      </a:solidFill>
                      <a:prstDash val="solid"/>
                      <a:round/>
                      <a:headEnd type="none" w="sm" len="sm"/>
                      <a:tailEnd type="none" w="sm" len="sm"/>
                    </a:lnL>
                    <a:lnR w="12700" cap="flat" cmpd="sng">
                      <a:solidFill>
                        <a:srgbClr val="5F5F5F"/>
                      </a:solidFill>
                      <a:prstDash val="solid"/>
                      <a:round/>
                      <a:headEnd type="none" w="sm" len="sm"/>
                      <a:tailEnd type="none" w="sm" len="sm"/>
                    </a:lnR>
                    <a:lnT w="12700" cap="flat" cmpd="sng">
                      <a:solidFill>
                        <a:srgbClr val="5F5F5F"/>
                      </a:solidFill>
                      <a:prstDash val="solid"/>
                      <a:round/>
                      <a:headEnd type="none" w="sm" len="sm"/>
                      <a:tailEnd type="none" w="sm" len="sm"/>
                    </a:lnT>
                    <a:lnB w="12700" cap="flat" cmpd="sng">
                      <a:solidFill>
                        <a:srgbClr val="5F5F5F"/>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nchor="ctr">
                    <a:lnL w="12700" cap="flat" cmpd="sng">
                      <a:solidFill>
                        <a:srgbClr val="5F5F5F"/>
                      </a:solidFill>
                      <a:prstDash val="solid"/>
                      <a:round/>
                      <a:headEnd type="none" w="sm" len="sm"/>
                      <a:tailEnd type="none" w="sm" len="sm"/>
                    </a:lnL>
                    <a:lnR w="19050" cap="flat" cmpd="sng">
                      <a:solidFill>
                        <a:srgbClr val="5F5F5F"/>
                      </a:solidFill>
                      <a:prstDash val="solid"/>
                      <a:round/>
                      <a:headEnd type="none" w="sm" len="sm"/>
                      <a:tailEnd type="none" w="sm" len="sm"/>
                    </a:lnR>
                    <a:lnT w="12700" cap="flat" cmpd="sng">
                      <a:solidFill>
                        <a:srgbClr val="5F5F5F"/>
                      </a:solidFill>
                      <a:prstDash val="solid"/>
                      <a:round/>
                      <a:headEnd type="none" w="sm" len="sm"/>
                      <a:tailEnd type="none" w="sm" len="sm"/>
                    </a:lnT>
                    <a:lnB w="12700" cap="flat" cmpd="sng">
                      <a:solidFill>
                        <a:srgbClr val="5F5F5F"/>
                      </a:solidFill>
                      <a:prstDash val="solid"/>
                      <a:round/>
                      <a:headEnd type="none" w="sm" len="sm"/>
                      <a:tailEnd type="none" w="sm" len="sm"/>
                    </a:lnB>
                  </a:tcPr>
                </a:tc>
                <a:extLst>
                  <a:ext uri="{0D108BD9-81ED-4DB2-BD59-A6C34878D82A}">
                    <a16:rowId xmlns:a16="http://schemas.microsoft.com/office/drawing/2014/main" val="10004"/>
                  </a:ext>
                </a:extLst>
              </a:tr>
              <a:tr h="377850">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nchor="ctr">
                    <a:lnL w="19050" cap="flat" cmpd="sng">
                      <a:solidFill>
                        <a:srgbClr val="5F5F5F"/>
                      </a:solidFill>
                      <a:prstDash val="solid"/>
                      <a:round/>
                      <a:headEnd type="none" w="sm" len="sm"/>
                      <a:tailEnd type="none" w="sm" len="sm"/>
                    </a:lnL>
                    <a:lnR w="12700" cap="flat" cmpd="sng">
                      <a:solidFill>
                        <a:srgbClr val="5F5F5F"/>
                      </a:solidFill>
                      <a:prstDash val="solid"/>
                      <a:round/>
                      <a:headEnd type="none" w="sm" len="sm"/>
                      <a:tailEnd type="none" w="sm" len="sm"/>
                    </a:lnR>
                    <a:lnT w="12700" cap="flat" cmpd="sng">
                      <a:solidFill>
                        <a:srgbClr val="5F5F5F"/>
                      </a:solidFill>
                      <a:prstDash val="solid"/>
                      <a:round/>
                      <a:headEnd type="none" w="sm" len="sm"/>
                      <a:tailEnd type="none" w="sm" len="sm"/>
                    </a:lnT>
                    <a:lnB w="12700" cap="flat" cmpd="sng">
                      <a:solidFill>
                        <a:srgbClr val="5F5F5F"/>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nchor="ctr">
                    <a:lnL w="12700" cap="flat" cmpd="sng">
                      <a:solidFill>
                        <a:srgbClr val="5F5F5F"/>
                      </a:solidFill>
                      <a:prstDash val="solid"/>
                      <a:round/>
                      <a:headEnd type="none" w="sm" len="sm"/>
                      <a:tailEnd type="none" w="sm" len="sm"/>
                    </a:lnL>
                    <a:lnR w="19050" cap="flat" cmpd="sng">
                      <a:solidFill>
                        <a:srgbClr val="5F5F5F"/>
                      </a:solidFill>
                      <a:prstDash val="solid"/>
                      <a:round/>
                      <a:headEnd type="none" w="sm" len="sm"/>
                      <a:tailEnd type="none" w="sm" len="sm"/>
                    </a:lnR>
                    <a:lnT w="12700" cap="flat" cmpd="sng">
                      <a:solidFill>
                        <a:srgbClr val="5F5F5F"/>
                      </a:solidFill>
                      <a:prstDash val="solid"/>
                      <a:round/>
                      <a:headEnd type="none" w="sm" len="sm"/>
                      <a:tailEnd type="none" w="sm" len="sm"/>
                    </a:lnT>
                    <a:lnB w="12700" cap="flat" cmpd="sng">
                      <a:solidFill>
                        <a:srgbClr val="5F5F5F"/>
                      </a:solidFill>
                      <a:prstDash val="solid"/>
                      <a:round/>
                      <a:headEnd type="none" w="sm" len="sm"/>
                      <a:tailEnd type="none" w="sm" len="sm"/>
                    </a:lnB>
                  </a:tcPr>
                </a:tc>
                <a:extLst>
                  <a:ext uri="{0D108BD9-81ED-4DB2-BD59-A6C34878D82A}">
                    <a16:rowId xmlns:a16="http://schemas.microsoft.com/office/drawing/2014/main" val="10005"/>
                  </a:ext>
                </a:extLst>
              </a:tr>
            </a:tbl>
          </a:graphicData>
        </a:graphic>
      </p:graphicFrame>
      <p:sp>
        <p:nvSpPr>
          <p:cNvPr id="495" name="Google Shape;495;p32"/>
          <p:cNvSpPr txBox="1"/>
          <p:nvPr/>
        </p:nvSpPr>
        <p:spPr>
          <a:xfrm>
            <a:off x="177800" y="0"/>
            <a:ext cx="7429500" cy="457200"/>
          </a:xfrm>
          <a:prstGeom prst="rect">
            <a:avLst/>
          </a:prstGeom>
          <a:noFill/>
          <a:ln>
            <a:noFill/>
          </a:ln>
        </p:spPr>
        <p:txBody>
          <a:bodyPr spcFirstLastPara="1" wrap="square" lIns="72000" tIns="72000" rIns="0" bIns="0" anchor="ctr" anchorCtr="0">
            <a:noAutofit/>
          </a:bodyPr>
          <a:lstStyle/>
          <a:p>
            <a:pPr marL="0" marR="0" lvl="0" indent="0" algn="l" rtl="0">
              <a:lnSpc>
                <a:spcPct val="100000"/>
              </a:lnSpc>
              <a:spcBef>
                <a:spcPts val="0"/>
              </a:spcBef>
              <a:spcAft>
                <a:spcPts val="0"/>
              </a:spcAft>
              <a:buClr>
                <a:srgbClr val="000000"/>
              </a:buClr>
              <a:buSzPts val="2400"/>
              <a:buFont typeface="Arial"/>
              <a:buNone/>
            </a:pPr>
            <a:r>
              <a:rPr lang="ja-JP" sz="2400" b="1" i="0" u="none" strike="noStrike" cap="none">
                <a:solidFill>
                  <a:srgbClr val="4D4D4D"/>
                </a:solidFill>
                <a:latin typeface="Meiryo"/>
                <a:ea typeface="Meiryo"/>
                <a:cs typeface="Meiryo"/>
                <a:sym typeface="Meiryo"/>
              </a:rPr>
              <a:t>1</a:t>
            </a:r>
            <a:r>
              <a:rPr lang="ja-JP" sz="2400" b="1">
                <a:solidFill>
                  <a:srgbClr val="4D4D4D"/>
                </a:solidFill>
                <a:latin typeface="Meiryo"/>
                <a:ea typeface="Meiryo"/>
                <a:cs typeface="Meiryo"/>
                <a:sym typeface="Meiryo"/>
              </a:rPr>
              <a:t>3</a:t>
            </a:r>
            <a:r>
              <a:rPr lang="ja-JP" sz="2400" b="1" i="0" u="none" strike="noStrike" cap="none">
                <a:solidFill>
                  <a:srgbClr val="4D4D4D"/>
                </a:solidFill>
                <a:latin typeface="Meiryo"/>
                <a:ea typeface="Meiryo"/>
                <a:cs typeface="Meiryo"/>
                <a:sym typeface="Meiryo"/>
              </a:rPr>
              <a:t>-</a:t>
            </a:r>
            <a:r>
              <a:rPr lang="ja-JP" sz="2400" b="1">
                <a:solidFill>
                  <a:srgbClr val="4D4D4D"/>
                </a:solidFill>
                <a:latin typeface="Meiryo"/>
                <a:ea typeface="Meiryo"/>
                <a:cs typeface="Meiryo"/>
                <a:sym typeface="Meiryo"/>
              </a:rPr>
              <a:t>8</a:t>
            </a:r>
            <a:r>
              <a:rPr lang="ja-JP" sz="2400" b="1" i="0" u="none" strike="noStrike" cap="none">
                <a:solidFill>
                  <a:srgbClr val="4D4D4D"/>
                </a:solidFill>
                <a:latin typeface="Meiryo"/>
                <a:ea typeface="Meiryo"/>
                <a:cs typeface="Meiryo"/>
                <a:sym typeface="Meiryo"/>
              </a:rPr>
              <a:t>. 政策提言委員会 の取り組み</a:t>
            </a:r>
            <a:endParaRPr sz="2400" b="1" i="0" u="none" strike="noStrike" cap="none">
              <a:solidFill>
                <a:srgbClr val="FF3300"/>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99"/>
        <p:cNvGrpSpPr/>
        <p:nvPr/>
      </p:nvGrpSpPr>
      <p:grpSpPr>
        <a:xfrm>
          <a:off x="0" y="0"/>
          <a:ext cx="0" cy="0"/>
          <a:chOff x="0" y="0"/>
          <a:chExt cx="0" cy="0"/>
        </a:xfrm>
      </p:grpSpPr>
      <p:sp>
        <p:nvSpPr>
          <p:cNvPr id="500" name="Google Shape;500;p33"/>
          <p:cNvSpPr/>
          <p:nvPr/>
        </p:nvSpPr>
        <p:spPr>
          <a:xfrm>
            <a:off x="852444" y="5805264"/>
            <a:ext cx="7439111" cy="612068"/>
          </a:xfrm>
          <a:prstGeom prst="rect">
            <a:avLst/>
          </a:prstGeom>
          <a:noFill/>
          <a:ln>
            <a:noFill/>
          </a:ln>
        </p:spPr>
        <p:txBody>
          <a:bodyPr spcFirstLastPara="1" wrap="square" lIns="36000" tIns="36000" rIns="36000" bIns="36000" anchor="t" anchorCtr="0">
            <a:noAutofit/>
          </a:bodyPr>
          <a:lstStyle/>
          <a:p>
            <a:pPr marL="265113" marR="0" lvl="0" indent="-265113" algn="l" rtl="0">
              <a:spcBef>
                <a:spcPts val="0"/>
              </a:spcBef>
              <a:spcAft>
                <a:spcPts val="0"/>
              </a:spcAft>
              <a:buNone/>
            </a:pPr>
            <a:r>
              <a:rPr lang="ja-JP" sz="1200" b="0" i="0" u="none" strike="noStrike" cap="none">
                <a:solidFill>
                  <a:srgbClr val="1C1C1C"/>
                </a:solidFill>
                <a:latin typeface="Arial"/>
                <a:ea typeface="Arial"/>
                <a:cs typeface="Arial"/>
                <a:sym typeface="Arial"/>
              </a:rPr>
              <a:t>データ：総務省　経済センサス‐活動調査 令和３年経済センサス‐活動調査 速報集計 事業所に関する集計 </a:t>
            </a:r>
            <a:endParaRPr sz="1200" b="0" i="0" u="none" strike="noStrike" cap="none">
              <a:solidFill>
                <a:srgbClr val="1C1C1C"/>
              </a:solidFill>
              <a:latin typeface="Arial"/>
              <a:ea typeface="Arial"/>
              <a:cs typeface="Arial"/>
              <a:sym typeface="Arial"/>
            </a:endParaRPr>
          </a:p>
          <a:p>
            <a:pPr marL="265113" marR="0" lvl="0" indent="-265113" algn="l" rtl="0">
              <a:spcBef>
                <a:spcPts val="0"/>
              </a:spcBef>
              <a:spcAft>
                <a:spcPts val="0"/>
              </a:spcAft>
              <a:buNone/>
            </a:pPr>
            <a:r>
              <a:rPr lang="ja-JP" sz="1200" b="0" i="0" u="none" strike="noStrike" cap="none">
                <a:solidFill>
                  <a:srgbClr val="1C1C1C"/>
                </a:solidFill>
                <a:latin typeface="Arial"/>
                <a:ea typeface="Arial"/>
                <a:cs typeface="Arial"/>
                <a:sym typeface="Arial"/>
              </a:rPr>
              <a:t>産業大分類：情報通信業（情報サービス業，インターネット附随サービス業）</a:t>
            </a:r>
            <a:endParaRPr sz="1200" b="0" i="0" u="none" strike="noStrike" cap="none">
              <a:solidFill>
                <a:srgbClr val="1C1C1C"/>
              </a:solidFill>
              <a:latin typeface="Arial"/>
              <a:ea typeface="Arial"/>
              <a:cs typeface="Arial"/>
              <a:sym typeface="Arial"/>
            </a:endParaRPr>
          </a:p>
          <a:p>
            <a:pPr marL="265113" marR="0" lvl="0" indent="-265113" algn="l" rtl="0">
              <a:spcBef>
                <a:spcPts val="0"/>
              </a:spcBef>
              <a:spcAft>
                <a:spcPts val="0"/>
              </a:spcAft>
              <a:buNone/>
            </a:pPr>
            <a:r>
              <a:rPr lang="ja-JP" sz="1200" b="0" i="0" u="none" strike="noStrike" cap="none">
                <a:solidFill>
                  <a:srgbClr val="1C1C1C"/>
                </a:solidFill>
                <a:latin typeface="Arial"/>
                <a:ea typeface="Arial"/>
                <a:cs typeface="Arial"/>
                <a:sym typeface="Arial"/>
              </a:rPr>
              <a:t>		＊情報通信業（通信業，放送業，映像・音声・文字情報制作業）は含まず</a:t>
            </a:r>
            <a:endParaRPr sz="1200" b="0" i="0" u="none" strike="noStrike" cap="none">
              <a:solidFill>
                <a:srgbClr val="1C1C1C"/>
              </a:solidFill>
              <a:latin typeface="Arial"/>
              <a:ea typeface="Arial"/>
              <a:cs typeface="Arial"/>
              <a:sym typeface="Arial"/>
            </a:endParaRPr>
          </a:p>
        </p:txBody>
      </p:sp>
      <p:sp>
        <p:nvSpPr>
          <p:cNvPr id="501" name="Google Shape;501;p33"/>
          <p:cNvSpPr/>
          <p:nvPr/>
        </p:nvSpPr>
        <p:spPr>
          <a:xfrm>
            <a:off x="354230" y="584684"/>
            <a:ext cx="8610257" cy="871113"/>
          </a:xfrm>
          <a:prstGeom prst="rect">
            <a:avLst/>
          </a:prstGeom>
          <a:noFill/>
          <a:ln>
            <a:noFill/>
          </a:ln>
        </p:spPr>
        <p:txBody>
          <a:bodyPr spcFirstLastPara="1" wrap="square" lIns="36000" tIns="36000" rIns="36000" bIns="0" anchor="t" anchorCtr="0">
            <a:noAutofit/>
          </a:bodyPr>
          <a:lstStyle/>
          <a:p>
            <a:pPr marL="0" marR="0" lvl="0" indent="0" algn="l" rtl="0">
              <a:spcBef>
                <a:spcPts val="0"/>
              </a:spcBef>
              <a:spcAft>
                <a:spcPts val="0"/>
              </a:spcAft>
              <a:buClr>
                <a:schemeClr val="dk1"/>
              </a:buClr>
              <a:buSzPts val="2000"/>
              <a:buFont typeface="Noto Sans Symbols"/>
              <a:buNone/>
            </a:pPr>
            <a:r>
              <a:rPr lang="ja-JP" sz="1700" b="0" i="0" u="none" strike="noStrike" cap="none">
                <a:solidFill>
                  <a:srgbClr val="333333"/>
                </a:solidFill>
                <a:latin typeface="Arial"/>
                <a:ea typeface="Arial"/>
                <a:cs typeface="Arial"/>
                <a:sym typeface="Arial"/>
              </a:rPr>
              <a:t>（２） 情報サービス業・インターネット付随サービス業における宮城県の実力</a:t>
            </a:r>
            <a:r>
              <a:rPr lang="ja-JP" sz="1100" b="0" i="0" u="none" strike="noStrike" cap="none">
                <a:solidFill>
                  <a:srgbClr val="333333"/>
                </a:solidFill>
                <a:latin typeface="Arial"/>
                <a:ea typeface="Arial"/>
                <a:cs typeface="Arial"/>
                <a:sym typeface="Arial"/>
              </a:rPr>
              <a:t>（2021年）</a:t>
            </a:r>
            <a:endParaRPr sz="1100"/>
          </a:p>
        </p:txBody>
      </p:sp>
      <p:graphicFrame>
        <p:nvGraphicFramePr>
          <p:cNvPr id="502" name="Google Shape;502;p33"/>
          <p:cNvGraphicFramePr/>
          <p:nvPr/>
        </p:nvGraphicFramePr>
        <p:xfrm>
          <a:off x="503547" y="1523139"/>
          <a:ext cx="3000000" cy="3000000"/>
        </p:xfrm>
        <a:graphic>
          <a:graphicData uri="http://schemas.openxmlformats.org/drawingml/2006/table">
            <a:tbl>
              <a:tblPr firstRow="1" bandRow="1">
                <a:noFill/>
                <a:tableStyleId>{DEB99B7B-F991-4252-A9CB-8CFBFA993C4D}</a:tableStyleId>
              </a:tblPr>
              <a:tblGrid>
                <a:gridCol w="524650">
                  <a:extLst>
                    <a:ext uri="{9D8B030D-6E8A-4147-A177-3AD203B41FA5}">
                      <a16:colId xmlns:a16="http://schemas.microsoft.com/office/drawing/2014/main" val="20000"/>
                    </a:ext>
                  </a:extLst>
                </a:gridCol>
                <a:gridCol w="1162150">
                  <a:extLst>
                    <a:ext uri="{9D8B030D-6E8A-4147-A177-3AD203B41FA5}">
                      <a16:colId xmlns:a16="http://schemas.microsoft.com/office/drawing/2014/main" val="20001"/>
                    </a:ext>
                  </a:extLst>
                </a:gridCol>
                <a:gridCol w="1345150">
                  <a:extLst>
                    <a:ext uri="{9D8B030D-6E8A-4147-A177-3AD203B41FA5}">
                      <a16:colId xmlns:a16="http://schemas.microsoft.com/office/drawing/2014/main" val="20002"/>
                    </a:ext>
                  </a:extLst>
                </a:gridCol>
                <a:gridCol w="1463575">
                  <a:extLst>
                    <a:ext uri="{9D8B030D-6E8A-4147-A177-3AD203B41FA5}">
                      <a16:colId xmlns:a16="http://schemas.microsoft.com/office/drawing/2014/main" val="20003"/>
                    </a:ext>
                  </a:extLst>
                </a:gridCol>
                <a:gridCol w="1285300">
                  <a:extLst>
                    <a:ext uri="{9D8B030D-6E8A-4147-A177-3AD203B41FA5}">
                      <a16:colId xmlns:a16="http://schemas.microsoft.com/office/drawing/2014/main" val="20004"/>
                    </a:ext>
                  </a:extLst>
                </a:gridCol>
                <a:gridCol w="1003600">
                  <a:extLst>
                    <a:ext uri="{9D8B030D-6E8A-4147-A177-3AD203B41FA5}">
                      <a16:colId xmlns:a16="http://schemas.microsoft.com/office/drawing/2014/main" val="20005"/>
                    </a:ext>
                  </a:extLst>
                </a:gridCol>
                <a:gridCol w="1003600">
                  <a:extLst>
                    <a:ext uri="{9D8B030D-6E8A-4147-A177-3AD203B41FA5}">
                      <a16:colId xmlns:a16="http://schemas.microsoft.com/office/drawing/2014/main" val="20006"/>
                    </a:ext>
                  </a:extLst>
                </a:gridCol>
              </a:tblGrid>
              <a:tr h="452475">
                <a:tc>
                  <a:txBody>
                    <a:bodyPr/>
                    <a:lstStyle/>
                    <a:p>
                      <a:pPr marL="0" marR="0" lvl="0" indent="0" algn="ctr" rtl="0">
                        <a:spcBef>
                          <a:spcPts val="0"/>
                        </a:spcBef>
                        <a:spcAft>
                          <a:spcPts val="0"/>
                        </a:spcAft>
                        <a:buNone/>
                      </a:pPr>
                      <a:r>
                        <a:rPr lang="ja-JP" sz="1200" b="0" i="0" u="none" strike="noStrike" cap="none">
                          <a:solidFill>
                            <a:srgbClr val="FFFFFF"/>
                          </a:solidFill>
                          <a:latin typeface="Arial"/>
                          <a:ea typeface="Arial"/>
                          <a:cs typeface="Arial"/>
                          <a:sym typeface="Arial"/>
                        </a:rPr>
                        <a:t>順位</a:t>
                      </a:r>
                      <a:endParaRPr/>
                    </a:p>
                  </a:txBody>
                  <a:tcPr marL="9525" marR="9525" marT="9525" marB="0" anchor="ctr"/>
                </a:tc>
                <a:tc>
                  <a:txBody>
                    <a:bodyPr/>
                    <a:lstStyle/>
                    <a:p>
                      <a:pPr marL="0" marR="0" lvl="0" indent="0" algn="ctr" rtl="0">
                        <a:spcBef>
                          <a:spcPts val="0"/>
                        </a:spcBef>
                        <a:spcAft>
                          <a:spcPts val="0"/>
                        </a:spcAft>
                        <a:buNone/>
                      </a:pPr>
                      <a:r>
                        <a:rPr lang="ja-JP" sz="1200" b="0" i="0" u="none" strike="noStrike" cap="none">
                          <a:solidFill>
                            <a:srgbClr val="FFFFFF"/>
                          </a:solidFill>
                          <a:latin typeface="Arial"/>
                          <a:ea typeface="Arial"/>
                          <a:cs typeface="Arial"/>
                          <a:sym typeface="Arial"/>
                        </a:rPr>
                        <a:t>都道府県</a:t>
                      </a:r>
                      <a:endParaRPr/>
                    </a:p>
                  </a:txBody>
                  <a:tcPr marL="9525" marR="9525" marT="9525" marB="0" anchor="ctr"/>
                </a:tc>
                <a:tc>
                  <a:txBody>
                    <a:bodyPr/>
                    <a:lstStyle/>
                    <a:p>
                      <a:pPr marL="0" marR="0" lvl="0" indent="0" algn="ctr" rtl="0">
                        <a:spcBef>
                          <a:spcPts val="0"/>
                        </a:spcBef>
                        <a:spcAft>
                          <a:spcPts val="0"/>
                        </a:spcAft>
                        <a:buNone/>
                      </a:pPr>
                      <a:r>
                        <a:rPr lang="ja-JP" sz="1200" b="0" i="0" u="none" strike="noStrike" cap="none">
                          <a:solidFill>
                            <a:srgbClr val="FFFFFF"/>
                          </a:solidFill>
                          <a:latin typeface="Arial"/>
                          <a:ea typeface="Arial"/>
                          <a:cs typeface="Arial"/>
                          <a:sym typeface="Arial"/>
                        </a:rPr>
                        <a:t>売上（百万円）</a:t>
                      </a:r>
                      <a:endParaRPr/>
                    </a:p>
                  </a:txBody>
                  <a:tcPr marL="9525" marR="9525" marT="9525" marB="0" anchor="ctr"/>
                </a:tc>
                <a:tc>
                  <a:txBody>
                    <a:bodyPr/>
                    <a:lstStyle/>
                    <a:p>
                      <a:pPr marL="0" marR="0" lvl="0" indent="0" algn="ctr" rtl="0">
                        <a:spcBef>
                          <a:spcPts val="0"/>
                        </a:spcBef>
                        <a:spcAft>
                          <a:spcPts val="0"/>
                        </a:spcAft>
                        <a:buNone/>
                      </a:pPr>
                      <a:r>
                        <a:rPr lang="ja-JP" sz="1200" b="0" i="0" u="none" strike="noStrike" cap="none">
                          <a:solidFill>
                            <a:srgbClr val="FFFFFF"/>
                          </a:solidFill>
                          <a:latin typeface="Arial"/>
                          <a:ea typeface="Arial"/>
                          <a:cs typeface="Arial"/>
                          <a:sym typeface="Arial"/>
                        </a:rPr>
                        <a:t>1事業所当たり</a:t>
                      </a:r>
                      <a:br>
                        <a:rPr lang="ja-JP" sz="1200" b="0" i="0" u="none" strike="noStrike" cap="none">
                          <a:solidFill>
                            <a:srgbClr val="FFFFFF"/>
                          </a:solidFill>
                          <a:latin typeface="Arial"/>
                          <a:ea typeface="Arial"/>
                          <a:cs typeface="Arial"/>
                          <a:sym typeface="Arial"/>
                        </a:rPr>
                      </a:br>
                      <a:r>
                        <a:rPr lang="ja-JP" sz="1200" b="0" i="0" u="none" strike="noStrike" cap="none">
                          <a:solidFill>
                            <a:srgbClr val="FFFFFF"/>
                          </a:solidFill>
                          <a:latin typeface="Arial"/>
                          <a:ea typeface="Arial"/>
                          <a:cs typeface="Arial"/>
                          <a:sym typeface="Arial"/>
                        </a:rPr>
                        <a:t>の売上（万円）</a:t>
                      </a:r>
                      <a:endParaRPr/>
                    </a:p>
                  </a:txBody>
                  <a:tcPr marL="9525" marR="9525" marT="9525" marB="0" anchor="ctr"/>
                </a:tc>
                <a:tc>
                  <a:txBody>
                    <a:bodyPr/>
                    <a:lstStyle/>
                    <a:p>
                      <a:pPr marL="0" marR="0" lvl="0" indent="0" algn="ctr" rtl="0">
                        <a:spcBef>
                          <a:spcPts val="0"/>
                        </a:spcBef>
                        <a:spcAft>
                          <a:spcPts val="0"/>
                        </a:spcAft>
                        <a:buNone/>
                      </a:pPr>
                      <a:r>
                        <a:rPr lang="ja-JP" sz="1200" b="0" i="0" u="none" strike="noStrike" cap="none">
                          <a:solidFill>
                            <a:srgbClr val="FFFFFF"/>
                          </a:solidFill>
                          <a:latin typeface="Arial"/>
                          <a:ea typeface="Arial"/>
                          <a:cs typeface="Arial"/>
                          <a:sym typeface="Arial"/>
                        </a:rPr>
                        <a:t>事業所</a:t>
                      </a:r>
                      <a:endParaRPr/>
                    </a:p>
                  </a:txBody>
                  <a:tcPr marL="9525" marR="9525" marT="9525" marB="0" anchor="ctr"/>
                </a:tc>
                <a:tc>
                  <a:txBody>
                    <a:bodyPr/>
                    <a:lstStyle/>
                    <a:p>
                      <a:pPr marL="0" marR="0" lvl="0" indent="0" algn="ctr" rtl="0">
                        <a:spcBef>
                          <a:spcPts val="0"/>
                        </a:spcBef>
                        <a:spcAft>
                          <a:spcPts val="0"/>
                        </a:spcAft>
                        <a:buNone/>
                      </a:pPr>
                      <a:r>
                        <a:rPr lang="ja-JP" sz="1200" b="0" i="0" u="none" strike="noStrike" cap="none">
                          <a:solidFill>
                            <a:srgbClr val="FFFFFF"/>
                          </a:solidFill>
                          <a:latin typeface="Arial"/>
                          <a:ea typeface="Arial"/>
                          <a:cs typeface="Arial"/>
                          <a:sym typeface="Arial"/>
                        </a:rPr>
                        <a:t>従業員数</a:t>
                      </a:r>
                      <a:endParaRPr/>
                    </a:p>
                  </a:txBody>
                  <a:tcPr marL="9525" marR="9525" marT="9525" marB="0" anchor="ctr"/>
                </a:tc>
                <a:tc>
                  <a:txBody>
                    <a:bodyPr/>
                    <a:lstStyle/>
                    <a:p>
                      <a:pPr marL="0" marR="0" lvl="0" indent="0" algn="ctr" rtl="0">
                        <a:spcBef>
                          <a:spcPts val="0"/>
                        </a:spcBef>
                        <a:spcAft>
                          <a:spcPts val="0"/>
                        </a:spcAft>
                        <a:buNone/>
                      </a:pPr>
                      <a:r>
                        <a:rPr lang="ja-JP" sz="1200" b="0" i="0" u="none" strike="noStrike" cap="none">
                          <a:solidFill>
                            <a:srgbClr val="FFFFFF"/>
                          </a:solidFill>
                          <a:latin typeface="Arial"/>
                          <a:ea typeface="Arial"/>
                          <a:cs typeface="Arial"/>
                          <a:sym typeface="Arial"/>
                        </a:rPr>
                        <a:t>全国売上比</a:t>
                      </a:r>
                      <a:endParaRPr/>
                    </a:p>
                  </a:txBody>
                  <a:tcPr marL="9525" marR="9525" marT="9525" marB="0" anchor="ctr"/>
                </a:tc>
                <a:extLst>
                  <a:ext uri="{0D108BD9-81ED-4DB2-BD59-A6C34878D82A}">
                    <a16:rowId xmlns:a16="http://schemas.microsoft.com/office/drawing/2014/main" val="10000"/>
                  </a:ext>
                </a:extLst>
              </a:tr>
              <a:tr h="335925">
                <a:tc>
                  <a:txBody>
                    <a:bodyPr/>
                    <a:lstStyle/>
                    <a:p>
                      <a:pPr marL="0" marR="0" lvl="0" indent="0" algn="r" rtl="0">
                        <a:spcBef>
                          <a:spcPts val="0"/>
                        </a:spcBef>
                        <a:spcAft>
                          <a:spcPts val="0"/>
                        </a:spcAft>
                        <a:buNone/>
                      </a:pPr>
                      <a:r>
                        <a:rPr lang="ja-JP" sz="1200" b="0" i="0" u="none" strike="noStrike" cap="none">
                          <a:solidFill>
                            <a:srgbClr val="000000"/>
                          </a:solidFill>
                          <a:latin typeface="Arial"/>
                          <a:ea typeface="Arial"/>
                          <a:cs typeface="Arial"/>
                          <a:sym typeface="Arial"/>
                        </a:rPr>
                        <a:t>1</a:t>
                      </a:r>
                      <a:endParaRPr/>
                    </a:p>
                  </a:txBody>
                  <a:tcPr marL="9525" marR="9525" marT="9525" marB="0" anchor="ctr"/>
                </a:tc>
                <a:tc>
                  <a:txBody>
                    <a:bodyPr/>
                    <a:lstStyle/>
                    <a:p>
                      <a:pPr marL="0" marR="0" lvl="0" indent="0" algn="l" rtl="0">
                        <a:spcBef>
                          <a:spcPts val="0"/>
                        </a:spcBef>
                        <a:spcAft>
                          <a:spcPts val="0"/>
                        </a:spcAft>
                        <a:buNone/>
                      </a:pPr>
                      <a:r>
                        <a:rPr lang="ja-JP" sz="1200" b="0" i="0" u="none" strike="noStrike" cap="none">
                          <a:solidFill>
                            <a:srgbClr val="000000"/>
                          </a:solidFill>
                          <a:latin typeface="Arial"/>
                          <a:ea typeface="Arial"/>
                          <a:cs typeface="Arial"/>
                          <a:sym typeface="Arial"/>
                        </a:rPr>
                        <a:t>東京都</a:t>
                      </a:r>
                      <a:endParaRPr/>
                    </a:p>
                  </a:txBody>
                  <a:tcPr marL="9525" marR="9525" marT="9525" marB="0" anchor="ctr"/>
                </a:tc>
                <a:tc>
                  <a:txBody>
                    <a:bodyPr/>
                    <a:lstStyle/>
                    <a:p>
                      <a:pPr marL="0" marR="0" lvl="0" indent="0" algn="r" rtl="0">
                        <a:spcBef>
                          <a:spcPts val="0"/>
                        </a:spcBef>
                        <a:spcAft>
                          <a:spcPts val="0"/>
                        </a:spcAft>
                        <a:buNone/>
                      </a:pPr>
                      <a:r>
                        <a:rPr lang="ja-JP" sz="1200" b="0" i="0" u="none" strike="noStrike" cap="none">
                          <a:solidFill>
                            <a:srgbClr val="000000"/>
                          </a:solidFill>
                          <a:latin typeface="Arial"/>
                          <a:ea typeface="Arial"/>
                          <a:cs typeface="Arial"/>
                          <a:sym typeface="Arial"/>
                        </a:rPr>
                        <a:t>26,433,789</a:t>
                      </a:r>
                      <a:endParaRPr/>
                    </a:p>
                  </a:txBody>
                  <a:tcPr marL="9525" marR="9525" marT="9525" marB="0" anchor="ctr"/>
                </a:tc>
                <a:tc>
                  <a:txBody>
                    <a:bodyPr/>
                    <a:lstStyle/>
                    <a:p>
                      <a:pPr marL="0" marR="0" lvl="0" indent="0" algn="r" rtl="0">
                        <a:spcBef>
                          <a:spcPts val="0"/>
                        </a:spcBef>
                        <a:spcAft>
                          <a:spcPts val="0"/>
                        </a:spcAft>
                        <a:buNone/>
                      </a:pPr>
                      <a:r>
                        <a:rPr lang="ja-JP" sz="1200" b="0" i="0" u="none" strike="noStrike" cap="none">
                          <a:solidFill>
                            <a:srgbClr val="000000"/>
                          </a:solidFill>
                          <a:latin typeface="Arial"/>
                          <a:ea typeface="Arial"/>
                          <a:cs typeface="Arial"/>
                          <a:sym typeface="Arial"/>
                        </a:rPr>
                        <a:t>175,675</a:t>
                      </a:r>
                      <a:endParaRPr/>
                    </a:p>
                  </a:txBody>
                  <a:tcPr marL="9525" marR="9525" marT="9525" marB="0" anchor="ctr"/>
                </a:tc>
                <a:tc>
                  <a:txBody>
                    <a:bodyPr/>
                    <a:lstStyle/>
                    <a:p>
                      <a:pPr marL="0" marR="0" lvl="0" indent="0" algn="r" rtl="0">
                        <a:spcBef>
                          <a:spcPts val="0"/>
                        </a:spcBef>
                        <a:spcAft>
                          <a:spcPts val="0"/>
                        </a:spcAft>
                        <a:buNone/>
                      </a:pPr>
                      <a:r>
                        <a:rPr lang="ja-JP" sz="1200" b="0" i="0" u="none" strike="noStrike" cap="none">
                          <a:solidFill>
                            <a:srgbClr val="000000"/>
                          </a:solidFill>
                          <a:latin typeface="Arial"/>
                          <a:ea typeface="Arial"/>
                          <a:cs typeface="Arial"/>
                          <a:sym typeface="Arial"/>
                        </a:rPr>
                        <a:t>15,941</a:t>
                      </a:r>
                      <a:endParaRPr/>
                    </a:p>
                  </a:txBody>
                  <a:tcPr marL="9525" marR="9525" marT="9525" marB="0" anchor="ctr"/>
                </a:tc>
                <a:tc>
                  <a:txBody>
                    <a:bodyPr/>
                    <a:lstStyle/>
                    <a:p>
                      <a:pPr marL="0" marR="0" lvl="0" indent="0" algn="r" rtl="0">
                        <a:spcBef>
                          <a:spcPts val="0"/>
                        </a:spcBef>
                        <a:spcAft>
                          <a:spcPts val="0"/>
                        </a:spcAft>
                        <a:buNone/>
                      </a:pPr>
                      <a:endParaRPr sz="1200" b="0" i="0" u="none" strike="noStrike" cap="none">
                        <a:solidFill>
                          <a:srgbClr val="000000"/>
                        </a:solidFill>
                        <a:latin typeface="Arial"/>
                        <a:ea typeface="Arial"/>
                        <a:cs typeface="Arial"/>
                        <a:sym typeface="Arial"/>
                      </a:endParaRPr>
                    </a:p>
                  </a:txBody>
                  <a:tcPr marL="9525" marR="9525" marT="9525" marB="0" anchor="ctr"/>
                </a:tc>
                <a:tc>
                  <a:txBody>
                    <a:bodyPr/>
                    <a:lstStyle/>
                    <a:p>
                      <a:pPr marL="0" marR="0" lvl="0" indent="0" algn="r" rtl="0">
                        <a:spcBef>
                          <a:spcPts val="0"/>
                        </a:spcBef>
                        <a:spcAft>
                          <a:spcPts val="0"/>
                        </a:spcAft>
                        <a:buNone/>
                      </a:pPr>
                      <a:r>
                        <a:rPr lang="ja-JP" sz="1100" b="0" i="0" u="none" strike="noStrike" cap="none">
                          <a:solidFill>
                            <a:srgbClr val="000000"/>
                          </a:solidFill>
                          <a:latin typeface="Arial"/>
                          <a:ea typeface="Arial"/>
                          <a:cs typeface="Arial"/>
                          <a:sym typeface="Arial"/>
                        </a:rPr>
                        <a:t>67.04%</a:t>
                      </a:r>
                      <a:endParaRPr/>
                    </a:p>
                  </a:txBody>
                  <a:tcPr marL="9525" marR="9525" marT="9525" marB="0" anchor="ctr"/>
                </a:tc>
                <a:extLst>
                  <a:ext uri="{0D108BD9-81ED-4DB2-BD59-A6C34878D82A}">
                    <a16:rowId xmlns:a16="http://schemas.microsoft.com/office/drawing/2014/main" val="10001"/>
                  </a:ext>
                </a:extLst>
              </a:tr>
              <a:tr h="335925">
                <a:tc>
                  <a:txBody>
                    <a:bodyPr/>
                    <a:lstStyle/>
                    <a:p>
                      <a:pPr marL="0" marR="0" lvl="0" indent="0" algn="r" rtl="0">
                        <a:spcBef>
                          <a:spcPts val="0"/>
                        </a:spcBef>
                        <a:spcAft>
                          <a:spcPts val="0"/>
                        </a:spcAft>
                        <a:buNone/>
                      </a:pPr>
                      <a:r>
                        <a:rPr lang="ja-JP" sz="1200" b="0" i="0" u="none" strike="noStrike" cap="none">
                          <a:solidFill>
                            <a:srgbClr val="000000"/>
                          </a:solidFill>
                          <a:latin typeface="Arial"/>
                          <a:ea typeface="Arial"/>
                          <a:cs typeface="Arial"/>
                          <a:sym typeface="Arial"/>
                        </a:rPr>
                        <a:t>2</a:t>
                      </a:r>
                      <a:endParaRPr/>
                    </a:p>
                  </a:txBody>
                  <a:tcPr marL="9525" marR="9525" marT="9525" marB="0" anchor="ctr"/>
                </a:tc>
                <a:tc>
                  <a:txBody>
                    <a:bodyPr/>
                    <a:lstStyle/>
                    <a:p>
                      <a:pPr marL="0" marR="0" lvl="0" indent="0" algn="l" rtl="0">
                        <a:spcBef>
                          <a:spcPts val="0"/>
                        </a:spcBef>
                        <a:spcAft>
                          <a:spcPts val="0"/>
                        </a:spcAft>
                        <a:buNone/>
                      </a:pPr>
                      <a:r>
                        <a:rPr lang="ja-JP" sz="1200" b="0" i="0" u="none" strike="noStrike" cap="none">
                          <a:solidFill>
                            <a:srgbClr val="000000"/>
                          </a:solidFill>
                          <a:latin typeface="Arial"/>
                          <a:ea typeface="Arial"/>
                          <a:cs typeface="Arial"/>
                          <a:sym typeface="Arial"/>
                        </a:rPr>
                        <a:t>大阪府</a:t>
                      </a:r>
                      <a:endParaRPr/>
                    </a:p>
                  </a:txBody>
                  <a:tcPr marL="9525" marR="9525" marT="9525" marB="0" anchor="ctr"/>
                </a:tc>
                <a:tc>
                  <a:txBody>
                    <a:bodyPr/>
                    <a:lstStyle/>
                    <a:p>
                      <a:pPr marL="0" marR="0" lvl="0" indent="0" algn="r" rtl="0">
                        <a:spcBef>
                          <a:spcPts val="0"/>
                        </a:spcBef>
                        <a:spcAft>
                          <a:spcPts val="0"/>
                        </a:spcAft>
                        <a:buNone/>
                      </a:pPr>
                      <a:r>
                        <a:rPr lang="ja-JP" sz="1200" b="0" i="0" u="none" strike="noStrike" cap="none">
                          <a:solidFill>
                            <a:srgbClr val="000000"/>
                          </a:solidFill>
                          <a:latin typeface="Arial"/>
                          <a:ea typeface="Arial"/>
                          <a:cs typeface="Arial"/>
                          <a:sym typeface="Arial"/>
                        </a:rPr>
                        <a:t>2,845,865</a:t>
                      </a:r>
                      <a:endParaRPr/>
                    </a:p>
                  </a:txBody>
                  <a:tcPr marL="9525" marR="9525" marT="9525" marB="0" anchor="ctr"/>
                </a:tc>
                <a:tc>
                  <a:txBody>
                    <a:bodyPr/>
                    <a:lstStyle/>
                    <a:p>
                      <a:pPr marL="0" marR="0" lvl="0" indent="0" algn="r" rtl="0">
                        <a:spcBef>
                          <a:spcPts val="0"/>
                        </a:spcBef>
                        <a:spcAft>
                          <a:spcPts val="0"/>
                        </a:spcAft>
                        <a:buNone/>
                      </a:pPr>
                      <a:r>
                        <a:rPr lang="ja-JP" sz="1200" b="0" i="0" u="none" strike="noStrike" cap="none">
                          <a:solidFill>
                            <a:srgbClr val="000000"/>
                          </a:solidFill>
                          <a:latin typeface="Arial"/>
                          <a:ea typeface="Arial"/>
                          <a:cs typeface="Arial"/>
                          <a:sym typeface="Arial"/>
                        </a:rPr>
                        <a:t>70,757</a:t>
                      </a:r>
                      <a:endParaRPr/>
                    </a:p>
                  </a:txBody>
                  <a:tcPr marL="9525" marR="9525" marT="9525" marB="0" anchor="ctr"/>
                </a:tc>
                <a:tc>
                  <a:txBody>
                    <a:bodyPr/>
                    <a:lstStyle/>
                    <a:p>
                      <a:pPr marL="0" marR="0" lvl="0" indent="0" algn="r" rtl="0">
                        <a:spcBef>
                          <a:spcPts val="0"/>
                        </a:spcBef>
                        <a:spcAft>
                          <a:spcPts val="0"/>
                        </a:spcAft>
                        <a:buNone/>
                      </a:pPr>
                      <a:r>
                        <a:rPr lang="ja-JP" sz="1200" b="0" i="0" u="none" strike="noStrike" cap="none">
                          <a:solidFill>
                            <a:srgbClr val="000000"/>
                          </a:solidFill>
                          <a:latin typeface="Arial"/>
                          <a:ea typeface="Arial"/>
                          <a:cs typeface="Arial"/>
                          <a:sym typeface="Arial"/>
                        </a:rPr>
                        <a:t>4,339</a:t>
                      </a:r>
                      <a:endParaRPr/>
                    </a:p>
                  </a:txBody>
                  <a:tcPr marL="9525" marR="9525" marT="9525" marB="0" anchor="ctr"/>
                </a:tc>
                <a:tc>
                  <a:txBody>
                    <a:bodyPr/>
                    <a:lstStyle/>
                    <a:p>
                      <a:pPr marL="0" marR="0" lvl="0" indent="0" algn="r" rtl="0">
                        <a:spcBef>
                          <a:spcPts val="0"/>
                        </a:spcBef>
                        <a:spcAft>
                          <a:spcPts val="0"/>
                        </a:spcAft>
                        <a:buNone/>
                      </a:pPr>
                      <a:endParaRPr sz="1200" b="0" i="0" u="none" strike="noStrike" cap="none">
                        <a:solidFill>
                          <a:srgbClr val="000000"/>
                        </a:solidFill>
                        <a:latin typeface="Arial"/>
                        <a:ea typeface="Arial"/>
                        <a:cs typeface="Arial"/>
                        <a:sym typeface="Arial"/>
                      </a:endParaRPr>
                    </a:p>
                  </a:txBody>
                  <a:tcPr marL="9525" marR="9525" marT="9525" marB="0" anchor="ctr"/>
                </a:tc>
                <a:tc>
                  <a:txBody>
                    <a:bodyPr/>
                    <a:lstStyle/>
                    <a:p>
                      <a:pPr marL="0" marR="0" lvl="0" indent="0" algn="r" rtl="0">
                        <a:spcBef>
                          <a:spcPts val="0"/>
                        </a:spcBef>
                        <a:spcAft>
                          <a:spcPts val="0"/>
                        </a:spcAft>
                        <a:buNone/>
                      </a:pPr>
                      <a:r>
                        <a:rPr lang="ja-JP" sz="1100" b="0" i="0" u="none" strike="noStrike" cap="none">
                          <a:solidFill>
                            <a:srgbClr val="000000"/>
                          </a:solidFill>
                          <a:latin typeface="Arial"/>
                          <a:ea typeface="Arial"/>
                          <a:cs typeface="Arial"/>
                          <a:sym typeface="Arial"/>
                        </a:rPr>
                        <a:t>7.22%</a:t>
                      </a:r>
                      <a:endParaRPr/>
                    </a:p>
                  </a:txBody>
                  <a:tcPr marL="9525" marR="9525" marT="9525" marB="0" anchor="ctr"/>
                </a:tc>
                <a:extLst>
                  <a:ext uri="{0D108BD9-81ED-4DB2-BD59-A6C34878D82A}">
                    <a16:rowId xmlns:a16="http://schemas.microsoft.com/office/drawing/2014/main" val="10002"/>
                  </a:ext>
                </a:extLst>
              </a:tr>
              <a:tr h="335925">
                <a:tc>
                  <a:txBody>
                    <a:bodyPr/>
                    <a:lstStyle/>
                    <a:p>
                      <a:pPr marL="0" marR="0" lvl="0" indent="0" algn="r" rtl="0">
                        <a:spcBef>
                          <a:spcPts val="0"/>
                        </a:spcBef>
                        <a:spcAft>
                          <a:spcPts val="0"/>
                        </a:spcAft>
                        <a:buNone/>
                      </a:pPr>
                      <a:r>
                        <a:rPr lang="ja-JP" sz="1200" b="0" i="0" u="none" strike="noStrike" cap="none">
                          <a:solidFill>
                            <a:srgbClr val="000000"/>
                          </a:solidFill>
                          <a:latin typeface="Arial"/>
                          <a:ea typeface="Arial"/>
                          <a:cs typeface="Arial"/>
                          <a:sym typeface="Arial"/>
                        </a:rPr>
                        <a:t>3</a:t>
                      </a:r>
                      <a:endParaRPr/>
                    </a:p>
                  </a:txBody>
                  <a:tcPr marL="9525" marR="9525" marT="9525" marB="0" anchor="ctr"/>
                </a:tc>
                <a:tc>
                  <a:txBody>
                    <a:bodyPr/>
                    <a:lstStyle/>
                    <a:p>
                      <a:pPr marL="0" marR="0" lvl="0" indent="0" algn="l" rtl="0">
                        <a:spcBef>
                          <a:spcPts val="0"/>
                        </a:spcBef>
                        <a:spcAft>
                          <a:spcPts val="0"/>
                        </a:spcAft>
                        <a:buNone/>
                      </a:pPr>
                      <a:r>
                        <a:rPr lang="ja-JP" sz="1200" b="0" i="0" u="none" strike="noStrike" cap="none">
                          <a:solidFill>
                            <a:srgbClr val="000000"/>
                          </a:solidFill>
                          <a:latin typeface="Arial"/>
                          <a:ea typeface="Arial"/>
                          <a:cs typeface="Arial"/>
                          <a:sym typeface="Arial"/>
                        </a:rPr>
                        <a:t>神奈川県</a:t>
                      </a:r>
                      <a:endParaRPr/>
                    </a:p>
                  </a:txBody>
                  <a:tcPr marL="9525" marR="9525" marT="9525" marB="0" anchor="ctr"/>
                </a:tc>
                <a:tc>
                  <a:txBody>
                    <a:bodyPr/>
                    <a:lstStyle/>
                    <a:p>
                      <a:pPr marL="0" marR="0" lvl="0" indent="0" algn="r" rtl="0">
                        <a:spcBef>
                          <a:spcPts val="0"/>
                        </a:spcBef>
                        <a:spcAft>
                          <a:spcPts val="0"/>
                        </a:spcAft>
                        <a:buNone/>
                      </a:pPr>
                      <a:r>
                        <a:rPr lang="ja-JP" sz="1200" b="0" i="0" u="none" strike="noStrike" cap="none">
                          <a:solidFill>
                            <a:srgbClr val="000000"/>
                          </a:solidFill>
                          <a:latin typeface="Arial"/>
                          <a:ea typeface="Arial"/>
                          <a:cs typeface="Arial"/>
                          <a:sym typeface="Arial"/>
                        </a:rPr>
                        <a:t>2,507,438</a:t>
                      </a:r>
                      <a:endParaRPr/>
                    </a:p>
                  </a:txBody>
                  <a:tcPr marL="9525" marR="9525" marT="9525" marB="0" anchor="ctr"/>
                </a:tc>
                <a:tc>
                  <a:txBody>
                    <a:bodyPr/>
                    <a:lstStyle/>
                    <a:p>
                      <a:pPr marL="0" marR="0" lvl="0" indent="0" algn="r" rtl="0">
                        <a:spcBef>
                          <a:spcPts val="0"/>
                        </a:spcBef>
                        <a:spcAft>
                          <a:spcPts val="0"/>
                        </a:spcAft>
                        <a:buNone/>
                      </a:pPr>
                      <a:r>
                        <a:rPr lang="ja-JP" sz="1200" b="0" i="0" u="none" strike="noStrike" cap="none">
                          <a:solidFill>
                            <a:srgbClr val="000000"/>
                          </a:solidFill>
                          <a:latin typeface="Arial"/>
                          <a:ea typeface="Arial"/>
                          <a:cs typeface="Arial"/>
                          <a:sym typeface="Arial"/>
                        </a:rPr>
                        <a:t>79,024</a:t>
                      </a:r>
                      <a:endParaRPr/>
                    </a:p>
                  </a:txBody>
                  <a:tcPr marL="9525" marR="9525" marT="9525" marB="0" anchor="ctr"/>
                </a:tc>
                <a:tc>
                  <a:txBody>
                    <a:bodyPr/>
                    <a:lstStyle/>
                    <a:p>
                      <a:pPr marL="0" marR="0" lvl="0" indent="0" algn="r" rtl="0">
                        <a:spcBef>
                          <a:spcPts val="0"/>
                        </a:spcBef>
                        <a:spcAft>
                          <a:spcPts val="0"/>
                        </a:spcAft>
                        <a:buNone/>
                      </a:pPr>
                      <a:r>
                        <a:rPr lang="ja-JP" sz="1200" b="0" i="0" u="none" strike="noStrike" cap="none">
                          <a:solidFill>
                            <a:srgbClr val="000000"/>
                          </a:solidFill>
                          <a:latin typeface="Arial"/>
                          <a:ea typeface="Arial"/>
                          <a:cs typeface="Arial"/>
                          <a:sym typeface="Arial"/>
                        </a:rPr>
                        <a:t>3,387</a:t>
                      </a:r>
                      <a:endParaRPr/>
                    </a:p>
                  </a:txBody>
                  <a:tcPr marL="9525" marR="9525" marT="9525" marB="0" anchor="ctr"/>
                </a:tc>
                <a:tc>
                  <a:txBody>
                    <a:bodyPr/>
                    <a:lstStyle/>
                    <a:p>
                      <a:pPr marL="0" marR="0" lvl="0" indent="0" algn="r" rtl="0">
                        <a:spcBef>
                          <a:spcPts val="0"/>
                        </a:spcBef>
                        <a:spcAft>
                          <a:spcPts val="0"/>
                        </a:spcAft>
                        <a:buNone/>
                      </a:pPr>
                      <a:endParaRPr sz="1200" b="0" i="0" u="none" strike="noStrike" cap="none">
                        <a:solidFill>
                          <a:srgbClr val="000000"/>
                        </a:solidFill>
                        <a:latin typeface="Arial"/>
                        <a:ea typeface="Arial"/>
                        <a:cs typeface="Arial"/>
                        <a:sym typeface="Arial"/>
                      </a:endParaRPr>
                    </a:p>
                  </a:txBody>
                  <a:tcPr marL="9525" marR="9525" marT="9525" marB="0" anchor="ctr"/>
                </a:tc>
                <a:tc>
                  <a:txBody>
                    <a:bodyPr/>
                    <a:lstStyle/>
                    <a:p>
                      <a:pPr marL="0" marR="0" lvl="0" indent="0" algn="r" rtl="0">
                        <a:spcBef>
                          <a:spcPts val="0"/>
                        </a:spcBef>
                        <a:spcAft>
                          <a:spcPts val="0"/>
                        </a:spcAft>
                        <a:buNone/>
                      </a:pPr>
                      <a:r>
                        <a:rPr lang="ja-JP" sz="1100" b="0" i="0" u="none" strike="noStrike" cap="none">
                          <a:solidFill>
                            <a:srgbClr val="000000"/>
                          </a:solidFill>
                          <a:latin typeface="Arial"/>
                          <a:ea typeface="Arial"/>
                          <a:cs typeface="Arial"/>
                          <a:sym typeface="Arial"/>
                        </a:rPr>
                        <a:t>6.36%</a:t>
                      </a:r>
                      <a:endParaRPr/>
                    </a:p>
                  </a:txBody>
                  <a:tcPr marL="9525" marR="9525" marT="9525" marB="0" anchor="ctr"/>
                </a:tc>
                <a:extLst>
                  <a:ext uri="{0D108BD9-81ED-4DB2-BD59-A6C34878D82A}">
                    <a16:rowId xmlns:a16="http://schemas.microsoft.com/office/drawing/2014/main" val="10003"/>
                  </a:ext>
                </a:extLst>
              </a:tr>
              <a:tr h="335925">
                <a:tc>
                  <a:txBody>
                    <a:bodyPr/>
                    <a:lstStyle/>
                    <a:p>
                      <a:pPr marL="0" marR="0" lvl="0" indent="0" algn="r" rtl="0">
                        <a:spcBef>
                          <a:spcPts val="0"/>
                        </a:spcBef>
                        <a:spcAft>
                          <a:spcPts val="0"/>
                        </a:spcAft>
                        <a:buNone/>
                      </a:pPr>
                      <a:r>
                        <a:rPr lang="ja-JP" sz="1200" b="0" i="0" u="none" strike="noStrike" cap="none">
                          <a:solidFill>
                            <a:srgbClr val="000000"/>
                          </a:solidFill>
                          <a:latin typeface="Arial"/>
                          <a:ea typeface="Arial"/>
                          <a:cs typeface="Arial"/>
                          <a:sym typeface="Arial"/>
                        </a:rPr>
                        <a:t>4</a:t>
                      </a:r>
                      <a:endParaRPr/>
                    </a:p>
                  </a:txBody>
                  <a:tcPr marL="9525" marR="9525" marT="9525" marB="0" anchor="ctr"/>
                </a:tc>
                <a:tc>
                  <a:txBody>
                    <a:bodyPr/>
                    <a:lstStyle/>
                    <a:p>
                      <a:pPr marL="0" marR="0" lvl="0" indent="0" algn="l" rtl="0">
                        <a:spcBef>
                          <a:spcPts val="0"/>
                        </a:spcBef>
                        <a:spcAft>
                          <a:spcPts val="0"/>
                        </a:spcAft>
                        <a:buNone/>
                      </a:pPr>
                      <a:r>
                        <a:rPr lang="ja-JP" sz="1200" b="0" i="0" u="none" strike="noStrike" cap="none">
                          <a:solidFill>
                            <a:srgbClr val="000000"/>
                          </a:solidFill>
                          <a:latin typeface="Arial"/>
                          <a:ea typeface="Arial"/>
                          <a:cs typeface="Arial"/>
                          <a:sym typeface="Arial"/>
                        </a:rPr>
                        <a:t>愛知県</a:t>
                      </a:r>
                      <a:endParaRPr/>
                    </a:p>
                  </a:txBody>
                  <a:tcPr marL="9525" marR="9525" marT="9525" marB="0" anchor="ctr"/>
                </a:tc>
                <a:tc>
                  <a:txBody>
                    <a:bodyPr/>
                    <a:lstStyle/>
                    <a:p>
                      <a:pPr marL="0" marR="0" lvl="0" indent="0" algn="r" rtl="0">
                        <a:spcBef>
                          <a:spcPts val="0"/>
                        </a:spcBef>
                        <a:spcAft>
                          <a:spcPts val="0"/>
                        </a:spcAft>
                        <a:buNone/>
                      </a:pPr>
                      <a:r>
                        <a:rPr lang="ja-JP" sz="1200" b="0" i="0" u="none" strike="noStrike" cap="none">
                          <a:solidFill>
                            <a:srgbClr val="000000"/>
                          </a:solidFill>
                          <a:latin typeface="Arial"/>
                          <a:ea typeface="Arial"/>
                          <a:cs typeface="Arial"/>
                          <a:sym typeface="Arial"/>
                        </a:rPr>
                        <a:t>1,675,055</a:t>
                      </a:r>
                      <a:endParaRPr/>
                    </a:p>
                  </a:txBody>
                  <a:tcPr marL="9525" marR="9525" marT="9525" marB="0" anchor="ctr"/>
                </a:tc>
                <a:tc>
                  <a:txBody>
                    <a:bodyPr/>
                    <a:lstStyle/>
                    <a:p>
                      <a:pPr marL="0" marR="0" lvl="0" indent="0" algn="r" rtl="0">
                        <a:spcBef>
                          <a:spcPts val="0"/>
                        </a:spcBef>
                        <a:spcAft>
                          <a:spcPts val="0"/>
                        </a:spcAft>
                        <a:buNone/>
                      </a:pPr>
                      <a:r>
                        <a:rPr lang="ja-JP" sz="1200" b="0" i="0" u="none" strike="noStrike" cap="none">
                          <a:solidFill>
                            <a:srgbClr val="000000"/>
                          </a:solidFill>
                          <a:latin typeface="Arial"/>
                          <a:ea typeface="Arial"/>
                          <a:cs typeface="Arial"/>
                          <a:sym typeface="Arial"/>
                        </a:rPr>
                        <a:t>69,332</a:t>
                      </a:r>
                      <a:endParaRPr/>
                    </a:p>
                  </a:txBody>
                  <a:tcPr marL="9525" marR="9525" marT="9525" marB="0" anchor="ctr"/>
                </a:tc>
                <a:tc>
                  <a:txBody>
                    <a:bodyPr/>
                    <a:lstStyle/>
                    <a:p>
                      <a:pPr marL="0" marR="0" lvl="0" indent="0" algn="r" rtl="0">
                        <a:spcBef>
                          <a:spcPts val="0"/>
                        </a:spcBef>
                        <a:spcAft>
                          <a:spcPts val="0"/>
                        </a:spcAft>
                        <a:buNone/>
                      </a:pPr>
                      <a:r>
                        <a:rPr lang="ja-JP" sz="1200" b="0" i="0" u="none" strike="noStrike" cap="none">
                          <a:solidFill>
                            <a:srgbClr val="000000"/>
                          </a:solidFill>
                          <a:latin typeface="Arial"/>
                          <a:ea typeface="Arial"/>
                          <a:cs typeface="Arial"/>
                          <a:sym typeface="Arial"/>
                        </a:rPr>
                        <a:t>2,605</a:t>
                      </a:r>
                      <a:endParaRPr/>
                    </a:p>
                  </a:txBody>
                  <a:tcPr marL="9525" marR="9525" marT="9525" marB="0" anchor="ctr"/>
                </a:tc>
                <a:tc>
                  <a:txBody>
                    <a:bodyPr/>
                    <a:lstStyle/>
                    <a:p>
                      <a:pPr marL="0" marR="0" lvl="0" indent="0" algn="r" rtl="0">
                        <a:spcBef>
                          <a:spcPts val="0"/>
                        </a:spcBef>
                        <a:spcAft>
                          <a:spcPts val="0"/>
                        </a:spcAft>
                        <a:buNone/>
                      </a:pPr>
                      <a:endParaRPr sz="1200" b="0" i="0" u="none" strike="noStrike" cap="none">
                        <a:solidFill>
                          <a:srgbClr val="000000"/>
                        </a:solidFill>
                        <a:latin typeface="Arial"/>
                        <a:ea typeface="Arial"/>
                        <a:cs typeface="Arial"/>
                        <a:sym typeface="Arial"/>
                      </a:endParaRPr>
                    </a:p>
                  </a:txBody>
                  <a:tcPr marL="9525" marR="9525" marT="9525" marB="0" anchor="ctr"/>
                </a:tc>
                <a:tc>
                  <a:txBody>
                    <a:bodyPr/>
                    <a:lstStyle/>
                    <a:p>
                      <a:pPr marL="0" marR="0" lvl="0" indent="0" algn="r" rtl="0">
                        <a:spcBef>
                          <a:spcPts val="0"/>
                        </a:spcBef>
                        <a:spcAft>
                          <a:spcPts val="0"/>
                        </a:spcAft>
                        <a:buNone/>
                      </a:pPr>
                      <a:r>
                        <a:rPr lang="ja-JP" sz="1100" b="0" i="0" u="none" strike="noStrike" cap="none">
                          <a:solidFill>
                            <a:srgbClr val="000000"/>
                          </a:solidFill>
                          <a:latin typeface="Arial"/>
                          <a:ea typeface="Arial"/>
                          <a:cs typeface="Arial"/>
                          <a:sym typeface="Arial"/>
                        </a:rPr>
                        <a:t>4.25%</a:t>
                      </a:r>
                      <a:endParaRPr/>
                    </a:p>
                  </a:txBody>
                  <a:tcPr marL="9525" marR="9525" marT="9525" marB="0" anchor="ctr"/>
                </a:tc>
                <a:extLst>
                  <a:ext uri="{0D108BD9-81ED-4DB2-BD59-A6C34878D82A}">
                    <a16:rowId xmlns:a16="http://schemas.microsoft.com/office/drawing/2014/main" val="10004"/>
                  </a:ext>
                </a:extLst>
              </a:tr>
              <a:tr h="335925">
                <a:tc>
                  <a:txBody>
                    <a:bodyPr/>
                    <a:lstStyle/>
                    <a:p>
                      <a:pPr marL="0" marR="0" lvl="0" indent="0" algn="r" rtl="0">
                        <a:spcBef>
                          <a:spcPts val="0"/>
                        </a:spcBef>
                        <a:spcAft>
                          <a:spcPts val="0"/>
                        </a:spcAft>
                        <a:buNone/>
                      </a:pPr>
                      <a:r>
                        <a:rPr lang="ja-JP" sz="1200" b="0" i="0" u="none" strike="noStrike" cap="none">
                          <a:solidFill>
                            <a:srgbClr val="000000"/>
                          </a:solidFill>
                          <a:latin typeface="Arial"/>
                          <a:ea typeface="Arial"/>
                          <a:cs typeface="Arial"/>
                          <a:sym typeface="Arial"/>
                        </a:rPr>
                        <a:t>5</a:t>
                      </a:r>
                      <a:endParaRPr/>
                    </a:p>
                  </a:txBody>
                  <a:tcPr marL="9525" marR="9525" marT="9525" marB="0" anchor="ctr"/>
                </a:tc>
                <a:tc>
                  <a:txBody>
                    <a:bodyPr/>
                    <a:lstStyle/>
                    <a:p>
                      <a:pPr marL="0" marR="0" lvl="0" indent="0" algn="l" rtl="0">
                        <a:spcBef>
                          <a:spcPts val="0"/>
                        </a:spcBef>
                        <a:spcAft>
                          <a:spcPts val="0"/>
                        </a:spcAft>
                        <a:buNone/>
                      </a:pPr>
                      <a:r>
                        <a:rPr lang="ja-JP" sz="1200" b="0" i="0" u="none" strike="noStrike" cap="none">
                          <a:solidFill>
                            <a:srgbClr val="000000"/>
                          </a:solidFill>
                          <a:latin typeface="Arial"/>
                          <a:ea typeface="Arial"/>
                          <a:cs typeface="Arial"/>
                          <a:sym typeface="Arial"/>
                        </a:rPr>
                        <a:t>福岡県</a:t>
                      </a:r>
                      <a:endParaRPr/>
                    </a:p>
                  </a:txBody>
                  <a:tcPr marL="9525" marR="9525" marT="9525" marB="0" anchor="ctr"/>
                </a:tc>
                <a:tc>
                  <a:txBody>
                    <a:bodyPr/>
                    <a:lstStyle/>
                    <a:p>
                      <a:pPr marL="0" marR="0" lvl="0" indent="0" algn="r" rtl="0">
                        <a:spcBef>
                          <a:spcPts val="0"/>
                        </a:spcBef>
                        <a:spcAft>
                          <a:spcPts val="0"/>
                        </a:spcAft>
                        <a:buNone/>
                      </a:pPr>
                      <a:r>
                        <a:rPr lang="ja-JP" sz="1200" b="0" i="0" u="none" strike="noStrike" cap="none">
                          <a:solidFill>
                            <a:srgbClr val="000000"/>
                          </a:solidFill>
                          <a:latin typeface="Arial"/>
                          <a:ea typeface="Arial"/>
                          <a:cs typeface="Arial"/>
                          <a:sym typeface="Arial"/>
                        </a:rPr>
                        <a:t>718,552</a:t>
                      </a:r>
                      <a:endParaRPr/>
                    </a:p>
                  </a:txBody>
                  <a:tcPr marL="9525" marR="9525" marT="9525" marB="0" anchor="ctr"/>
                </a:tc>
                <a:tc>
                  <a:txBody>
                    <a:bodyPr/>
                    <a:lstStyle/>
                    <a:p>
                      <a:pPr marL="0" marR="0" lvl="0" indent="0" algn="r" rtl="0">
                        <a:spcBef>
                          <a:spcPts val="0"/>
                        </a:spcBef>
                        <a:spcAft>
                          <a:spcPts val="0"/>
                        </a:spcAft>
                        <a:buNone/>
                      </a:pPr>
                      <a:r>
                        <a:rPr lang="ja-JP" sz="1200" b="0" i="0" u="none" strike="noStrike" cap="none">
                          <a:solidFill>
                            <a:srgbClr val="000000"/>
                          </a:solidFill>
                          <a:latin typeface="Arial"/>
                          <a:ea typeface="Arial"/>
                          <a:cs typeface="Arial"/>
                          <a:sym typeface="Arial"/>
                        </a:rPr>
                        <a:t>38,262</a:t>
                      </a:r>
                      <a:endParaRPr/>
                    </a:p>
                  </a:txBody>
                  <a:tcPr marL="9525" marR="9525" marT="9525" marB="0" anchor="ctr"/>
                </a:tc>
                <a:tc>
                  <a:txBody>
                    <a:bodyPr/>
                    <a:lstStyle/>
                    <a:p>
                      <a:pPr marL="0" marR="0" lvl="0" indent="0" algn="r" rtl="0">
                        <a:spcBef>
                          <a:spcPts val="0"/>
                        </a:spcBef>
                        <a:spcAft>
                          <a:spcPts val="0"/>
                        </a:spcAft>
                        <a:buNone/>
                      </a:pPr>
                      <a:r>
                        <a:rPr lang="ja-JP" sz="1200" b="0" i="0" u="none" strike="noStrike" cap="none">
                          <a:solidFill>
                            <a:srgbClr val="000000"/>
                          </a:solidFill>
                          <a:latin typeface="Arial"/>
                          <a:ea typeface="Arial"/>
                          <a:cs typeface="Arial"/>
                          <a:sym typeface="Arial"/>
                        </a:rPr>
                        <a:t>2,025</a:t>
                      </a:r>
                      <a:endParaRPr/>
                    </a:p>
                  </a:txBody>
                  <a:tcPr marL="9525" marR="9525" marT="9525" marB="0" anchor="ctr"/>
                </a:tc>
                <a:tc>
                  <a:txBody>
                    <a:bodyPr/>
                    <a:lstStyle/>
                    <a:p>
                      <a:pPr marL="0" marR="0" lvl="0" indent="0" algn="r" rtl="0">
                        <a:spcBef>
                          <a:spcPts val="0"/>
                        </a:spcBef>
                        <a:spcAft>
                          <a:spcPts val="0"/>
                        </a:spcAft>
                        <a:buNone/>
                      </a:pPr>
                      <a:endParaRPr sz="1200" b="0" i="0" u="none" strike="noStrike" cap="none">
                        <a:solidFill>
                          <a:srgbClr val="000000"/>
                        </a:solidFill>
                        <a:latin typeface="Arial"/>
                        <a:ea typeface="Arial"/>
                        <a:cs typeface="Arial"/>
                        <a:sym typeface="Arial"/>
                      </a:endParaRPr>
                    </a:p>
                  </a:txBody>
                  <a:tcPr marL="9525" marR="9525" marT="9525" marB="0" anchor="ctr"/>
                </a:tc>
                <a:tc>
                  <a:txBody>
                    <a:bodyPr/>
                    <a:lstStyle/>
                    <a:p>
                      <a:pPr marL="0" marR="0" lvl="0" indent="0" algn="r" rtl="0">
                        <a:spcBef>
                          <a:spcPts val="0"/>
                        </a:spcBef>
                        <a:spcAft>
                          <a:spcPts val="0"/>
                        </a:spcAft>
                        <a:buNone/>
                      </a:pPr>
                      <a:r>
                        <a:rPr lang="ja-JP" sz="1100" b="0" i="0" u="none" strike="noStrike" cap="none">
                          <a:solidFill>
                            <a:srgbClr val="000000"/>
                          </a:solidFill>
                          <a:latin typeface="Arial"/>
                          <a:ea typeface="Arial"/>
                          <a:cs typeface="Arial"/>
                          <a:sym typeface="Arial"/>
                        </a:rPr>
                        <a:t>1.82%</a:t>
                      </a:r>
                      <a:endParaRPr/>
                    </a:p>
                  </a:txBody>
                  <a:tcPr marL="9525" marR="9525" marT="9525" marB="0" anchor="ctr"/>
                </a:tc>
                <a:extLst>
                  <a:ext uri="{0D108BD9-81ED-4DB2-BD59-A6C34878D82A}">
                    <a16:rowId xmlns:a16="http://schemas.microsoft.com/office/drawing/2014/main" val="10005"/>
                  </a:ext>
                </a:extLst>
              </a:tr>
              <a:tr h="335925">
                <a:tc>
                  <a:txBody>
                    <a:bodyPr/>
                    <a:lstStyle/>
                    <a:p>
                      <a:pPr marL="0" marR="0" lvl="0" indent="0" algn="r" rtl="0">
                        <a:spcBef>
                          <a:spcPts val="0"/>
                        </a:spcBef>
                        <a:spcAft>
                          <a:spcPts val="0"/>
                        </a:spcAft>
                        <a:buNone/>
                      </a:pPr>
                      <a:r>
                        <a:rPr lang="ja-JP" sz="1200" b="0" i="0" u="none" strike="noStrike" cap="none">
                          <a:solidFill>
                            <a:srgbClr val="000000"/>
                          </a:solidFill>
                          <a:latin typeface="Arial"/>
                          <a:ea typeface="Arial"/>
                          <a:cs typeface="Arial"/>
                          <a:sym typeface="Arial"/>
                        </a:rPr>
                        <a:t>6</a:t>
                      </a:r>
                      <a:endParaRPr/>
                    </a:p>
                  </a:txBody>
                  <a:tcPr marL="9525" marR="9525" marT="9525" marB="0" anchor="ctr"/>
                </a:tc>
                <a:tc>
                  <a:txBody>
                    <a:bodyPr/>
                    <a:lstStyle/>
                    <a:p>
                      <a:pPr marL="0" marR="0" lvl="0" indent="0" algn="l" rtl="0">
                        <a:spcBef>
                          <a:spcPts val="0"/>
                        </a:spcBef>
                        <a:spcAft>
                          <a:spcPts val="0"/>
                        </a:spcAft>
                        <a:buNone/>
                      </a:pPr>
                      <a:r>
                        <a:rPr lang="ja-JP" sz="1200" b="0" i="0" u="none" strike="noStrike" cap="none">
                          <a:solidFill>
                            <a:srgbClr val="000000"/>
                          </a:solidFill>
                          <a:latin typeface="Arial"/>
                          <a:ea typeface="Arial"/>
                          <a:cs typeface="Arial"/>
                          <a:sym typeface="Arial"/>
                        </a:rPr>
                        <a:t>千葉県</a:t>
                      </a:r>
                      <a:endParaRPr/>
                    </a:p>
                  </a:txBody>
                  <a:tcPr marL="9525" marR="9525" marT="9525" marB="0" anchor="ctr"/>
                </a:tc>
                <a:tc>
                  <a:txBody>
                    <a:bodyPr/>
                    <a:lstStyle/>
                    <a:p>
                      <a:pPr marL="0" marR="0" lvl="0" indent="0" algn="r" rtl="0">
                        <a:spcBef>
                          <a:spcPts val="0"/>
                        </a:spcBef>
                        <a:spcAft>
                          <a:spcPts val="0"/>
                        </a:spcAft>
                        <a:buNone/>
                      </a:pPr>
                      <a:r>
                        <a:rPr lang="ja-JP" sz="1200" b="0" i="0" u="none" strike="noStrike" cap="none">
                          <a:solidFill>
                            <a:srgbClr val="000000"/>
                          </a:solidFill>
                          <a:latin typeface="Arial"/>
                          <a:ea typeface="Arial"/>
                          <a:cs typeface="Arial"/>
                          <a:sym typeface="Arial"/>
                        </a:rPr>
                        <a:t>581,761</a:t>
                      </a:r>
                      <a:endParaRPr/>
                    </a:p>
                  </a:txBody>
                  <a:tcPr marL="9525" marR="9525" marT="9525" marB="0" anchor="ctr"/>
                </a:tc>
                <a:tc>
                  <a:txBody>
                    <a:bodyPr/>
                    <a:lstStyle/>
                    <a:p>
                      <a:pPr marL="0" marR="0" lvl="0" indent="0" algn="r" rtl="0">
                        <a:spcBef>
                          <a:spcPts val="0"/>
                        </a:spcBef>
                        <a:spcAft>
                          <a:spcPts val="0"/>
                        </a:spcAft>
                        <a:buNone/>
                      </a:pPr>
                      <a:r>
                        <a:rPr lang="ja-JP" sz="1200" b="0" i="0" u="none" strike="noStrike" cap="none">
                          <a:solidFill>
                            <a:srgbClr val="000000"/>
                          </a:solidFill>
                          <a:latin typeface="Arial"/>
                          <a:ea typeface="Arial"/>
                          <a:cs typeface="Arial"/>
                          <a:sym typeface="Arial"/>
                        </a:rPr>
                        <a:t>47,530</a:t>
                      </a:r>
                      <a:endParaRPr/>
                    </a:p>
                  </a:txBody>
                  <a:tcPr marL="9525" marR="9525" marT="9525" marB="0" anchor="ctr"/>
                </a:tc>
                <a:tc>
                  <a:txBody>
                    <a:bodyPr/>
                    <a:lstStyle/>
                    <a:p>
                      <a:pPr marL="0" marR="0" lvl="0" indent="0" algn="r" rtl="0">
                        <a:spcBef>
                          <a:spcPts val="0"/>
                        </a:spcBef>
                        <a:spcAft>
                          <a:spcPts val="0"/>
                        </a:spcAft>
                        <a:buNone/>
                      </a:pPr>
                      <a:r>
                        <a:rPr lang="ja-JP" sz="1200" b="0" i="0" u="none" strike="noStrike" cap="none">
                          <a:solidFill>
                            <a:srgbClr val="000000"/>
                          </a:solidFill>
                          <a:latin typeface="Arial"/>
                          <a:ea typeface="Arial"/>
                          <a:cs typeface="Arial"/>
                          <a:sym typeface="Arial"/>
                        </a:rPr>
                        <a:t>1,285</a:t>
                      </a:r>
                      <a:endParaRPr/>
                    </a:p>
                  </a:txBody>
                  <a:tcPr marL="9525" marR="9525" marT="9525" marB="0" anchor="ctr"/>
                </a:tc>
                <a:tc>
                  <a:txBody>
                    <a:bodyPr/>
                    <a:lstStyle/>
                    <a:p>
                      <a:pPr marL="0" marR="0" lvl="0" indent="0" algn="r" rtl="0">
                        <a:spcBef>
                          <a:spcPts val="0"/>
                        </a:spcBef>
                        <a:spcAft>
                          <a:spcPts val="0"/>
                        </a:spcAft>
                        <a:buNone/>
                      </a:pPr>
                      <a:endParaRPr sz="1200" b="0" i="0" u="none" strike="noStrike" cap="none">
                        <a:solidFill>
                          <a:srgbClr val="000000"/>
                        </a:solidFill>
                        <a:latin typeface="Arial"/>
                        <a:ea typeface="Arial"/>
                        <a:cs typeface="Arial"/>
                        <a:sym typeface="Arial"/>
                      </a:endParaRPr>
                    </a:p>
                  </a:txBody>
                  <a:tcPr marL="9525" marR="9525" marT="9525" marB="0" anchor="ctr"/>
                </a:tc>
                <a:tc>
                  <a:txBody>
                    <a:bodyPr/>
                    <a:lstStyle/>
                    <a:p>
                      <a:pPr marL="0" marR="0" lvl="0" indent="0" algn="r" rtl="0">
                        <a:spcBef>
                          <a:spcPts val="0"/>
                        </a:spcBef>
                        <a:spcAft>
                          <a:spcPts val="0"/>
                        </a:spcAft>
                        <a:buNone/>
                      </a:pPr>
                      <a:r>
                        <a:rPr lang="ja-JP" sz="1100" b="0" i="0" u="none" strike="noStrike" cap="none">
                          <a:solidFill>
                            <a:srgbClr val="000000"/>
                          </a:solidFill>
                          <a:latin typeface="Arial"/>
                          <a:ea typeface="Arial"/>
                          <a:cs typeface="Arial"/>
                          <a:sym typeface="Arial"/>
                        </a:rPr>
                        <a:t>1.48%</a:t>
                      </a:r>
                      <a:endParaRPr/>
                    </a:p>
                  </a:txBody>
                  <a:tcPr marL="9525" marR="9525" marT="9525" marB="0" anchor="ctr"/>
                </a:tc>
                <a:extLst>
                  <a:ext uri="{0D108BD9-81ED-4DB2-BD59-A6C34878D82A}">
                    <a16:rowId xmlns:a16="http://schemas.microsoft.com/office/drawing/2014/main" val="10006"/>
                  </a:ext>
                </a:extLst>
              </a:tr>
              <a:tr h="335925">
                <a:tc>
                  <a:txBody>
                    <a:bodyPr/>
                    <a:lstStyle/>
                    <a:p>
                      <a:pPr marL="0" marR="0" lvl="0" indent="0" algn="r" rtl="0">
                        <a:spcBef>
                          <a:spcPts val="0"/>
                        </a:spcBef>
                        <a:spcAft>
                          <a:spcPts val="0"/>
                        </a:spcAft>
                        <a:buNone/>
                      </a:pPr>
                      <a:r>
                        <a:rPr lang="ja-JP" sz="1200" b="0" i="0" u="none" strike="noStrike" cap="none">
                          <a:solidFill>
                            <a:srgbClr val="000000"/>
                          </a:solidFill>
                          <a:latin typeface="Arial"/>
                          <a:ea typeface="Arial"/>
                          <a:cs typeface="Arial"/>
                          <a:sym typeface="Arial"/>
                        </a:rPr>
                        <a:t>7</a:t>
                      </a:r>
                      <a:endParaRPr/>
                    </a:p>
                  </a:txBody>
                  <a:tcPr marL="9525" marR="9525" marT="9525" marB="0" anchor="ctr"/>
                </a:tc>
                <a:tc>
                  <a:txBody>
                    <a:bodyPr/>
                    <a:lstStyle/>
                    <a:p>
                      <a:pPr marL="0" marR="0" lvl="0" indent="0" algn="l" rtl="0">
                        <a:spcBef>
                          <a:spcPts val="0"/>
                        </a:spcBef>
                        <a:spcAft>
                          <a:spcPts val="0"/>
                        </a:spcAft>
                        <a:buNone/>
                      </a:pPr>
                      <a:r>
                        <a:rPr lang="ja-JP" sz="1200" b="0" i="0" u="none" strike="noStrike" cap="none">
                          <a:solidFill>
                            <a:srgbClr val="000000"/>
                          </a:solidFill>
                          <a:latin typeface="Arial"/>
                          <a:ea typeface="Arial"/>
                          <a:cs typeface="Arial"/>
                          <a:sym typeface="Arial"/>
                        </a:rPr>
                        <a:t>北海道</a:t>
                      </a:r>
                      <a:endParaRPr/>
                    </a:p>
                  </a:txBody>
                  <a:tcPr marL="9525" marR="9525" marT="9525" marB="0" anchor="ctr"/>
                </a:tc>
                <a:tc>
                  <a:txBody>
                    <a:bodyPr/>
                    <a:lstStyle/>
                    <a:p>
                      <a:pPr marL="0" marR="0" lvl="0" indent="0" algn="r" rtl="0">
                        <a:spcBef>
                          <a:spcPts val="0"/>
                        </a:spcBef>
                        <a:spcAft>
                          <a:spcPts val="0"/>
                        </a:spcAft>
                        <a:buNone/>
                      </a:pPr>
                      <a:r>
                        <a:rPr lang="ja-JP" sz="1200" b="0" i="0" u="none" strike="noStrike" cap="none">
                          <a:solidFill>
                            <a:srgbClr val="000000"/>
                          </a:solidFill>
                          <a:latin typeface="Arial"/>
                          <a:ea typeface="Arial"/>
                          <a:cs typeface="Arial"/>
                          <a:sym typeface="Arial"/>
                        </a:rPr>
                        <a:t>578,332</a:t>
                      </a:r>
                      <a:endParaRPr/>
                    </a:p>
                  </a:txBody>
                  <a:tcPr marL="9525" marR="9525" marT="9525" marB="0" anchor="ctr"/>
                </a:tc>
                <a:tc>
                  <a:txBody>
                    <a:bodyPr/>
                    <a:lstStyle/>
                    <a:p>
                      <a:pPr marL="0" marR="0" lvl="0" indent="0" algn="r" rtl="0">
                        <a:spcBef>
                          <a:spcPts val="0"/>
                        </a:spcBef>
                        <a:spcAft>
                          <a:spcPts val="0"/>
                        </a:spcAft>
                        <a:buNone/>
                      </a:pPr>
                      <a:r>
                        <a:rPr lang="ja-JP" sz="1200" b="0" i="0" u="none" strike="noStrike" cap="none">
                          <a:solidFill>
                            <a:srgbClr val="000000"/>
                          </a:solidFill>
                          <a:latin typeface="Arial"/>
                          <a:ea typeface="Arial"/>
                          <a:cs typeface="Arial"/>
                          <a:sym typeface="Arial"/>
                        </a:rPr>
                        <a:t>41,938</a:t>
                      </a:r>
                      <a:endParaRPr/>
                    </a:p>
                  </a:txBody>
                  <a:tcPr marL="9525" marR="9525" marT="9525" marB="0" anchor="ctr"/>
                </a:tc>
                <a:tc>
                  <a:txBody>
                    <a:bodyPr/>
                    <a:lstStyle/>
                    <a:p>
                      <a:pPr marL="0" marR="0" lvl="0" indent="0" algn="r" rtl="0">
                        <a:spcBef>
                          <a:spcPts val="0"/>
                        </a:spcBef>
                        <a:spcAft>
                          <a:spcPts val="0"/>
                        </a:spcAft>
                        <a:buNone/>
                      </a:pPr>
                      <a:r>
                        <a:rPr lang="ja-JP" sz="1200" b="0" i="0" u="none" strike="noStrike" cap="none">
                          <a:solidFill>
                            <a:srgbClr val="000000"/>
                          </a:solidFill>
                          <a:latin typeface="Arial"/>
                          <a:ea typeface="Arial"/>
                          <a:cs typeface="Arial"/>
                          <a:sym typeface="Arial"/>
                        </a:rPr>
                        <a:t>1,488</a:t>
                      </a:r>
                      <a:endParaRPr/>
                    </a:p>
                  </a:txBody>
                  <a:tcPr marL="9525" marR="9525" marT="9525" marB="0" anchor="ctr"/>
                </a:tc>
                <a:tc>
                  <a:txBody>
                    <a:bodyPr/>
                    <a:lstStyle/>
                    <a:p>
                      <a:pPr marL="0" marR="0" lvl="0" indent="0" algn="r" rtl="0">
                        <a:spcBef>
                          <a:spcPts val="0"/>
                        </a:spcBef>
                        <a:spcAft>
                          <a:spcPts val="0"/>
                        </a:spcAft>
                        <a:buNone/>
                      </a:pPr>
                      <a:endParaRPr sz="1200" b="0" i="0" u="none" strike="noStrike" cap="none">
                        <a:solidFill>
                          <a:srgbClr val="000000"/>
                        </a:solidFill>
                        <a:latin typeface="Arial"/>
                        <a:ea typeface="Arial"/>
                        <a:cs typeface="Arial"/>
                        <a:sym typeface="Arial"/>
                      </a:endParaRPr>
                    </a:p>
                  </a:txBody>
                  <a:tcPr marL="9525" marR="9525" marT="9525" marB="0" anchor="ctr"/>
                </a:tc>
                <a:tc>
                  <a:txBody>
                    <a:bodyPr/>
                    <a:lstStyle/>
                    <a:p>
                      <a:pPr marL="0" marR="0" lvl="0" indent="0" algn="r" rtl="0">
                        <a:spcBef>
                          <a:spcPts val="0"/>
                        </a:spcBef>
                        <a:spcAft>
                          <a:spcPts val="0"/>
                        </a:spcAft>
                        <a:buNone/>
                      </a:pPr>
                      <a:r>
                        <a:rPr lang="ja-JP" sz="1100" b="0" i="0" u="none" strike="noStrike" cap="none">
                          <a:solidFill>
                            <a:srgbClr val="000000"/>
                          </a:solidFill>
                          <a:latin typeface="Arial"/>
                          <a:ea typeface="Arial"/>
                          <a:cs typeface="Arial"/>
                          <a:sym typeface="Arial"/>
                        </a:rPr>
                        <a:t>1.47%</a:t>
                      </a:r>
                      <a:endParaRPr/>
                    </a:p>
                  </a:txBody>
                  <a:tcPr marL="9525" marR="9525" marT="9525" marB="0" anchor="ctr"/>
                </a:tc>
                <a:extLst>
                  <a:ext uri="{0D108BD9-81ED-4DB2-BD59-A6C34878D82A}">
                    <a16:rowId xmlns:a16="http://schemas.microsoft.com/office/drawing/2014/main" val="10007"/>
                  </a:ext>
                </a:extLst>
              </a:tr>
              <a:tr h="335925">
                <a:tc>
                  <a:txBody>
                    <a:bodyPr/>
                    <a:lstStyle/>
                    <a:p>
                      <a:pPr marL="0" marR="0" lvl="0" indent="0" algn="r" rtl="0">
                        <a:spcBef>
                          <a:spcPts val="0"/>
                        </a:spcBef>
                        <a:spcAft>
                          <a:spcPts val="0"/>
                        </a:spcAft>
                        <a:buNone/>
                      </a:pPr>
                      <a:r>
                        <a:rPr lang="ja-JP" sz="1200" b="0" i="0" u="none" strike="noStrike" cap="none">
                          <a:solidFill>
                            <a:srgbClr val="000000"/>
                          </a:solidFill>
                          <a:latin typeface="Arial"/>
                          <a:ea typeface="Arial"/>
                          <a:cs typeface="Arial"/>
                          <a:sym typeface="Arial"/>
                        </a:rPr>
                        <a:t>8</a:t>
                      </a:r>
                      <a:endParaRPr/>
                    </a:p>
                  </a:txBody>
                  <a:tcPr marL="9525" marR="9525" marT="9525" marB="0" anchor="ctr"/>
                </a:tc>
                <a:tc>
                  <a:txBody>
                    <a:bodyPr/>
                    <a:lstStyle/>
                    <a:p>
                      <a:pPr marL="0" marR="0" lvl="0" indent="0" algn="l" rtl="0">
                        <a:spcBef>
                          <a:spcPts val="0"/>
                        </a:spcBef>
                        <a:spcAft>
                          <a:spcPts val="0"/>
                        </a:spcAft>
                        <a:buNone/>
                      </a:pPr>
                      <a:r>
                        <a:rPr lang="ja-JP" sz="1200" b="0" i="0" u="none" strike="noStrike" cap="none">
                          <a:solidFill>
                            <a:srgbClr val="000000"/>
                          </a:solidFill>
                          <a:latin typeface="Arial"/>
                          <a:ea typeface="Arial"/>
                          <a:cs typeface="Arial"/>
                          <a:sym typeface="Arial"/>
                        </a:rPr>
                        <a:t>宮城県</a:t>
                      </a:r>
                      <a:endParaRPr/>
                    </a:p>
                  </a:txBody>
                  <a:tcPr marL="9525" marR="9525" marT="9525" marB="0" anchor="ctr"/>
                </a:tc>
                <a:tc>
                  <a:txBody>
                    <a:bodyPr/>
                    <a:lstStyle/>
                    <a:p>
                      <a:pPr marL="0" marR="0" lvl="0" indent="0" algn="r" rtl="0">
                        <a:spcBef>
                          <a:spcPts val="0"/>
                        </a:spcBef>
                        <a:spcAft>
                          <a:spcPts val="0"/>
                        </a:spcAft>
                        <a:buNone/>
                      </a:pPr>
                      <a:r>
                        <a:rPr lang="ja-JP" sz="1200" b="0" i="0" u="none" strike="noStrike" cap="none">
                          <a:solidFill>
                            <a:srgbClr val="000000"/>
                          </a:solidFill>
                          <a:latin typeface="Arial"/>
                          <a:ea typeface="Arial"/>
                          <a:cs typeface="Arial"/>
                          <a:sym typeface="Arial"/>
                        </a:rPr>
                        <a:t>377,421</a:t>
                      </a:r>
                      <a:endParaRPr/>
                    </a:p>
                  </a:txBody>
                  <a:tcPr marL="9525" marR="9525" marT="9525" marB="0" anchor="ctr"/>
                </a:tc>
                <a:tc>
                  <a:txBody>
                    <a:bodyPr/>
                    <a:lstStyle/>
                    <a:p>
                      <a:pPr marL="0" marR="0" lvl="0" indent="0" algn="r" rtl="0">
                        <a:spcBef>
                          <a:spcPts val="0"/>
                        </a:spcBef>
                        <a:spcAft>
                          <a:spcPts val="0"/>
                        </a:spcAft>
                        <a:buNone/>
                      </a:pPr>
                      <a:r>
                        <a:rPr lang="ja-JP" sz="1200" b="0" i="0" u="none" strike="noStrike" cap="none">
                          <a:solidFill>
                            <a:srgbClr val="000000"/>
                          </a:solidFill>
                          <a:latin typeface="Arial"/>
                          <a:ea typeface="Arial"/>
                          <a:cs typeface="Arial"/>
                          <a:sym typeface="Arial"/>
                        </a:rPr>
                        <a:t>60,387</a:t>
                      </a:r>
                      <a:endParaRPr/>
                    </a:p>
                  </a:txBody>
                  <a:tcPr marL="9525" marR="9525" marT="9525" marB="0" anchor="ctr"/>
                </a:tc>
                <a:tc>
                  <a:txBody>
                    <a:bodyPr/>
                    <a:lstStyle/>
                    <a:p>
                      <a:pPr marL="0" marR="0" lvl="0" indent="0" algn="r" rtl="0">
                        <a:spcBef>
                          <a:spcPts val="0"/>
                        </a:spcBef>
                        <a:spcAft>
                          <a:spcPts val="0"/>
                        </a:spcAft>
                        <a:buNone/>
                      </a:pPr>
                      <a:r>
                        <a:rPr lang="ja-JP" sz="1200" b="0" i="0" u="none" strike="noStrike" cap="none">
                          <a:solidFill>
                            <a:srgbClr val="000000"/>
                          </a:solidFill>
                          <a:latin typeface="Arial"/>
                          <a:ea typeface="Arial"/>
                          <a:cs typeface="Arial"/>
                          <a:sym typeface="Arial"/>
                        </a:rPr>
                        <a:t>690</a:t>
                      </a:r>
                      <a:endParaRPr/>
                    </a:p>
                  </a:txBody>
                  <a:tcPr marL="9525" marR="9525" marT="9525" marB="0" anchor="ctr"/>
                </a:tc>
                <a:tc>
                  <a:txBody>
                    <a:bodyPr/>
                    <a:lstStyle/>
                    <a:p>
                      <a:pPr marL="0" marR="0" lvl="0" indent="0" algn="r" rtl="0">
                        <a:spcBef>
                          <a:spcPts val="0"/>
                        </a:spcBef>
                        <a:spcAft>
                          <a:spcPts val="0"/>
                        </a:spcAft>
                        <a:buNone/>
                      </a:pPr>
                      <a:endParaRPr sz="1200" b="0" i="0" u="none" strike="noStrike" cap="none">
                        <a:solidFill>
                          <a:srgbClr val="000000"/>
                        </a:solidFill>
                        <a:latin typeface="Arial"/>
                        <a:ea typeface="Arial"/>
                        <a:cs typeface="Arial"/>
                        <a:sym typeface="Arial"/>
                      </a:endParaRPr>
                    </a:p>
                  </a:txBody>
                  <a:tcPr marL="9525" marR="9525" marT="9525" marB="0" anchor="ctr"/>
                </a:tc>
                <a:tc>
                  <a:txBody>
                    <a:bodyPr/>
                    <a:lstStyle/>
                    <a:p>
                      <a:pPr marL="0" marR="0" lvl="0" indent="0" algn="r" rtl="0">
                        <a:spcBef>
                          <a:spcPts val="0"/>
                        </a:spcBef>
                        <a:spcAft>
                          <a:spcPts val="0"/>
                        </a:spcAft>
                        <a:buNone/>
                      </a:pPr>
                      <a:r>
                        <a:rPr lang="ja-JP" sz="1100" b="0" i="0" u="none" strike="noStrike" cap="none">
                          <a:solidFill>
                            <a:srgbClr val="000000"/>
                          </a:solidFill>
                          <a:latin typeface="Arial"/>
                          <a:ea typeface="Arial"/>
                          <a:cs typeface="Arial"/>
                          <a:sym typeface="Arial"/>
                        </a:rPr>
                        <a:t>0.96%</a:t>
                      </a:r>
                      <a:endParaRPr/>
                    </a:p>
                  </a:txBody>
                  <a:tcPr marL="9525" marR="9525" marT="9525" marB="0" anchor="ctr"/>
                </a:tc>
                <a:extLst>
                  <a:ext uri="{0D108BD9-81ED-4DB2-BD59-A6C34878D82A}">
                    <a16:rowId xmlns:a16="http://schemas.microsoft.com/office/drawing/2014/main" val="10008"/>
                  </a:ext>
                </a:extLst>
              </a:tr>
              <a:tr h="335925">
                <a:tc>
                  <a:txBody>
                    <a:bodyPr/>
                    <a:lstStyle/>
                    <a:p>
                      <a:pPr marL="0" marR="0" lvl="0" indent="0" algn="r" rtl="0">
                        <a:spcBef>
                          <a:spcPts val="0"/>
                        </a:spcBef>
                        <a:spcAft>
                          <a:spcPts val="0"/>
                        </a:spcAft>
                        <a:buNone/>
                      </a:pPr>
                      <a:r>
                        <a:rPr lang="ja-JP" sz="1200" b="0" i="0" u="none" strike="noStrike" cap="none">
                          <a:solidFill>
                            <a:srgbClr val="000000"/>
                          </a:solidFill>
                          <a:latin typeface="Arial"/>
                          <a:ea typeface="Arial"/>
                          <a:cs typeface="Arial"/>
                          <a:sym typeface="Arial"/>
                        </a:rPr>
                        <a:t>9</a:t>
                      </a:r>
                      <a:endParaRPr/>
                    </a:p>
                  </a:txBody>
                  <a:tcPr marL="9525" marR="9525" marT="9525" marB="0" anchor="ctr"/>
                </a:tc>
                <a:tc>
                  <a:txBody>
                    <a:bodyPr/>
                    <a:lstStyle/>
                    <a:p>
                      <a:pPr marL="0" marR="0" lvl="0" indent="0" algn="l" rtl="0">
                        <a:spcBef>
                          <a:spcPts val="0"/>
                        </a:spcBef>
                        <a:spcAft>
                          <a:spcPts val="0"/>
                        </a:spcAft>
                        <a:buNone/>
                      </a:pPr>
                      <a:r>
                        <a:rPr lang="ja-JP" sz="1200" b="0" i="0" u="none" strike="noStrike" cap="none">
                          <a:solidFill>
                            <a:srgbClr val="000000"/>
                          </a:solidFill>
                          <a:latin typeface="Arial"/>
                          <a:ea typeface="Arial"/>
                          <a:cs typeface="Arial"/>
                          <a:sym typeface="Arial"/>
                        </a:rPr>
                        <a:t>兵庫県</a:t>
                      </a:r>
                      <a:endParaRPr/>
                    </a:p>
                  </a:txBody>
                  <a:tcPr marL="9525" marR="9525" marT="9525" marB="0" anchor="ctr"/>
                </a:tc>
                <a:tc>
                  <a:txBody>
                    <a:bodyPr/>
                    <a:lstStyle/>
                    <a:p>
                      <a:pPr marL="0" marR="0" lvl="0" indent="0" algn="r" rtl="0">
                        <a:spcBef>
                          <a:spcPts val="0"/>
                        </a:spcBef>
                        <a:spcAft>
                          <a:spcPts val="0"/>
                        </a:spcAft>
                        <a:buNone/>
                      </a:pPr>
                      <a:r>
                        <a:rPr lang="ja-JP" sz="1200" b="0" i="0" u="none" strike="noStrike" cap="none">
                          <a:solidFill>
                            <a:srgbClr val="000000"/>
                          </a:solidFill>
                          <a:latin typeface="Arial"/>
                          <a:ea typeface="Arial"/>
                          <a:cs typeface="Arial"/>
                          <a:sym typeface="Arial"/>
                        </a:rPr>
                        <a:t>368,909</a:t>
                      </a:r>
                      <a:endParaRPr/>
                    </a:p>
                  </a:txBody>
                  <a:tcPr marL="9525" marR="9525" marT="9525" marB="0" anchor="ctr"/>
                </a:tc>
                <a:tc>
                  <a:txBody>
                    <a:bodyPr/>
                    <a:lstStyle/>
                    <a:p>
                      <a:pPr marL="0" marR="0" lvl="0" indent="0" algn="r" rtl="0">
                        <a:spcBef>
                          <a:spcPts val="0"/>
                        </a:spcBef>
                        <a:spcAft>
                          <a:spcPts val="0"/>
                        </a:spcAft>
                        <a:buNone/>
                      </a:pPr>
                      <a:r>
                        <a:rPr lang="ja-JP" sz="1200" b="0" i="0" u="none" strike="noStrike" cap="none">
                          <a:solidFill>
                            <a:srgbClr val="000000"/>
                          </a:solidFill>
                          <a:latin typeface="Arial"/>
                          <a:ea typeface="Arial"/>
                          <a:cs typeface="Arial"/>
                          <a:sym typeface="Arial"/>
                        </a:rPr>
                        <a:t>33,086</a:t>
                      </a:r>
                      <a:endParaRPr/>
                    </a:p>
                  </a:txBody>
                  <a:tcPr marL="9525" marR="9525" marT="9525" marB="0" anchor="ctr"/>
                </a:tc>
                <a:tc>
                  <a:txBody>
                    <a:bodyPr/>
                    <a:lstStyle/>
                    <a:p>
                      <a:pPr marL="0" marR="0" lvl="0" indent="0" algn="r" rtl="0">
                        <a:spcBef>
                          <a:spcPts val="0"/>
                        </a:spcBef>
                        <a:spcAft>
                          <a:spcPts val="0"/>
                        </a:spcAft>
                        <a:buNone/>
                      </a:pPr>
                      <a:r>
                        <a:rPr lang="ja-JP" sz="1200" b="0" i="0" u="none" strike="noStrike" cap="none">
                          <a:solidFill>
                            <a:srgbClr val="000000"/>
                          </a:solidFill>
                          <a:latin typeface="Arial"/>
                          <a:ea typeface="Arial"/>
                          <a:cs typeface="Arial"/>
                          <a:sym typeface="Arial"/>
                        </a:rPr>
                        <a:t>1,187</a:t>
                      </a:r>
                      <a:endParaRPr/>
                    </a:p>
                  </a:txBody>
                  <a:tcPr marL="9525" marR="9525" marT="9525" marB="0" anchor="ctr"/>
                </a:tc>
                <a:tc>
                  <a:txBody>
                    <a:bodyPr/>
                    <a:lstStyle/>
                    <a:p>
                      <a:pPr marL="0" marR="0" lvl="0" indent="0" algn="r" rtl="0">
                        <a:spcBef>
                          <a:spcPts val="0"/>
                        </a:spcBef>
                        <a:spcAft>
                          <a:spcPts val="0"/>
                        </a:spcAft>
                        <a:buNone/>
                      </a:pPr>
                      <a:endParaRPr sz="1200" b="0" i="0" u="none" strike="noStrike" cap="none">
                        <a:solidFill>
                          <a:srgbClr val="000000"/>
                        </a:solidFill>
                        <a:latin typeface="Arial"/>
                        <a:ea typeface="Arial"/>
                        <a:cs typeface="Arial"/>
                        <a:sym typeface="Arial"/>
                      </a:endParaRPr>
                    </a:p>
                  </a:txBody>
                  <a:tcPr marL="9525" marR="9525" marT="9525" marB="0" anchor="ctr"/>
                </a:tc>
                <a:tc>
                  <a:txBody>
                    <a:bodyPr/>
                    <a:lstStyle/>
                    <a:p>
                      <a:pPr marL="0" marR="0" lvl="0" indent="0" algn="r" rtl="0">
                        <a:spcBef>
                          <a:spcPts val="0"/>
                        </a:spcBef>
                        <a:spcAft>
                          <a:spcPts val="0"/>
                        </a:spcAft>
                        <a:buNone/>
                      </a:pPr>
                      <a:r>
                        <a:rPr lang="ja-JP" sz="1100" b="0" i="0" u="none" strike="noStrike" cap="none">
                          <a:solidFill>
                            <a:srgbClr val="000000"/>
                          </a:solidFill>
                          <a:latin typeface="Arial"/>
                          <a:ea typeface="Arial"/>
                          <a:cs typeface="Arial"/>
                          <a:sym typeface="Arial"/>
                        </a:rPr>
                        <a:t>0.94%</a:t>
                      </a:r>
                      <a:endParaRPr/>
                    </a:p>
                  </a:txBody>
                  <a:tcPr marL="9525" marR="9525" marT="9525" marB="0" anchor="ctr"/>
                </a:tc>
                <a:extLst>
                  <a:ext uri="{0D108BD9-81ED-4DB2-BD59-A6C34878D82A}">
                    <a16:rowId xmlns:a16="http://schemas.microsoft.com/office/drawing/2014/main" val="10009"/>
                  </a:ext>
                </a:extLst>
              </a:tr>
              <a:tr h="335925">
                <a:tc>
                  <a:txBody>
                    <a:bodyPr/>
                    <a:lstStyle/>
                    <a:p>
                      <a:pPr marL="0" marR="0" lvl="0" indent="0" algn="r" rtl="0">
                        <a:spcBef>
                          <a:spcPts val="0"/>
                        </a:spcBef>
                        <a:spcAft>
                          <a:spcPts val="0"/>
                        </a:spcAft>
                        <a:buNone/>
                      </a:pPr>
                      <a:r>
                        <a:rPr lang="ja-JP" sz="1200" b="0" i="0" u="none" strike="noStrike" cap="none">
                          <a:solidFill>
                            <a:srgbClr val="000000"/>
                          </a:solidFill>
                          <a:latin typeface="Arial"/>
                          <a:ea typeface="Arial"/>
                          <a:cs typeface="Arial"/>
                          <a:sym typeface="Arial"/>
                        </a:rPr>
                        <a:t>10</a:t>
                      </a:r>
                      <a:endParaRPr/>
                    </a:p>
                  </a:txBody>
                  <a:tcPr marL="9525" marR="9525" marT="9525" marB="0" anchor="ctr"/>
                </a:tc>
                <a:tc>
                  <a:txBody>
                    <a:bodyPr/>
                    <a:lstStyle/>
                    <a:p>
                      <a:pPr marL="0" marR="0" lvl="0" indent="0" algn="l" rtl="0">
                        <a:spcBef>
                          <a:spcPts val="0"/>
                        </a:spcBef>
                        <a:spcAft>
                          <a:spcPts val="0"/>
                        </a:spcAft>
                        <a:buNone/>
                      </a:pPr>
                      <a:r>
                        <a:rPr lang="ja-JP" sz="1200" b="0" i="0" u="none" strike="noStrike" cap="none">
                          <a:solidFill>
                            <a:srgbClr val="000000"/>
                          </a:solidFill>
                          <a:latin typeface="Arial"/>
                          <a:ea typeface="Arial"/>
                          <a:cs typeface="Arial"/>
                          <a:sym typeface="Arial"/>
                        </a:rPr>
                        <a:t>広島県</a:t>
                      </a:r>
                      <a:endParaRPr/>
                    </a:p>
                  </a:txBody>
                  <a:tcPr marL="9525" marR="9525" marT="9525" marB="0" anchor="ctr"/>
                </a:tc>
                <a:tc>
                  <a:txBody>
                    <a:bodyPr/>
                    <a:lstStyle/>
                    <a:p>
                      <a:pPr marL="0" marR="0" lvl="0" indent="0" algn="r" rtl="0">
                        <a:spcBef>
                          <a:spcPts val="0"/>
                        </a:spcBef>
                        <a:spcAft>
                          <a:spcPts val="0"/>
                        </a:spcAft>
                        <a:buNone/>
                      </a:pPr>
                      <a:r>
                        <a:rPr lang="ja-JP" sz="1200" b="0" i="0" u="none" strike="noStrike" cap="none">
                          <a:solidFill>
                            <a:srgbClr val="000000"/>
                          </a:solidFill>
                          <a:latin typeface="Arial"/>
                          <a:ea typeface="Arial"/>
                          <a:cs typeface="Arial"/>
                          <a:sym typeface="Arial"/>
                        </a:rPr>
                        <a:t>303,104</a:t>
                      </a:r>
                      <a:endParaRPr/>
                    </a:p>
                  </a:txBody>
                  <a:tcPr marL="9525" marR="9525" marT="9525" marB="0" anchor="ctr"/>
                </a:tc>
                <a:tc>
                  <a:txBody>
                    <a:bodyPr/>
                    <a:lstStyle/>
                    <a:p>
                      <a:pPr marL="0" marR="0" lvl="0" indent="0" algn="r" rtl="0">
                        <a:spcBef>
                          <a:spcPts val="0"/>
                        </a:spcBef>
                        <a:spcAft>
                          <a:spcPts val="0"/>
                        </a:spcAft>
                        <a:buNone/>
                      </a:pPr>
                      <a:r>
                        <a:rPr lang="ja-JP" sz="1200" b="0" i="0" u="none" strike="noStrike" cap="none">
                          <a:solidFill>
                            <a:srgbClr val="000000"/>
                          </a:solidFill>
                          <a:latin typeface="Arial"/>
                          <a:ea typeface="Arial"/>
                          <a:cs typeface="Arial"/>
                          <a:sym typeface="Arial"/>
                        </a:rPr>
                        <a:t>41,127</a:t>
                      </a:r>
                      <a:endParaRPr/>
                    </a:p>
                  </a:txBody>
                  <a:tcPr marL="9525" marR="9525" marT="9525" marB="0" anchor="ctr"/>
                </a:tc>
                <a:tc>
                  <a:txBody>
                    <a:bodyPr/>
                    <a:lstStyle/>
                    <a:p>
                      <a:pPr marL="0" marR="0" lvl="0" indent="0" algn="r" rtl="0">
                        <a:spcBef>
                          <a:spcPts val="0"/>
                        </a:spcBef>
                        <a:spcAft>
                          <a:spcPts val="0"/>
                        </a:spcAft>
                        <a:buNone/>
                      </a:pPr>
                      <a:r>
                        <a:rPr lang="ja-JP" sz="1200" b="0" i="0" u="none" strike="noStrike" cap="none">
                          <a:solidFill>
                            <a:srgbClr val="000000"/>
                          </a:solidFill>
                          <a:latin typeface="Arial"/>
                          <a:ea typeface="Arial"/>
                          <a:cs typeface="Arial"/>
                          <a:sym typeface="Arial"/>
                        </a:rPr>
                        <a:t>786</a:t>
                      </a:r>
                      <a:endParaRPr/>
                    </a:p>
                  </a:txBody>
                  <a:tcPr marL="9525" marR="9525" marT="9525" marB="0" anchor="ctr"/>
                </a:tc>
                <a:tc>
                  <a:txBody>
                    <a:bodyPr/>
                    <a:lstStyle/>
                    <a:p>
                      <a:pPr marL="0" marR="0" lvl="0" indent="0" algn="r" rtl="0">
                        <a:spcBef>
                          <a:spcPts val="0"/>
                        </a:spcBef>
                        <a:spcAft>
                          <a:spcPts val="0"/>
                        </a:spcAft>
                        <a:buNone/>
                      </a:pPr>
                      <a:endParaRPr sz="1200" b="0" i="0" u="none" strike="noStrike" cap="none">
                        <a:solidFill>
                          <a:srgbClr val="000000"/>
                        </a:solidFill>
                        <a:latin typeface="Arial"/>
                        <a:ea typeface="Arial"/>
                        <a:cs typeface="Arial"/>
                        <a:sym typeface="Arial"/>
                      </a:endParaRPr>
                    </a:p>
                  </a:txBody>
                  <a:tcPr marL="9525" marR="9525" marT="9525" marB="0" anchor="ctr"/>
                </a:tc>
                <a:tc>
                  <a:txBody>
                    <a:bodyPr/>
                    <a:lstStyle/>
                    <a:p>
                      <a:pPr marL="0" marR="0" lvl="0" indent="0" algn="r" rtl="0">
                        <a:spcBef>
                          <a:spcPts val="0"/>
                        </a:spcBef>
                        <a:spcAft>
                          <a:spcPts val="0"/>
                        </a:spcAft>
                        <a:buNone/>
                      </a:pPr>
                      <a:r>
                        <a:rPr lang="ja-JP" sz="1100" b="0" i="0" u="none" strike="noStrike" cap="none">
                          <a:solidFill>
                            <a:srgbClr val="000000"/>
                          </a:solidFill>
                          <a:latin typeface="Arial"/>
                          <a:ea typeface="Arial"/>
                          <a:cs typeface="Arial"/>
                          <a:sym typeface="Arial"/>
                        </a:rPr>
                        <a:t>0.77%</a:t>
                      </a:r>
                      <a:endParaRPr/>
                    </a:p>
                  </a:txBody>
                  <a:tcPr marL="9525" marR="9525" marT="9525" marB="0" anchor="ctr"/>
                </a:tc>
                <a:extLst>
                  <a:ext uri="{0D108BD9-81ED-4DB2-BD59-A6C34878D82A}">
                    <a16:rowId xmlns:a16="http://schemas.microsoft.com/office/drawing/2014/main" val="10010"/>
                  </a:ext>
                </a:extLst>
              </a:tr>
              <a:tr h="335925">
                <a:tc>
                  <a:txBody>
                    <a:bodyPr/>
                    <a:lstStyle/>
                    <a:p>
                      <a:pPr marL="0" marR="0" lvl="0" indent="0" algn="r" rtl="0">
                        <a:spcBef>
                          <a:spcPts val="0"/>
                        </a:spcBef>
                        <a:spcAft>
                          <a:spcPts val="0"/>
                        </a:spcAft>
                        <a:buNone/>
                      </a:pPr>
                      <a:endParaRPr sz="1400" b="1" i="0" u="none" strike="noStrike" cap="none">
                        <a:solidFill>
                          <a:srgbClr val="000000"/>
                        </a:solidFill>
                        <a:latin typeface="Arial"/>
                        <a:ea typeface="Arial"/>
                        <a:cs typeface="Arial"/>
                        <a:sym typeface="Arial"/>
                      </a:endParaRPr>
                    </a:p>
                  </a:txBody>
                  <a:tcPr marL="9525" marR="9525" marT="9525" marB="0" anchor="ctr">
                    <a:solidFill>
                      <a:srgbClr val="8CB3E3"/>
                    </a:solidFill>
                  </a:tcPr>
                </a:tc>
                <a:tc>
                  <a:txBody>
                    <a:bodyPr/>
                    <a:lstStyle/>
                    <a:p>
                      <a:pPr marL="0" marR="0" lvl="0" indent="0" algn="l" rtl="0">
                        <a:spcBef>
                          <a:spcPts val="0"/>
                        </a:spcBef>
                        <a:spcAft>
                          <a:spcPts val="0"/>
                        </a:spcAft>
                        <a:buNone/>
                      </a:pPr>
                      <a:r>
                        <a:rPr lang="ja-JP" sz="1400" b="1" i="0" u="none" strike="noStrike" cap="none">
                          <a:solidFill>
                            <a:srgbClr val="000000"/>
                          </a:solidFill>
                          <a:latin typeface="Arial"/>
                          <a:ea typeface="Arial"/>
                          <a:cs typeface="Arial"/>
                          <a:sym typeface="Arial"/>
                        </a:rPr>
                        <a:t>全国合計</a:t>
                      </a:r>
                      <a:endParaRPr/>
                    </a:p>
                  </a:txBody>
                  <a:tcPr marL="9525" marR="9525" marT="9525" marB="0" anchor="ctr">
                    <a:solidFill>
                      <a:srgbClr val="8CB3E3"/>
                    </a:solidFill>
                  </a:tcPr>
                </a:tc>
                <a:tc>
                  <a:txBody>
                    <a:bodyPr/>
                    <a:lstStyle/>
                    <a:p>
                      <a:pPr marL="0" marR="0" lvl="0" indent="0" algn="r" rtl="0">
                        <a:spcBef>
                          <a:spcPts val="0"/>
                        </a:spcBef>
                        <a:spcAft>
                          <a:spcPts val="0"/>
                        </a:spcAft>
                        <a:buNone/>
                      </a:pPr>
                      <a:r>
                        <a:rPr lang="ja-JP" sz="1400" b="1" i="0" u="none" strike="noStrike" cap="none">
                          <a:solidFill>
                            <a:srgbClr val="000000"/>
                          </a:solidFill>
                          <a:latin typeface="Arial"/>
                          <a:ea typeface="Arial"/>
                          <a:cs typeface="Arial"/>
                          <a:sym typeface="Arial"/>
                        </a:rPr>
                        <a:t>39,430,850</a:t>
                      </a:r>
                      <a:endParaRPr/>
                    </a:p>
                  </a:txBody>
                  <a:tcPr marL="9525" marR="9525" marT="9525" marB="0" anchor="ctr">
                    <a:solidFill>
                      <a:srgbClr val="8CB3E3"/>
                    </a:solidFill>
                  </a:tcPr>
                </a:tc>
                <a:tc>
                  <a:txBody>
                    <a:bodyPr/>
                    <a:lstStyle/>
                    <a:p>
                      <a:pPr marL="0" marR="0" lvl="0" indent="0" algn="r" rtl="0">
                        <a:spcBef>
                          <a:spcPts val="0"/>
                        </a:spcBef>
                        <a:spcAft>
                          <a:spcPts val="0"/>
                        </a:spcAft>
                        <a:buNone/>
                      </a:pPr>
                      <a:r>
                        <a:rPr lang="ja-JP" sz="1400" b="1" i="0" u="none" strike="noStrike" cap="none">
                          <a:solidFill>
                            <a:srgbClr val="000000"/>
                          </a:solidFill>
                          <a:latin typeface="Arial"/>
                          <a:ea typeface="Arial"/>
                          <a:cs typeface="Arial"/>
                          <a:sym typeface="Arial"/>
                        </a:rPr>
                        <a:t>1,635,374</a:t>
                      </a:r>
                      <a:endParaRPr/>
                    </a:p>
                  </a:txBody>
                  <a:tcPr marL="9525" marR="9525" marT="9525" marB="0" anchor="ctr">
                    <a:solidFill>
                      <a:srgbClr val="8CB3E3"/>
                    </a:solidFill>
                  </a:tcPr>
                </a:tc>
                <a:tc>
                  <a:txBody>
                    <a:bodyPr/>
                    <a:lstStyle/>
                    <a:p>
                      <a:pPr marL="0" marR="0" lvl="0" indent="0" algn="r" rtl="0">
                        <a:spcBef>
                          <a:spcPts val="0"/>
                        </a:spcBef>
                        <a:spcAft>
                          <a:spcPts val="0"/>
                        </a:spcAft>
                        <a:buNone/>
                      </a:pPr>
                      <a:r>
                        <a:rPr lang="ja-JP" sz="1400" b="1" i="0" u="none" strike="noStrike" cap="none">
                          <a:solidFill>
                            <a:srgbClr val="000000"/>
                          </a:solidFill>
                          <a:latin typeface="Arial"/>
                          <a:ea typeface="Arial"/>
                          <a:cs typeface="Arial"/>
                          <a:sym typeface="Arial"/>
                        </a:rPr>
                        <a:t>45,667</a:t>
                      </a:r>
                      <a:endParaRPr/>
                    </a:p>
                  </a:txBody>
                  <a:tcPr marL="9525" marR="9525" marT="9525" marB="0" anchor="ctr">
                    <a:solidFill>
                      <a:srgbClr val="8CB3E3"/>
                    </a:solidFill>
                  </a:tcPr>
                </a:tc>
                <a:tc>
                  <a:txBody>
                    <a:bodyPr/>
                    <a:lstStyle/>
                    <a:p>
                      <a:pPr marL="0" marR="0" lvl="0" indent="0" algn="r" rtl="0">
                        <a:spcBef>
                          <a:spcPts val="0"/>
                        </a:spcBef>
                        <a:spcAft>
                          <a:spcPts val="0"/>
                        </a:spcAft>
                        <a:buNone/>
                      </a:pPr>
                      <a:endParaRPr sz="1400" b="1" i="0" u="none" strike="noStrike" cap="none">
                        <a:solidFill>
                          <a:srgbClr val="000000"/>
                        </a:solidFill>
                        <a:latin typeface="Arial"/>
                        <a:ea typeface="Arial"/>
                        <a:cs typeface="Arial"/>
                        <a:sym typeface="Arial"/>
                      </a:endParaRPr>
                    </a:p>
                  </a:txBody>
                  <a:tcPr marL="9525" marR="9525" marT="9525" marB="0" anchor="ctr">
                    <a:solidFill>
                      <a:srgbClr val="8CB3E3"/>
                    </a:solidFill>
                  </a:tcPr>
                </a:tc>
                <a:tc>
                  <a:txBody>
                    <a:bodyPr/>
                    <a:lstStyle/>
                    <a:p>
                      <a:pPr marL="0" marR="0" lvl="0" indent="0" algn="r" rtl="0">
                        <a:spcBef>
                          <a:spcPts val="0"/>
                        </a:spcBef>
                        <a:spcAft>
                          <a:spcPts val="0"/>
                        </a:spcAft>
                        <a:buNone/>
                      </a:pPr>
                      <a:r>
                        <a:rPr lang="ja-JP" sz="1400" b="1" i="0" u="none" strike="noStrike" cap="none">
                          <a:solidFill>
                            <a:srgbClr val="000000"/>
                          </a:solidFill>
                          <a:latin typeface="Arial"/>
                          <a:ea typeface="Arial"/>
                          <a:cs typeface="Arial"/>
                          <a:sym typeface="Arial"/>
                        </a:rPr>
                        <a:t>100%</a:t>
                      </a:r>
                      <a:endParaRPr/>
                    </a:p>
                  </a:txBody>
                  <a:tcPr marL="9525" marR="9525" marT="9525" marB="0" anchor="ctr">
                    <a:solidFill>
                      <a:srgbClr val="8CB3E3"/>
                    </a:solidFill>
                  </a:tcPr>
                </a:tc>
                <a:extLst>
                  <a:ext uri="{0D108BD9-81ED-4DB2-BD59-A6C34878D82A}">
                    <a16:rowId xmlns:a16="http://schemas.microsoft.com/office/drawing/2014/main" val="10011"/>
                  </a:ext>
                </a:extLst>
              </a:tr>
            </a:tbl>
          </a:graphicData>
        </a:graphic>
      </p:graphicFrame>
      <p:sp>
        <p:nvSpPr>
          <p:cNvPr id="503" name="Google Shape;503;p33"/>
          <p:cNvSpPr/>
          <p:nvPr/>
        </p:nvSpPr>
        <p:spPr>
          <a:xfrm>
            <a:off x="361206" y="4280636"/>
            <a:ext cx="7985654" cy="419569"/>
          </a:xfrm>
          <a:prstGeom prst="roundRect">
            <a:avLst>
              <a:gd name="adj" fmla="val 16667"/>
            </a:avLst>
          </a:prstGeom>
          <a:no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800" b="0" i="0" u="none" strike="noStrike" cap="none">
              <a:solidFill>
                <a:schemeClr val="lt1"/>
              </a:solidFill>
              <a:latin typeface="Times New Roman"/>
              <a:ea typeface="Times New Roman"/>
              <a:cs typeface="Times New Roman"/>
              <a:sym typeface="Times New Roman"/>
            </a:endParaRPr>
          </a:p>
        </p:txBody>
      </p:sp>
      <p:sp>
        <p:nvSpPr>
          <p:cNvPr id="504" name="Google Shape;504;p33"/>
          <p:cNvSpPr/>
          <p:nvPr/>
        </p:nvSpPr>
        <p:spPr>
          <a:xfrm>
            <a:off x="8346860" y="4325806"/>
            <a:ext cx="435934" cy="350874"/>
          </a:xfrm>
          <a:prstGeom prst="leftArrow">
            <a:avLst>
              <a:gd name="adj1" fmla="val 50000"/>
              <a:gd name="adj2" fmla="val 50000"/>
            </a:avLst>
          </a:prstGeom>
          <a:solidFill>
            <a:srgbClr val="FF33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800" b="0" i="0" u="none" strike="noStrike" cap="none">
              <a:solidFill>
                <a:schemeClr val="lt1"/>
              </a:solidFill>
              <a:latin typeface="Times New Roman"/>
              <a:ea typeface="Times New Roman"/>
              <a:cs typeface="Times New Roman"/>
              <a:sym typeface="Times New Roman"/>
            </a:endParaRPr>
          </a:p>
        </p:txBody>
      </p:sp>
      <p:sp>
        <p:nvSpPr>
          <p:cNvPr id="505" name="Google Shape;505;p33"/>
          <p:cNvSpPr/>
          <p:nvPr/>
        </p:nvSpPr>
        <p:spPr>
          <a:xfrm>
            <a:off x="950332" y="1061901"/>
            <a:ext cx="6253031" cy="350875"/>
          </a:xfrm>
          <a:prstGeom prst="rect">
            <a:avLst/>
          </a:prstGeom>
          <a:noFill/>
          <a:ln w="19050" cap="flat" cmpd="sng">
            <a:solidFill>
              <a:srgbClr val="7F7F7F"/>
            </a:solidFill>
            <a:prstDash val="solid"/>
            <a:miter lim="800000"/>
            <a:headEnd type="none" w="sm" len="sm"/>
            <a:tailEnd type="none" w="sm" len="sm"/>
          </a:ln>
        </p:spPr>
        <p:txBody>
          <a:bodyPr spcFirstLastPara="1" wrap="square" lIns="36000" tIns="36000" rIns="36000" bIns="36000" anchor="t" anchorCtr="0">
            <a:noAutofit/>
          </a:bodyPr>
          <a:lstStyle/>
          <a:p>
            <a:pPr marL="0" marR="0" lvl="0" indent="0" algn="just" rtl="0">
              <a:spcBef>
                <a:spcPts val="0"/>
              </a:spcBef>
              <a:spcAft>
                <a:spcPts val="0"/>
              </a:spcAft>
              <a:buNone/>
            </a:pPr>
            <a:r>
              <a:rPr lang="ja-JP" sz="1400" b="0" i="0" u="none" strike="noStrike" cap="none">
                <a:solidFill>
                  <a:srgbClr val="1C1C1C"/>
                </a:solidFill>
                <a:latin typeface="Arial"/>
                <a:ea typeface="Arial"/>
                <a:cs typeface="Arial"/>
                <a:sym typeface="Arial"/>
              </a:rPr>
              <a:t>県別売上高では</a:t>
            </a:r>
            <a:r>
              <a:rPr lang="ja-JP" sz="1400" b="1" i="0" u="none" strike="noStrike" cap="none">
                <a:solidFill>
                  <a:srgbClr val="FF0000"/>
                </a:solidFill>
                <a:latin typeface="Arial"/>
                <a:ea typeface="Arial"/>
                <a:cs typeface="Arial"/>
                <a:sym typeface="Arial"/>
              </a:rPr>
              <a:t>全国8位</a:t>
            </a:r>
            <a:r>
              <a:rPr lang="ja-JP" sz="1400" b="0" i="0" u="none" strike="noStrike" cap="none">
                <a:solidFill>
                  <a:srgbClr val="1C1C1C"/>
                </a:solidFill>
                <a:latin typeface="Arial"/>
                <a:ea typeface="Arial"/>
                <a:cs typeface="Arial"/>
                <a:sym typeface="Arial"/>
              </a:rPr>
              <a:t>、1事業所当たりの売上高では</a:t>
            </a:r>
            <a:r>
              <a:rPr lang="ja-JP" sz="1400" b="1" i="0" u="none" strike="noStrike" cap="none">
                <a:solidFill>
                  <a:srgbClr val="FF0000"/>
                </a:solidFill>
                <a:latin typeface="Arial"/>
                <a:ea typeface="Arial"/>
                <a:cs typeface="Arial"/>
                <a:sym typeface="Arial"/>
              </a:rPr>
              <a:t>全国5位</a:t>
            </a:r>
            <a:r>
              <a:rPr lang="ja-JP" sz="1400" b="0" i="0" u="none" strike="noStrike" cap="none">
                <a:solidFill>
                  <a:srgbClr val="1C1C1C"/>
                </a:solidFill>
                <a:latin typeface="Arial"/>
                <a:ea typeface="Arial"/>
                <a:cs typeface="Arial"/>
                <a:sym typeface="Arial"/>
              </a:rPr>
              <a:t>となっている。</a:t>
            </a:r>
            <a:endParaRPr sz="1400" b="0" i="0" u="none" strike="noStrike" cap="none">
              <a:solidFill>
                <a:srgbClr val="1C1C1C"/>
              </a:solidFill>
              <a:latin typeface="Arial"/>
              <a:ea typeface="Arial"/>
              <a:cs typeface="Arial"/>
              <a:sym typeface="Arial"/>
            </a:endParaRPr>
          </a:p>
        </p:txBody>
      </p:sp>
      <p:sp>
        <p:nvSpPr>
          <p:cNvPr id="506" name="Google Shape;506;p33"/>
          <p:cNvSpPr txBox="1"/>
          <p:nvPr/>
        </p:nvSpPr>
        <p:spPr>
          <a:xfrm>
            <a:off x="177800" y="0"/>
            <a:ext cx="7429500" cy="457200"/>
          </a:xfrm>
          <a:prstGeom prst="rect">
            <a:avLst/>
          </a:prstGeom>
          <a:noFill/>
          <a:ln>
            <a:noFill/>
          </a:ln>
        </p:spPr>
        <p:txBody>
          <a:bodyPr spcFirstLastPara="1" wrap="square" lIns="72000" tIns="72000" rIns="0" bIns="0" anchor="ctr" anchorCtr="0">
            <a:noAutofit/>
          </a:bodyPr>
          <a:lstStyle/>
          <a:p>
            <a:pPr marL="0" marR="0" lvl="0" indent="0" algn="l" rtl="0">
              <a:spcBef>
                <a:spcPts val="0"/>
              </a:spcBef>
              <a:spcAft>
                <a:spcPts val="0"/>
              </a:spcAft>
              <a:buNone/>
            </a:pPr>
            <a:r>
              <a:rPr lang="ja-JP" sz="2400" b="1">
                <a:solidFill>
                  <a:srgbClr val="4D4D4D"/>
                </a:solidFill>
                <a:latin typeface="Meiryo"/>
                <a:ea typeface="Meiryo"/>
                <a:cs typeface="Meiryo"/>
                <a:sym typeface="Meiryo"/>
              </a:rPr>
              <a:t>14. </a:t>
            </a:r>
            <a:r>
              <a:rPr lang="ja-JP" sz="2400" b="1" i="0" u="none" strike="noStrike" cap="none">
                <a:solidFill>
                  <a:srgbClr val="4D4D4D"/>
                </a:solidFill>
                <a:latin typeface="Meiryo"/>
                <a:ea typeface="Meiryo"/>
                <a:cs typeface="Meiryo"/>
                <a:sym typeface="Meiryo"/>
              </a:rPr>
              <a:t>参考資料</a:t>
            </a:r>
            <a:r>
              <a:rPr lang="ja-JP" sz="1800" b="1" i="0" u="none" strike="noStrike" cap="none">
                <a:solidFill>
                  <a:srgbClr val="4D4D4D"/>
                </a:solidFill>
                <a:latin typeface="Meiryo"/>
                <a:ea typeface="Meiryo"/>
                <a:cs typeface="Meiryo"/>
                <a:sym typeface="Meiryo"/>
              </a:rPr>
              <a:t>【</a:t>
            </a:r>
            <a:r>
              <a:rPr lang="ja-JP" sz="1800" b="1">
                <a:solidFill>
                  <a:srgbClr val="4D4D4D"/>
                </a:solidFill>
                <a:latin typeface="Meiryo"/>
                <a:ea typeface="Meiryo"/>
                <a:cs typeface="Meiryo"/>
                <a:sym typeface="Meiryo"/>
              </a:rPr>
              <a:t>総務</a:t>
            </a:r>
            <a:r>
              <a:rPr lang="ja-JP" sz="1800" b="1" i="0" u="none" strike="noStrike" cap="none">
                <a:solidFill>
                  <a:srgbClr val="4D4D4D"/>
                </a:solidFill>
                <a:latin typeface="Meiryo"/>
                <a:ea typeface="Meiryo"/>
                <a:cs typeface="Meiryo"/>
                <a:sym typeface="Meiryo"/>
              </a:rPr>
              <a:t>省 </a:t>
            </a:r>
            <a:r>
              <a:rPr lang="ja-JP" sz="1800" b="1">
                <a:solidFill>
                  <a:srgbClr val="4D4D4D"/>
                </a:solidFill>
                <a:latin typeface="Meiryo"/>
                <a:ea typeface="Meiryo"/>
                <a:cs typeface="Meiryo"/>
                <a:sym typeface="Meiryo"/>
              </a:rPr>
              <a:t>経済センサス </a:t>
            </a:r>
            <a:r>
              <a:rPr lang="ja-JP" sz="1800" b="1" i="0" u="none" strike="noStrike" cap="none">
                <a:solidFill>
                  <a:srgbClr val="4D4D4D"/>
                </a:solidFill>
                <a:latin typeface="Meiryo"/>
                <a:ea typeface="Meiryo"/>
                <a:cs typeface="Meiryo"/>
                <a:sym typeface="Meiryo"/>
              </a:rPr>
              <a:t>ホームページより転載</a:t>
            </a:r>
            <a:r>
              <a:rPr lang="ja-JP" sz="1800" b="1">
                <a:solidFill>
                  <a:srgbClr val="4D4D4D"/>
                </a:solidFill>
                <a:latin typeface="Meiryo"/>
                <a:ea typeface="Meiryo"/>
                <a:cs typeface="Meiryo"/>
                <a:sym typeface="Meiryo"/>
              </a:rPr>
              <a:t>】</a:t>
            </a:r>
            <a:endParaRPr sz="1800" b="1" i="0" u="none" strike="noStrike" cap="none">
              <a:solidFill>
                <a:srgbClr val="FF0000"/>
              </a:solidFill>
              <a:latin typeface="Meiryo"/>
              <a:ea typeface="Meiryo"/>
              <a:cs typeface="Meiryo"/>
              <a:sym typeface="Meiryo"/>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8"/>
        <p:cNvGrpSpPr/>
        <p:nvPr/>
      </p:nvGrpSpPr>
      <p:grpSpPr>
        <a:xfrm>
          <a:off x="0" y="0"/>
          <a:ext cx="0" cy="0"/>
          <a:chOff x="0" y="0"/>
          <a:chExt cx="0" cy="0"/>
        </a:xfrm>
      </p:grpSpPr>
      <p:sp>
        <p:nvSpPr>
          <p:cNvPr id="49" name="Google Shape;49;p7"/>
          <p:cNvSpPr/>
          <p:nvPr/>
        </p:nvSpPr>
        <p:spPr>
          <a:xfrm>
            <a:off x="948325" y="1001075"/>
            <a:ext cx="7573800" cy="3921000"/>
          </a:xfrm>
          <a:prstGeom prst="rect">
            <a:avLst/>
          </a:prstGeom>
          <a:noFill/>
          <a:ln>
            <a:noFill/>
          </a:ln>
        </p:spPr>
        <p:txBody>
          <a:bodyPr spcFirstLastPara="1" wrap="square" lIns="36000" tIns="36000" rIns="36000" bIns="36000" anchor="t" anchorCtr="0">
            <a:noAutofit/>
          </a:bodyPr>
          <a:lstStyle/>
          <a:p>
            <a:pPr marL="0" marR="0" lvl="0" indent="0" algn="l" rtl="0">
              <a:spcBef>
                <a:spcPts val="0"/>
              </a:spcBef>
              <a:spcAft>
                <a:spcPts val="0"/>
              </a:spcAft>
              <a:buNone/>
            </a:pPr>
            <a:r>
              <a:rPr lang="ja-JP" sz="2400" b="0" i="0" u="none" strike="noStrike" cap="none">
                <a:solidFill>
                  <a:srgbClr val="333333"/>
                </a:solidFill>
                <a:latin typeface="Arial"/>
                <a:ea typeface="Arial"/>
                <a:cs typeface="Arial"/>
                <a:sym typeface="Arial"/>
              </a:rPr>
              <a:t>本協会は、</a:t>
            </a:r>
            <a:endParaRPr sz="2400" b="0" i="0" u="none" strike="noStrike" cap="none">
              <a:solidFill>
                <a:srgbClr val="333333"/>
              </a:solidFill>
              <a:latin typeface="Arial"/>
              <a:ea typeface="Arial"/>
              <a:cs typeface="Arial"/>
              <a:sym typeface="Arial"/>
            </a:endParaRPr>
          </a:p>
          <a:p>
            <a:pPr marL="0" marR="0" lvl="0" indent="0" algn="l" rtl="0">
              <a:spcBef>
                <a:spcPts val="720"/>
              </a:spcBef>
              <a:spcAft>
                <a:spcPts val="0"/>
              </a:spcAft>
              <a:buNone/>
            </a:pPr>
            <a:r>
              <a:rPr lang="ja-JP" sz="2400" b="0" i="0" u="none" strike="noStrike" cap="none">
                <a:solidFill>
                  <a:srgbClr val="333333"/>
                </a:solidFill>
                <a:latin typeface="Arial"/>
                <a:ea typeface="Arial"/>
                <a:cs typeface="Arial"/>
                <a:sym typeface="Arial"/>
              </a:rPr>
              <a:t>県内における情報関連技術の利用促進・水準向上</a:t>
            </a:r>
            <a:endParaRPr/>
          </a:p>
          <a:p>
            <a:pPr marL="0" marR="0" lvl="0" indent="0" algn="l" rtl="0">
              <a:spcBef>
                <a:spcPts val="720"/>
              </a:spcBef>
              <a:spcAft>
                <a:spcPts val="0"/>
              </a:spcAft>
              <a:buNone/>
            </a:pPr>
            <a:r>
              <a:rPr lang="ja-JP" sz="2400" b="0" i="0" u="none" strike="noStrike" cap="none">
                <a:solidFill>
                  <a:srgbClr val="333333"/>
                </a:solidFill>
                <a:latin typeface="Arial"/>
                <a:ea typeface="Arial"/>
                <a:cs typeface="Arial"/>
                <a:sym typeface="Arial"/>
              </a:rPr>
              <a:t>ならびに</a:t>
            </a:r>
            <a:endParaRPr/>
          </a:p>
          <a:p>
            <a:pPr marL="0" marR="0" lvl="0" indent="0" algn="l" rtl="0">
              <a:spcBef>
                <a:spcPts val="720"/>
              </a:spcBef>
              <a:spcAft>
                <a:spcPts val="0"/>
              </a:spcAft>
              <a:buNone/>
            </a:pPr>
            <a:r>
              <a:rPr lang="ja-JP" sz="2400" b="0" i="0" u="none" strike="noStrike" cap="none">
                <a:solidFill>
                  <a:srgbClr val="333333"/>
                </a:solidFill>
                <a:latin typeface="Arial"/>
                <a:ea typeface="Arial"/>
                <a:cs typeface="Arial"/>
                <a:sym typeface="Arial"/>
              </a:rPr>
              <a:t>人材の育成、普及啓蒙を行うことにより、</a:t>
            </a:r>
            <a:endParaRPr/>
          </a:p>
          <a:p>
            <a:pPr marL="0" marR="0" lvl="0" indent="0" algn="l" rtl="0">
              <a:spcBef>
                <a:spcPts val="720"/>
              </a:spcBef>
              <a:spcAft>
                <a:spcPts val="0"/>
              </a:spcAft>
              <a:buNone/>
            </a:pPr>
            <a:r>
              <a:rPr lang="ja-JP" sz="2400" b="0" i="0" u="none" strike="noStrike" cap="none">
                <a:solidFill>
                  <a:srgbClr val="333333"/>
                </a:solidFill>
                <a:latin typeface="Arial"/>
                <a:ea typeface="Arial"/>
                <a:cs typeface="Arial"/>
                <a:sym typeface="Arial"/>
              </a:rPr>
              <a:t>地域社会の高度情報化の促進を図り、</a:t>
            </a:r>
            <a:endParaRPr/>
          </a:p>
          <a:p>
            <a:pPr marL="0" marR="0" lvl="0" indent="0" algn="l" rtl="0">
              <a:spcBef>
                <a:spcPts val="720"/>
              </a:spcBef>
              <a:spcAft>
                <a:spcPts val="0"/>
              </a:spcAft>
              <a:buNone/>
            </a:pPr>
            <a:r>
              <a:rPr lang="ja-JP" sz="2400" b="0" i="0" u="none" strike="noStrike" cap="none">
                <a:solidFill>
                  <a:srgbClr val="333333"/>
                </a:solidFill>
                <a:latin typeface="Arial"/>
                <a:ea typeface="Arial"/>
                <a:cs typeface="Arial"/>
                <a:sym typeface="Arial"/>
              </a:rPr>
              <a:t>本県における経済および社会の発展に寄与することを</a:t>
            </a:r>
            <a:endParaRPr/>
          </a:p>
          <a:p>
            <a:pPr marL="0" marR="0" lvl="0" indent="0" algn="l" rtl="0">
              <a:spcBef>
                <a:spcPts val="720"/>
              </a:spcBef>
              <a:spcAft>
                <a:spcPts val="0"/>
              </a:spcAft>
              <a:buNone/>
            </a:pPr>
            <a:r>
              <a:rPr lang="ja-JP" sz="2400" b="0" i="0" u="none" strike="noStrike" cap="none">
                <a:solidFill>
                  <a:srgbClr val="333333"/>
                </a:solidFill>
                <a:latin typeface="Arial"/>
                <a:ea typeface="Arial"/>
                <a:cs typeface="Arial"/>
                <a:sym typeface="Arial"/>
              </a:rPr>
              <a:t>目的とする</a:t>
            </a:r>
            <a:endParaRPr/>
          </a:p>
        </p:txBody>
      </p:sp>
      <p:sp>
        <p:nvSpPr>
          <p:cNvPr id="50" name="Google Shape;50;p7"/>
          <p:cNvSpPr txBox="1">
            <a:spLocks noGrp="1"/>
          </p:cNvSpPr>
          <p:nvPr>
            <p:ph type="title"/>
          </p:nvPr>
        </p:nvSpPr>
        <p:spPr>
          <a:xfrm>
            <a:off x="165100" y="0"/>
            <a:ext cx="7429500" cy="457200"/>
          </a:xfrm>
          <a:prstGeom prst="rect">
            <a:avLst/>
          </a:prstGeom>
          <a:noFill/>
          <a:ln>
            <a:noFill/>
          </a:ln>
        </p:spPr>
        <p:txBody>
          <a:bodyPr spcFirstLastPara="1" wrap="square" lIns="72000" tIns="72000" rIns="0" bIns="0" anchor="ctr" anchorCtr="0">
            <a:noAutofit/>
          </a:bodyPr>
          <a:lstStyle/>
          <a:p>
            <a:pPr marL="0" marR="0" lvl="0" indent="0" algn="l" rtl="0">
              <a:spcBef>
                <a:spcPts val="0"/>
              </a:spcBef>
              <a:spcAft>
                <a:spcPts val="0"/>
              </a:spcAft>
              <a:buNone/>
            </a:pPr>
            <a:r>
              <a:rPr lang="ja-JP" sz="2400" b="1" i="0" u="none" strike="noStrike" cap="none">
                <a:solidFill>
                  <a:srgbClr val="333333"/>
                </a:solidFill>
                <a:latin typeface="Meiryo"/>
                <a:ea typeface="Meiryo"/>
                <a:cs typeface="Meiryo"/>
                <a:sym typeface="Meiryo"/>
              </a:rPr>
              <a:t>1. </a:t>
            </a:r>
            <a:r>
              <a:rPr lang="ja-JP" sz="2400" b="1">
                <a:solidFill>
                  <a:srgbClr val="333333"/>
                </a:solidFill>
                <a:latin typeface="Meiryo"/>
                <a:ea typeface="Meiryo"/>
                <a:cs typeface="Meiryo"/>
                <a:sym typeface="Meiryo"/>
              </a:rPr>
              <a:t>MISAの</a:t>
            </a:r>
            <a:r>
              <a:rPr lang="ja-JP" sz="2400" b="1" i="0" u="none" strike="noStrike" cap="none">
                <a:solidFill>
                  <a:srgbClr val="333333"/>
                </a:solidFill>
                <a:latin typeface="Meiryo"/>
                <a:ea typeface="Meiryo"/>
                <a:cs typeface="Meiryo"/>
                <a:sym typeface="Meiryo"/>
              </a:rPr>
              <a:t>目的</a:t>
            </a:r>
            <a:endParaRPr/>
          </a:p>
        </p:txBody>
      </p:sp>
      <p:sp>
        <p:nvSpPr>
          <p:cNvPr id="51" name="Google Shape;51;p7"/>
          <p:cNvSpPr/>
          <p:nvPr/>
        </p:nvSpPr>
        <p:spPr>
          <a:xfrm>
            <a:off x="1282699" y="5105400"/>
            <a:ext cx="7573777" cy="304800"/>
          </a:xfrm>
          <a:prstGeom prst="rect">
            <a:avLst/>
          </a:prstGeom>
          <a:noFill/>
          <a:ln>
            <a:noFill/>
          </a:ln>
        </p:spPr>
        <p:txBody>
          <a:bodyPr spcFirstLastPara="1" wrap="square" lIns="36000" tIns="36000" rIns="36000" bIns="36000" anchor="t" anchorCtr="0">
            <a:noAutofit/>
          </a:bodyPr>
          <a:lstStyle/>
          <a:p>
            <a:pPr marL="0" marR="0" lvl="0" indent="0" algn="l" rtl="0">
              <a:spcBef>
                <a:spcPts val="0"/>
              </a:spcBef>
              <a:spcAft>
                <a:spcPts val="0"/>
              </a:spcAft>
              <a:buClr>
                <a:schemeClr val="dk1"/>
              </a:buClr>
              <a:buSzPts val="1400"/>
              <a:buFont typeface="Noto Sans Symbols"/>
              <a:buNone/>
            </a:pPr>
            <a:r>
              <a:rPr lang="ja-JP" sz="1400" b="0" i="0" u="none" strike="noStrike" cap="none">
                <a:solidFill>
                  <a:srgbClr val="1C1C1C"/>
                </a:solidFill>
                <a:latin typeface="Arial"/>
                <a:ea typeface="Arial"/>
                <a:cs typeface="Arial"/>
                <a:sym typeface="Arial"/>
              </a:rPr>
              <a:t>※「一般社団法人宮城県情報サービス産業協会　定款　第３条（目的）」をそのまま転載</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11"/>
        <p:cNvGrpSpPr/>
        <p:nvPr/>
      </p:nvGrpSpPr>
      <p:grpSpPr>
        <a:xfrm>
          <a:off x="0" y="0"/>
          <a:ext cx="0" cy="0"/>
          <a:chOff x="0" y="0"/>
          <a:chExt cx="0" cy="0"/>
        </a:xfrm>
      </p:grpSpPr>
      <p:pic>
        <p:nvPicPr>
          <p:cNvPr id="512" name="Google Shape;512;p34"/>
          <p:cNvPicPr preferRelativeResize="0"/>
          <p:nvPr/>
        </p:nvPicPr>
        <p:blipFill>
          <a:blip r:embed="rId3">
            <a:alphaModFix/>
          </a:blip>
          <a:stretch>
            <a:fillRect/>
          </a:stretch>
        </p:blipFill>
        <p:spPr>
          <a:xfrm>
            <a:off x="380770" y="557975"/>
            <a:ext cx="8382476" cy="5708135"/>
          </a:xfrm>
          <a:prstGeom prst="rect">
            <a:avLst/>
          </a:prstGeom>
          <a:noFill/>
          <a:ln>
            <a:noFill/>
          </a:ln>
        </p:spPr>
      </p:pic>
      <p:sp>
        <p:nvSpPr>
          <p:cNvPr id="513" name="Google Shape;513;p34"/>
          <p:cNvSpPr txBox="1"/>
          <p:nvPr/>
        </p:nvSpPr>
        <p:spPr>
          <a:xfrm>
            <a:off x="542400" y="6207900"/>
            <a:ext cx="8220900" cy="357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ja-JP" sz="1120">
                <a:solidFill>
                  <a:schemeClr val="dk1"/>
                </a:solidFill>
              </a:rPr>
              <a:t>引用：令和５年度地域経済構造分析推進業務報告書-概要版　</a:t>
            </a:r>
            <a:r>
              <a:rPr lang="ja-JP" sz="1120" u="sng">
                <a:solidFill>
                  <a:schemeClr val="hlink"/>
                </a:solidFill>
                <a:hlinkClick r:id="rId4"/>
              </a:rPr>
              <a:t>https://www.pref.miyagi.jp/documents/47020/gaiyouban.pdf</a:t>
            </a:r>
            <a:endParaRPr/>
          </a:p>
        </p:txBody>
      </p:sp>
      <p:sp>
        <p:nvSpPr>
          <p:cNvPr id="514" name="Google Shape;514;p34"/>
          <p:cNvSpPr txBox="1"/>
          <p:nvPr/>
        </p:nvSpPr>
        <p:spPr>
          <a:xfrm>
            <a:off x="177800" y="0"/>
            <a:ext cx="7429500" cy="457200"/>
          </a:xfrm>
          <a:prstGeom prst="rect">
            <a:avLst/>
          </a:prstGeom>
          <a:noFill/>
          <a:ln>
            <a:noFill/>
          </a:ln>
        </p:spPr>
        <p:txBody>
          <a:bodyPr spcFirstLastPara="1" wrap="square" lIns="72000" tIns="72000" rIns="0" bIns="0" anchor="ctr" anchorCtr="0">
            <a:noAutofit/>
          </a:bodyPr>
          <a:lstStyle/>
          <a:p>
            <a:pPr marL="0" marR="0" lvl="0" indent="0" algn="l" rtl="0">
              <a:spcBef>
                <a:spcPts val="0"/>
              </a:spcBef>
              <a:spcAft>
                <a:spcPts val="0"/>
              </a:spcAft>
              <a:buNone/>
            </a:pPr>
            <a:r>
              <a:rPr lang="ja-JP" sz="2400" b="1">
                <a:solidFill>
                  <a:srgbClr val="4D4D4D"/>
                </a:solidFill>
                <a:latin typeface="Meiryo"/>
                <a:ea typeface="Meiryo"/>
                <a:cs typeface="Meiryo"/>
                <a:sym typeface="Meiryo"/>
              </a:rPr>
              <a:t>14. </a:t>
            </a:r>
            <a:r>
              <a:rPr lang="ja-JP" sz="2400" b="1" i="0" u="none" strike="noStrike" cap="none">
                <a:solidFill>
                  <a:srgbClr val="4D4D4D"/>
                </a:solidFill>
                <a:latin typeface="Meiryo"/>
                <a:ea typeface="Meiryo"/>
                <a:cs typeface="Meiryo"/>
                <a:sym typeface="Meiryo"/>
              </a:rPr>
              <a:t>参考資料</a:t>
            </a:r>
            <a:r>
              <a:rPr lang="ja-JP" sz="1800" b="1" i="0" u="none" strike="noStrike" cap="none">
                <a:solidFill>
                  <a:srgbClr val="4D4D4D"/>
                </a:solidFill>
                <a:latin typeface="Meiryo"/>
                <a:ea typeface="Meiryo"/>
                <a:cs typeface="Meiryo"/>
                <a:sym typeface="Meiryo"/>
              </a:rPr>
              <a:t>【</a:t>
            </a:r>
            <a:r>
              <a:rPr lang="ja-JP" sz="1800" b="1">
                <a:solidFill>
                  <a:srgbClr val="4D4D4D"/>
                </a:solidFill>
                <a:latin typeface="Meiryo"/>
                <a:ea typeface="Meiryo"/>
                <a:cs typeface="Meiryo"/>
                <a:sym typeface="Meiryo"/>
              </a:rPr>
              <a:t>宮城県 </a:t>
            </a:r>
            <a:r>
              <a:rPr lang="ja-JP" sz="1800" b="1" i="0" u="none" strike="noStrike" cap="none">
                <a:solidFill>
                  <a:srgbClr val="4D4D4D"/>
                </a:solidFill>
                <a:latin typeface="Meiryo"/>
                <a:ea typeface="Meiryo"/>
                <a:cs typeface="Meiryo"/>
                <a:sym typeface="Meiryo"/>
              </a:rPr>
              <a:t>ホームページより転載</a:t>
            </a:r>
            <a:r>
              <a:rPr lang="ja-JP" sz="1800" b="1">
                <a:solidFill>
                  <a:srgbClr val="4D4D4D"/>
                </a:solidFill>
                <a:latin typeface="Meiryo"/>
                <a:ea typeface="Meiryo"/>
                <a:cs typeface="Meiryo"/>
                <a:sym typeface="Meiryo"/>
              </a:rPr>
              <a:t>】</a:t>
            </a:r>
            <a:endParaRPr sz="1800" b="1" i="0" u="none" strike="noStrike" cap="none">
              <a:solidFill>
                <a:srgbClr val="FF0000"/>
              </a:solidFill>
              <a:latin typeface="Meiryo"/>
              <a:ea typeface="Meiryo"/>
              <a:cs typeface="Meiryo"/>
              <a:sym typeface="Meiryo"/>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19"/>
        <p:cNvGrpSpPr/>
        <p:nvPr/>
      </p:nvGrpSpPr>
      <p:grpSpPr>
        <a:xfrm>
          <a:off x="0" y="0"/>
          <a:ext cx="0" cy="0"/>
          <a:chOff x="0" y="0"/>
          <a:chExt cx="0" cy="0"/>
        </a:xfrm>
      </p:grpSpPr>
      <p:sp>
        <p:nvSpPr>
          <p:cNvPr id="520" name="Google Shape;520;p35"/>
          <p:cNvSpPr txBox="1"/>
          <p:nvPr/>
        </p:nvSpPr>
        <p:spPr>
          <a:xfrm>
            <a:off x="177800" y="0"/>
            <a:ext cx="7429500" cy="457200"/>
          </a:xfrm>
          <a:prstGeom prst="rect">
            <a:avLst/>
          </a:prstGeom>
          <a:noFill/>
          <a:ln>
            <a:noFill/>
          </a:ln>
        </p:spPr>
        <p:txBody>
          <a:bodyPr spcFirstLastPara="1" wrap="square" lIns="72000" tIns="72000" rIns="0" bIns="0" anchor="ctr" anchorCtr="0">
            <a:noAutofit/>
          </a:bodyPr>
          <a:lstStyle/>
          <a:p>
            <a:pPr marL="0" marR="0" lvl="0" indent="0" algn="l" rtl="0">
              <a:spcBef>
                <a:spcPts val="0"/>
              </a:spcBef>
              <a:spcAft>
                <a:spcPts val="0"/>
              </a:spcAft>
              <a:buNone/>
            </a:pPr>
            <a:r>
              <a:rPr lang="ja-JP" sz="2400" b="1">
                <a:solidFill>
                  <a:srgbClr val="4D4D4D"/>
                </a:solidFill>
                <a:latin typeface="Meiryo"/>
                <a:ea typeface="Meiryo"/>
                <a:cs typeface="Meiryo"/>
                <a:sym typeface="Meiryo"/>
              </a:rPr>
              <a:t>14. </a:t>
            </a:r>
            <a:r>
              <a:rPr lang="ja-JP" sz="2400" b="1" i="0" u="none" strike="noStrike" cap="none">
                <a:solidFill>
                  <a:srgbClr val="4D4D4D"/>
                </a:solidFill>
                <a:latin typeface="Meiryo"/>
                <a:ea typeface="Meiryo"/>
                <a:cs typeface="Meiryo"/>
                <a:sym typeface="Meiryo"/>
              </a:rPr>
              <a:t>参考資料</a:t>
            </a:r>
            <a:r>
              <a:rPr lang="ja-JP" sz="1800" b="1" i="0" u="none" strike="noStrike" cap="none">
                <a:solidFill>
                  <a:srgbClr val="4D4D4D"/>
                </a:solidFill>
                <a:latin typeface="Meiryo"/>
                <a:ea typeface="Meiryo"/>
                <a:cs typeface="Meiryo"/>
                <a:sym typeface="Meiryo"/>
              </a:rPr>
              <a:t>【経済産業省 ホームページより転載】</a:t>
            </a:r>
            <a:endParaRPr sz="1800" b="1" i="0" u="none" strike="noStrike" cap="none">
              <a:solidFill>
                <a:srgbClr val="FF0000"/>
              </a:solidFill>
              <a:latin typeface="Meiryo"/>
              <a:ea typeface="Meiryo"/>
              <a:cs typeface="Meiryo"/>
              <a:sym typeface="Meiryo"/>
            </a:endParaRPr>
          </a:p>
        </p:txBody>
      </p:sp>
      <p:pic>
        <p:nvPicPr>
          <p:cNvPr id="521" name="Google Shape;521;p35" descr="IT人材不足"/>
          <p:cNvPicPr preferRelativeResize="0"/>
          <p:nvPr/>
        </p:nvPicPr>
        <p:blipFill rotWithShape="1">
          <a:blip r:embed="rId3">
            <a:alphaModFix/>
          </a:blip>
          <a:srcRect/>
          <a:stretch/>
        </p:blipFill>
        <p:spPr>
          <a:xfrm>
            <a:off x="575556" y="2016209"/>
            <a:ext cx="8100392" cy="4252706"/>
          </a:xfrm>
          <a:prstGeom prst="rect">
            <a:avLst/>
          </a:prstGeom>
          <a:noFill/>
          <a:ln>
            <a:noFill/>
          </a:ln>
        </p:spPr>
      </p:pic>
      <p:sp>
        <p:nvSpPr>
          <p:cNvPr id="522" name="Google Shape;522;p35"/>
          <p:cNvSpPr/>
          <p:nvPr/>
        </p:nvSpPr>
        <p:spPr>
          <a:xfrm>
            <a:off x="354231" y="548680"/>
            <a:ext cx="6610094" cy="419569"/>
          </a:xfrm>
          <a:prstGeom prst="rect">
            <a:avLst/>
          </a:prstGeom>
          <a:noFill/>
          <a:ln>
            <a:noFill/>
          </a:ln>
        </p:spPr>
        <p:txBody>
          <a:bodyPr spcFirstLastPara="1" wrap="square" lIns="36000" tIns="36000" rIns="36000" bIns="0" anchor="t" anchorCtr="0">
            <a:noAutofit/>
          </a:bodyPr>
          <a:lstStyle/>
          <a:p>
            <a:pPr marL="0" marR="0" lvl="0" indent="0" algn="l" rtl="0">
              <a:spcBef>
                <a:spcPts val="0"/>
              </a:spcBef>
              <a:spcAft>
                <a:spcPts val="0"/>
              </a:spcAft>
              <a:buClr>
                <a:schemeClr val="dk1"/>
              </a:buClr>
              <a:buSzPts val="2000"/>
              <a:buFont typeface="Noto Sans Symbols"/>
              <a:buNone/>
            </a:pPr>
            <a:r>
              <a:rPr lang="ja-JP" sz="2000" b="0" i="0" u="none" strike="noStrike" cap="none">
                <a:solidFill>
                  <a:srgbClr val="333333"/>
                </a:solidFill>
                <a:latin typeface="Arial"/>
                <a:ea typeface="Arial"/>
                <a:cs typeface="Arial"/>
                <a:sym typeface="Arial"/>
              </a:rPr>
              <a:t>IT人材の「不足規模」に関する推計結果</a:t>
            </a:r>
            <a:endParaRPr/>
          </a:p>
        </p:txBody>
      </p:sp>
      <p:sp>
        <p:nvSpPr>
          <p:cNvPr id="523" name="Google Shape;523;p35"/>
          <p:cNvSpPr/>
          <p:nvPr/>
        </p:nvSpPr>
        <p:spPr>
          <a:xfrm>
            <a:off x="2740217" y="6116515"/>
            <a:ext cx="3663566" cy="304800"/>
          </a:xfrm>
          <a:prstGeom prst="rect">
            <a:avLst/>
          </a:prstGeom>
          <a:noFill/>
          <a:ln>
            <a:noFill/>
          </a:ln>
        </p:spPr>
        <p:txBody>
          <a:bodyPr spcFirstLastPara="1" wrap="square" lIns="36000" tIns="36000" rIns="36000" bIns="36000" anchor="t" anchorCtr="0">
            <a:noAutofit/>
          </a:bodyPr>
          <a:lstStyle/>
          <a:p>
            <a:pPr marL="0" marR="0" lvl="0" indent="0" algn="ctr" rtl="0">
              <a:spcBef>
                <a:spcPts val="0"/>
              </a:spcBef>
              <a:spcAft>
                <a:spcPts val="0"/>
              </a:spcAft>
              <a:buClr>
                <a:schemeClr val="dk1"/>
              </a:buClr>
              <a:buSzPts val="1100"/>
              <a:buFont typeface="Noto Sans Symbols"/>
              <a:buNone/>
            </a:pPr>
            <a:r>
              <a:rPr lang="ja-JP" sz="1100" b="0" i="0" u="none" strike="noStrike" cap="none">
                <a:solidFill>
                  <a:srgbClr val="1C1C1C"/>
                </a:solidFill>
                <a:latin typeface="Arial"/>
                <a:ea typeface="Arial"/>
                <a:cs typeface="Arial"/>
                <a:sym typeface="Arial"/>
              </a:rPr>
              <a:t>出典：経済産業省IT人材需給に関する調査</a:t>
            </a:r>
            <a:endParaRPr/>
          </a:p>
        </p:txBody>
      </p:sp>
      <p:sp>
        <p:nvSpPr>
          <p:cNvPr id="524" name="Google Shape;524;p35"/>
          <p:cNvSpPr/>
          <p:nvPr/>
        </p:nvSpPr>
        <p:spPr>
          <a:xfrm>
            <a:off x="684440" y="976790"/>
            <a:ext cx="7848000" cy="940042"/>
          </a:xfrm>
          <a:prstGeom prst="rect">
            <a:avLst/>
          </a:prstGeom>
          <a:noFill/>
          <a:ln w="19050" cap="flat" cmpd="sng">
            <a:solidFill>
              <a:srgbClr val="7F7F7F"/>
            </a:solidFill>
            <a:prstDash val="solid"/>
            <a:miter lim="800000"/>
            <a:headEnd type="none" w="sm" len="sm"/>
            <a:tailEnd type="none" w="sm" len="sm"/>
          </a:ln>
        </p:spPr>
        <p:txBody>
          <a:bodyPr spcFirstLastPara="1" wrap="square" lIns="36000" tIns="36000" rIns="36000" bIns="36000" anchor="t" anchorCtr="0">
            <a:noAutofit/>
          </a:bodyPr>
          <a:lstStyle/>
          <a:p>
            <a:pPr marL="0" marR="0" lvl="0" indent="0" algn="just" rtl="0">
              <a:spcBef>
                <a:spcPts val="0"/>
              </a:spcBef>
              <a:spcAft>
                <a:spcPts val="0"/>
              </a:spcAft>
              <a:buNone/>
            </a:pPr>
            <a:r>
              <a:rPr lang="ja-JP" sz="1300" b="0" i="0" u="none" strike="noStrike" cap="none">
                <a:solidFill>
                  <a:srgbClr val="1C1C1C"/>
                </a:solidFill>
                <a:latin typeface="Arial"/>
                <a:ea typeface="Arial"/>
                <a:cs typeface="Arial"/>
                <a:sym typeface="Arial"/>
              </a:rPr>
              <a:t>マクロ推計によると</a:t>
            </a:r>
            <a:r>
              <a:rPr lang="ja-JP" sz="1300" b="1" i="0" u="sng" strike="noStrike" cap="none">
                <a:solidFill>
                  <a:srgbClr val="FF0000"/>
                </a:solidFill>
                <a:latin typeface="Arial"/>
                <a:ea typeface="Arial"/>
                <a:cs typeface="Arial"/>
                <a:sym typeface="Arial"/>
              </a:rPr>
              <a:t>2018年時点で約22万人のIT人材が不足している</a:t>
            </a:r>
            <a:r>
              <a:rPr lang="ja-JP" sz="1300" b="0" i="0" u="none" strike="noStrike" cap="none">
                <a:solidFill>
                  <a:srgbClr val="1C1C1C"/>
                </a:solidFill>
                <a:latin typeface="Arial"/>
                <a:ea typeface="Arial"/>
                <a:cs typeface="Arial"/>
                <a:sym typeface="Arial"/>
              </a:rPr>
              <a:t>という結果になった。</a:t>
            </a:r>
            <a:endParaRPr/>
          </a:p>
          <a:p>
            <a:pPr marL="0" marR="0" lvl="0" indent="0" algn="just" rtl="0">
              <a:spcBef>
                <a:spcPts val="0"/>
              </a:spcBef>
              <a:spcAft>
                <a:spcPts val="0"/>
              </a:spcAft>
              <a:buNone/>
            </a:pPr>
            <a:r>
              <a:rPr lang="ja-JP" sz="1300" b="0" i="0" u="none" strike="noStrike" cap="none">
                <a:solidFill>
                  <a:srgbClr val="1C1C1C"/>
                </a:solidFill>
                <a:latin typeface="Arial"/>
                <a:ea typeface="Arial"/>
                <a:cs typeface="Arial"/>
                <a:sym typeface="Arial"/>
              </a:rPr>
              <a:t>コロナの影響もあり2019-2021年の情報サービス業の売上高は上昇しており、業界全体の規模は年々増加しているもののIT人材不足はますます深刻化し、</a:t>
            </a:r>
            <a:r>
              <a:rPr lang="ja-JP" sz="1300" b="1" i="0" u="sng" strike="noStrike" cap="none">
                <a:solidFill>
                  <a:srgbClr val="FF0000"/>
                </a:solidFill>
                <a:latin typeface="Arial"/>
                <a:ea typeface="Arial"/>
                <a:cs typeface="Arial"/>
                <a:sym typeface="Arial"/>
              </a:rPr>
              <a:t>2030年には（中位シナリオの場合で）約45万人程度まで人材不足が拡大する</a:t>
            </a:r>
            <a:r>
              <a:rPr lang="ja-JP" sz="1300" b="0" i="0" u="none" strike="noStrike" cap="none">
                <a:solidFill>
                  <a:srgbClr val="1C1C1C"/>
                </a:solidFill>
                <a:latin typeface="Arial"/>
                <a:ea typeface="Arial"/>
                <a:cs typeface="Arial"/>
                <a:sym typeface="Arial"/>
              </a:rPr>
              <a:t>との推計結果が得られた。</a:t>
            </a:r>
            <a:endParaRPr sz="1300" b="0" i="0" u="none" strike="noStrike" cap="none">
              <a:solidFill>
                <a:srgbClr val="1C1C1C"/>
              </a:solidFill>
              <a:latin typeface="Arial"/>
              <a:ea typeface="Arial"/>
              <a:cs typeface="Arial"/>
              <a:sym typeface="Arial"/>
            </a:endParaRPr>
          </a:p>
        </p:txBody>
      </p:sp>
      <p:sp>
        <p:nvSpPr>
          <p:cNvPr id="525" name="Google Shape;525;p35"/>
          <p:cNvSpPr/>
          <p:nvPr/>
        </p:nvSpPr>
        <p:spPr>
          <a:xfrm>
            <a:off x="4644879" y="1988840"/>
            <a:ext cx="4139589" cy="881115"/>
          </a:xfrm>
          <a:prstGeom prst="rect">
            <a:avLst/>
          </a:prstGeom>
          <a:noFill/>
          <a:ln>
            <a:noFill/>
          </a:ln>
        </p:spPr>
        <p:txBody>
          <a:bodyPr spcFirstLastPara="1" wrap="square" lIns="36000" tIns="36000" rIns="36000" bIns="36000" anchor="t" anchorCtr="0">
            <a:noAutofit/>
          </a:bodyPr>
          <a:lstStyle/>
          <a:p>
            <a:pPr marL="285750" marR="0" lvl="0" indent="-285750" algn="just" rtl="0">
              <a:lnSpc>
                <a:spcPct val="166666"/>
              </a:lnSpc>
              <a:spcBef>
                <a:spcPts val="0"/>
              </a:spcBef>
              <a:spcAft>
                <a:spcPts val="0"/>
              </a:spcAft>
              <a:buClr>
                <a:srgbClr val="333333"/>
              </a:buClr>
              <a:buSzPts val="1200"/>
              <a:buFont typeface="Noto Sans Symbols"/>
              <a:buChar char="●"/>
            </a:pPr>
            <a:r>
              <a:rPr lang="ja-JP" sz="1200" b="1" i="0" u="none" strike="noStrike" cap="none">
                <a:solidFill>
                  <a:srgbClr val="1C1C1C"/>
                </a:solidFill>
                <a:latin typeface="Arial"/>
                <a:ea typeface="Arial"/>
                <a:cs typeface="Arial"/>
                <a:sym typeface="Arial"/>
              </a:rPr>
              <a:t>2018年の人材不足規模：</a:t>
            </a:r>
            <a:r>
              <a:rPr lang="ja-JP" sz="1200" b="1" i="0" u="none" strike="noStrike" cap="none">
                <a:solidFill>
                  <a:srgbClr val="FF0000"/>
                </a:solidFill>
                <a:latin typeface="Arial"/>
                <a:ea typeface="Arial"/>
                <a:cs typeface="Arial"/>
                <a:sym typeface="Arial"/>
              </a:rPr>
              <a:t>約22万人</a:t>
            </a:r>
            <a:endParaRPr sz="1200" b="1" i="0" u="none" strike="noStrike" cap="none">
              <a:solidFill>
                <a:srgbClr val="FF0000"/>
              </a:solidFill>
              <a:latin typeface="Arial"/>
              <a:ea typeface="Arial"/>
              <a:cs typeface="Arial"/>
              <a:sym typeface="Arial"/>
            </a:endParaRPr>
          </a:p>
          <a:p>
            <a:pPr marL="285750" marR="0" lvl="0" indent="-285750" algn="just" rtl="0">
              <a:lnSpc>
                <a:spcPct val="166666"/>
              </a:lnSpc>
              <a:spcBef>
                <a:spcPts val="0"/>
              </a:spcBef>
              <a:spcAft>
                <a:spcPts val="0"/>
              </a:spcAft>
              <a:buClr>
                <a:srgbClr val="333333"/>
              </a:buClr>
              <a:buSzPts val="1200"/>
              <a:buFont typeface="Noto Sans Symbols"/>
              <a:buChar char="●"/>
            </a:pPr>
            <a:r>
              <a:rPr lang="ja-JP" sz="1200" b="1" i="0" u="none" strike="noStrike" cap="none">
                <a:solidFill>
                  <a:srgbClr val="1C1C1C"/>
                </a:solidFill>
                <a:latin typeface="Arial"/>
                <a:ea typeface="Arial"/>
                <a:cs typeface="Arial"/>
                <a:sym typeface="Arial"/>
              </a:rPr>
              <a:t>2030年の人材不足規模：</a:t>
            </a:r>
            <a:r>
              <a:rPr lang="ja-JP" sz="1200" b="1" i="0" u="none" strike="noStrike" cap="none">
                <a:solidFill>
                  <a:srgbClr val="FF0000"/>
                </a:solidFill>
                <a:latin typeface="Arial"/>
                <a:ea typeface="Arial"/>
                <a:cs typeface="Arial"/>
                <a:sym typeface="Arial"/>
              </a:rPr>
              <a:t>約45万人（中位シナリオ）</a:t>
            </a:r>
            <a:endParaRPr sz="1200" b="1" i="0" u="none" strike="noStrike" cap="none">
              <a:solidFill>
                <a:srgbClr val="FF0000"/>
              </a:solidFill>
              <a:latin typeface="Arial"/>
              <a:ea typeface="Arial"/>
              <a:cs typeface="Arial"/>
              <a:sym typeface="Arial"/>
            </a:endParaRPr>
          </a:p>
          <a:p>
            <a:pPr marL="0" marR="0" lvl="0" indent="0" algn="just" rtl="0">
              <a:lnSpc>
                <a:spcPct val="166666"/>
              </a:lnSpc>
              <a:spcBef>
                <a:spcPts val="0"/>
              </a:spcBef>
              <a:spcAft>
                <a:spcPts val="0"/>
              </a:spcAft>
              <a:buNone/>
            </a:pPr>
            <a:r>
              <a:rPr lang="ja-JP" sz="1200" b="1" i="0" u="none" strike="noStrike" cap="none">
                <a:solidFill>
                  <a:srgbClr val="FF0000"/>
                </a:solidFill>
                <a:latin typeface="Arial"/>
                <a:ea typeface="Arial"/>
                <a:cs typeface="Arial"/>
                <a:sym typeface="Arial"/>
              </a:rPr>
              <a:t>⇒人材不足は今後ますます深刻化</a:t>
            </a:r>
            <a:endParaRPr sz="1200" b="1" i="0" u="none" strike="noStrike" cap="none">
              <a:solidFill>
                <a:srgbClr val="FF0000"/>
              </a:solidFill>
              <a:latin typeface="Arial"/>
              <a:ea typeface="Arial"/>
              <a:cs typeface="Arial"/>
              <a:sym typeface="Arial"/>
            </a:endParaRPr>
          </a:p>
          <a:p>
            <a:pPr marL="285750" marR="0" lvl="0" indent="-209550" algn="just" rtl="0">
              <a:lnSpc>
                <a:spcPct val="166666"/>
              </a:lnSpc>
              <a:spcBef>
                <a:spcPts val="0"/>
              </a:spcBef>
              <a:spcAft>
                <a:spcPts val="0"/>
              </a:spcAft>
              <a:buClr>
                <a:srgbClr val="333333"/>
              </a:buClr>
              <a:buSzPts val="1200"/>
              <a:buFont typeface="Noto Sans Symbols"/>
              <a:buNone/>
            </a:pPr>
            <a:endParaRPr sz="1200" b="1" i="0" u="none" strike="noStrike" cap="none">
              <a:solidFill>
                <a:srgbClr val="1C1C1C"/>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5"/>
        <p:cNvGrpSpPr/>
        <p:nvPr/>
      </p:nvGrpSpPr>
      <p:grpSpPr>
        <a:xfrm>
          <a:off x="0" y="0"/>
          <a:ext cx="0" cy="0"/>
          <a:chOff x="0" y="0"/>
          <a:chExt cx="0" cy="0"/>
        </a:xfrm>
      </p:grpSpPr>
      <p:pic>
        <p:nvPicPr>
          <p:cNvPr id="56" name="Google Shape;56;p8" descr="C:\Users\H-ARAI\Pictures\gatag-00012684.jpg"/>
          <p:cNvPicPr preferRelativeResize="0"/>
          <p:nvPr/>
        </p:nvPicPr>
        <p:blipFill rotWithShape="1">
          <a:blip r:embed="rId3">
            <a:alphaModFix/>
          </a:blip>
          <a:srcRect/>
          <a:stretch/>
        </p:blipFill>
        <p:spPr>
          <a:xfrm>
            <a:off x="14400" y="476672"/>
            <a:ext cx="9129600" cy="2799506"/>
          </a:xfrm>
          <a:prstGeom prst="rect">
            <a:avLst/>
          </a:prstGeom>
          <a:noFill/>
          <a:ln>
            <a:noFill/>
          </a:ln>
        </p:spPr>
      </p:pic>
      <p:pic>
        <p:nvPicPr>
          <p:cNvPr id="57" name="Google Shape;57;p8" descr="C:\Users\H-ARAI\Pictures\gatag-00012684.jpg"/>
          <p:cNvPicPr preferRelativeResize="0"/>
          <p:nvPr/>
        </p:nvPicPr>
        <p:blipFill rotWithShape="1">
          <a:blip r:embed="rId4">
            <a:alphaModFix/>
          </a:blip>
          <a:srcRect/>
          <a:stretch/>
        </p:blipFill>
        <p:spPr>
          <a:xfrm>
            <a:off x="13491" y="4766767"/>
            <a:ext cx="9129600" cy="1827703"/>
          </a:xfrm>
          <a:prstGeom prst="rect">
            <a:avLst/>
          </a:prstGeom>
          <a:noFill/>
          <a:ln>
            <a:noFill/>
          </a:ln>
        </p:spPr>
      </p:pic>
      <p:sp>
        <p:nvSpPr>
          <p:cNvPr id="58" name="Google Shape;58;p8"/>
          <p:cNvSpPr txBox="1">
            <a:spLocks noGrp="1"/>
          </p:cNvSpPr>
          <p:nvPr>
            <p:ph type="title"/>
          </p:nvPr>
        </p:nvSpPr>
        <p:spPr>
          <a:xfrm>
            <a:off x="177800" y="0"/>
            <a:ext cx="7429500" cy="457200"/>
          </a:xfrm>
          <a:prstGeom prst="rect">
            <a:avLst/>
          </a:prstGeom>
          <a:noFill/>
          <a:ln>
            <a:noFill/>
          </a:ln>
        </p:spPr>
        <p:txBody>
          <a:bodyPr spcFirstLastPara="1" wrap="square" lIns="72000" tIns="72000" rIns="0" bIns="0" anchor="ctr" anchorCtr="0">
            <a:noAutofit/>
          </a:bodyPr>
          <a:lstStyle/>
          <a:p>
            <a:pPr marL="0" marR="0" lvl="0" indent="0" algn="l" rtl="0">
              <a:spcBef>
                <a:spcPts val="0"/>
              </a:spcBef>
              <a:spcAft>
                <a:spcPts val="0"/>
              </a:spcAft>
              <a:buNone/>
            </a:pPr>
            <a:r>
              <a:rPr lang="ja-JP" sz="2400" b="1">
                <a:solidFill>
                  <a:srgbClr val="4D4D4D"/>
                </a:solidFill>
                <a:latin typeface="Meiryo"/>
                <a:ea typeface="Meiryo"/>
                <a:cs typeface="Meiryo"/>
                <a:sym typeface="Meiryo"/>
              </a:rPr>
              <a:t>２</a:t>
            </a:r>
            <a:r>
              <a:rPr lang="ja-JP" sz="2400" b="1" i="0" u="none" strike="noStrike" cap="none">
                <a:solidFill>
                  <a:srgbClr val="4D4D4D"/>
                </a:solidFill>
                <a:latin typeface="Meiryo"/>
                <a:ea typeface="Meiryo"/>
                <a:cs typeface="Meiryo"/>
                <a:sym typeface="Meiryo"/>
              </a:rPr>
              <a:t>. 目指す姿（Vision）</a:t>
            </a:r>
            <a:endParaRPr/>
          </a:p>
        </p:txBody>
      </p:sp>
      <p:sp>
        <p:nvSpPr>
          <p:cNvPr id="59" name="Google Shape;59;p8"/>
          <p:cNvSpPr/>
          <p:nvPr/>
        </p:nvSpPr>
        <p:spPr>
          <a:xfrm>
            <a:off x="1763688" y="3465004"/>
            <a:ext cx="7017469" cy="1980220"/>
          </a:xfrm>
          <a:prstGeom prst="rect">
            <a:avLst/>
          </a:prstGeom>
          <a:noFill/>
          <a:ln>
            <a:noFill/>
          </a:ln>
        </p:spPr>
        <p:txBody>
          <a:bodyPr spcFirstLastPara="1" wrap="square" lIns="36000" tIns="36000" rIns="36000" bIns="36000" anchor="t" anchorCtr="0">
            <a:noAutofit/>
          </a:bodyPr>
          <a:lstStyle/>
          <a:p>
            <a:pPr marL="0" marR="0" lvl="0" indent="0" algn="l" rtl="0">
              <a:spcBef>
                <a:spcPts val="0"/>
              </a:spcBef>
              <a:spcAft>
                <a:spcPts val="0"/>
              </a:spcAft>
              <a:buNone/>
            </a:pPr>
            <a:r>
              <a:rPr lang="ja-JP" sz="2000" b="0" i="0" u="none" strike="noStrike" cap="none">
                <a:solidFill>
                  <a:srgbClr val="333333"/>
                </a:solidFill>
                <a:latin typeface="Arial"/>
                <a:ea typeface="Arial"/>
                <a:cs typeface="Arial"/>
                <a:sym typeface="Arial"/>
              </a:rPr>
              <a:t>他地域・他産業・官・学と連携・協力し</a:t>
            </a:r>
            <a:endParaRPr sz="2000" b="0" i="0" u="none" strike="noStrike" cap="none">
              <a:solidFill>
                <a:srgbClr val="333333"/>
              </a:solidFill>
              <a:latin typeface="Arial"/>
              <a:ea typeface="Arial"/>
              <a:cs typeface="Arial"/>
              <a:sym typeface="Arial"/>
            </a:endParaRPr>
          </a:p>
          <a:p>
            <a:pPr marL="0" marR="0" lvl="0" indent="0" algn="l" rtl="0">
              <a:spcBef>
                <a:spcPts val="600"/>
              </a:spcBef>
              <a:spcAft>
                <a:spcPts val="0"/>
              </a:spcAft>
              <a:buNone/>
            </a:pPr>
            <a:r>
              <a:rPr lang="ja-JP" sz="2000" b="0" i="0" u="none" strike="noStrike" cap="none">
                <a:solidFill>
                  <a:srgbClr val="333333"/>
                </a:solidFill>
                <a:latin typeface="Arial"/>
                <a:ea typeface="Arial"/>
                <a:cs typeface="Arial"/>
                <a:sym typeface="Arial"/>
              </a:rPr>
              <a:t>ＩＣＴの力を地域社会の未来に役立てるとともに</a:t>
            </a:r>
            <a:endParaRPr sz="2000" b="0" i="0" u="none" strike="noStrike" cap="none">
              <a:solidFill>
                <a:srgbClr val="333333"/>
              </a:solidFill>
              <a:latin typeface="Arial"/>
              <a:ea typeface="Arial"/>
              <a:cs typeface="Arial"/>
              <a:sym typeface="Arial"/>
            </a:endParaRPr>
          </a:p>
          <a:p>
            <a:pPr marL="0" marR="0" lvl="0" indent="0" algn="l" rtl="0">
              <a:spcBef>
                <a:spcPts val="600"/>
              </a:spcBef>
              <a:spcAft>
                <a:spcPts val="0"/>
              </a:spcAft>
              <a:buNone/>
            </a:pPr>
            <a:r>
              <a:rPr lang="ja-JP" sz="2000" b="0" i="0" u="none" strike="noStrike" cap="none">
                <a:solidFill>
                  <a:srgbClr val="333333"/>
                </a:solidFill>
                <a:latin typeface="Arial"/>
                <a:ea typeface="Arial"/>
                <a:cs typeface="Arial"/>
                <a:sym typeface="Arial"/>
              </a:rPr>
              <a:t>地域の特性を活かしてＩＣＴ産業の振興を図り</a:t>
            </a:r>
            <a:endParaRPr sz="2000" b="0" i="0" u="none" strike="noStrike" cap="none">
              <a:solidFill>
                <a:srgbClr val="333333"/>
              </a:solidFill>
              <a:latin typeface="Arial"/>
              <a:ea typeface="Arial"/>
              <a:cs typeface="Arial"/>
              <a:sym typeface="Arial"/>
            </a:endParaRPr>
          </a:p>
          <a:p>
            <a:pPr marL="0" marR="0" lvl="0" indent="0" algn="l" rtl="0">
              <a:spcBef>
                <a:spcPts val="600"/>
              </a:spcBef>
              <a:spcAft>
                <a:spcPts val="0"/>
              </a:spcAft>
              <a:buNone/>
            </a:pPr>
            <a:r>
              <a:rPr lang="ja-JP" sz="2000" b="0" i="0" u="none" strike="noStrike" cap="none">
                <a:solidFill>
                  <a:srgbClr val="333333"/>
                </a:solidFill>
                <a:latin typeface="Arial"/>
                <a:ea typeface="Arial"/>
                <a:cs typeface="Arial"/>
                <a:sym typeface="Arial"/>
              </a:rPr>
              <a:t>ＩＣＴビジネスの拡大をとおして地域の発展に貢献します</a:t>
            </a:r>
            <a:endParaRPr sz="2000" b="0" i="0" u="none" strike="noStrike" cap="none">
              <a:solidFill>
                <a:srgbClr val="333333"/>
              </a:solidFill>
              <a:latin typeface="Arial"/>
              <a:ea typeface="Arial"/>
              <a:cs typeface="Arial"/>
              <a:sym typeface="Arial"/>
            </a:endParaRPr>
          </a:p>
        </p:txBody>
      </p:sp>
      <p:sp>
        <p:nvSpPr>
          <p:cNvPr id="60" name="Google Shape;60;p8"/>
          <p:cNvSpPr/>
          <p:nvPr/>
        </p:nvSpPr>
        <p:spPr>
          <a:xfrm>
            <a:off x="922910" y="1700992"/>
            <a:ext cx="7308812" cy="1656000"/>
          </a:xfrm>
          <a:prstGeom prst="rect">
            <a:avLst/>
          </a:prstGeom>
          <a:noFill/>
          <a:ln>
            <a:noFill/>
          </a:ln>
        </p:spPr>
        <p:txBody>
          <a:bodyPr spcFirstLastPara="1" wrap="square" lIns="36000" tIns="108000" rIns="36000" bIns="36000" anchor="ctr" anchorCtr="0">
            <a:noAutofit/>
          </a:bodyPr>
          <a:lstStyle/>
          <a:p>
            <a:pPr marL="0" marR="0" lvl="0" indent="0" algn="ctr" rtl="0">
              <a:spcBef>
                <a:spcPts val="0"/>
              </a:spcBef>
              <a:spcAft>
                <a:spcPts val="0"/>
              </a:spcAft>
              <a:buNone/>
            </a:pPr>
            <a:r>
              <a:rPr lang="ja-JP" sz="3600" b="0" i="0" u="none" strike="noStrike" cap="none">
                <a:solidFill>
                  <a:srgbClr val="505050"/>
                </a:solidFill>
                <a:latin typeface="Arial"/>
                <a:ea typeface="Arial"/>
                <a:cs typeface="Arial"/>
                <a:sym typeface="Arial"/>
              </a:rPr>
              <a:t>『ＩＣＴを地域の力に』</a:t>
            </a:r>
            <a:endParaRPr sz="2800" b="0" i="0" u="none" strike="noStrike" cap="none">
              <a:solidFill>
                <a:srgbClr val="505050"/>
              </a:solidFill>
              <a:latin typeface="Arial"/>
              <a:ea typeface="Arial"/>
              <a:cs typeface="Arial"/>
              <a:sym typeface="Arial"/>
            </a:endParaRPr>
          </a:p>
          <a:p>
            <a:pPr marL="0" marR="0" lvl="0" indent="0" algn="ctr" rtl="0">
              <a:spcBef>
                <a:spcPts val="1800"/>
              </a:spcBef>
              <a:spcAft>
                <a:spcPts val="0"/>
              </a:spcAft>
              <a:buNone/>
            </a:pPr>
            <a:r>
              <a:rPr lang="ja-JP" sz="2200" b="0" i="0" u="none" strike="noStrike" cap="none">
                <a:solidFill>
                  <a:srgbClr val="4D4D4D"/>
                </a:solidFill>
                <a:latin typeface="Arial"/>
                <a:ea typeface="Arial"/>
                <a:cs typeface="Arial"/>
                <a:sym typeface="Arial"/>
              </a:rPr>
              <a:t>～ 地域の明日を担う魅力あるＩＣＴ産業を目指して ～</a:t>
            </a:r>
            <a:endParaRPr sz="2200" b="0" i="0" u="none" strike="noStrike" cap="none">
              <a:solidFill>
                <a:srgbClr val="4D4D4D"/>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pic>
        <p:nvPicPr>
          <p:cNvPr id="65" name="Google Shape;65;p9" descr="C:\Users\H-ARAI\Pictures\gatag-00012684.jpg"/>
          <p:cNvPicPr preferRelativeResize="0"/>
          <p:nvPr/>
        </p:nvPicPr>
        <p:blipFill rotWithShape="1">
          <a:blip r:embed="rId3">
            <a:alphaModFix/>
          </a:blip>
          <a:srcRect/>
          <a:stretch/>
        </p:blipFill>
        <p:spPr>
          <a:xfrm>
            <a:off x="14400" y="476672"/>
            <a:ext cx="9129600" cy="2799506"/>
          </a:xfrm>
          <a:prstGeom prst="rect">
            <a:avLst/>
          </a:prstGeom>
          <a:noFill/>
          <a:ln>
            <a:noFill/>
          </a:ln>
        </p:spPr>
      </p:pic>
      <p:pic>
        <p:nvPicPr>
          <p:cNvPr id="66" name="Google Shape;66;p9" descr="C:\Users\H-ARAI\Pictures\gatag-00012684.jpg"/>
          <p:cNvPicPr preferRelativeResize="0"/>
          <p:nvPr/>
        </p:nvPicPr>
        <p:blipFill rotWithShape="1">
          <a:blip r:embed="rId4">
            <a:alphaModFix/>
          </a:blip>
          <a:srcRect/>
          <a:stretch/>
        </p:blipFill>
        <p:spPr>
          <a:xfrm>
            <a:off x="13491" y="4766767"/>
            <a:ext cx="9129600" cy="1827703"/>
          </a:xfrm>
          <a:prstGeom prst="rect">
            <a:avLst/>
          </a:prstGeom>
          <a:noFill/>
          <a:ln>
            <a:noFill/>
          </a:ln>
        </p:spPr>
      </p:pic>
      <p:sp>
        <p:nvSpPr>
          <p:cNvPr id="67" name="Google Shape;67;p9"/>
          <p:cNvSpPr txBox="1">
            <a:spLocks noGrp="1"/>
          </p:cNvSpPr>
          <p:nvPr>
            <p:ph type="title"/>
          </p:nvPr>
        </p:nvSpPr>
        <p:spPr>
          <a:xfrm>
            <a:off x="177800" y="0"/>
            <a:ext cx="7429500" cy="457200"/>
          </a:xfrm>
          <a:prstGeom prst="rect">
            <a:avLst/>
          </a:prstGeom>
          <a:noFill/>
          <a:ln>
            <a:noFill/>
          </a:ln>
        </p:spPr>
        <p:txBody>
          <a:bodyPr spcFirstLastPara="1" wrap="square" lIns="72000" tIns="72000" rIns="0" bIns="0" anchor="ctr" anchorCtr="0">
            <a:noAutofit/>
          </a:bodyPr>
          <a:lstStyle/>
          <a:p>
            <a:pPr marL="0" marR="0" lvl="0" indent="0" algn="l" rtl="0">
              <a:spcBef>
                <a:spcPts val="0"/>
              </a:spcBef>
              <a:spcAft>
                <a:spcPts val="0"/>
              </a:spcAft>
              <a:buNone/>
            </a:pPr>
            <a:r>
              <a:rPr lang="ja-JP" sz="2400" b="1">
                <a:solidFill>
                  <a:srgbClr val="4D4D4D"/>
                </a:solidFill>
                <a:latin typeface="Meiryo"/>
                <a:ea typeface="Meiryo"/>
                <a:cs typeface="Meiryo"/>
                <a:sym typeface="Meiryo"/>
              </a:rPr>
              <a:t>２</a:t>
            </a:r>
            <a:r>
              <a:rPr lang="ja-JP" sz="2400" b="1" i="0" u="none" strike="noStrike" cap="none">
                <a:solidFill>
                  <a:srgbClr val="4D4D4D"/>
                </a:solidFill>
                <a:latin typeface="Meiryo"/>
                <a:ea typeface="Meiryo"/>
                <a:cs typeface="Meiryo"/>
                <a:sym typeface="Meiryo"/>
              </a:rPr>
              <a:t>. 目指す姿（Vision）</a:t>
            </a:r>
            <a:endParaRPr/>
          </a:p>
        </p:txBody>
      </p:sp>
      <p:sp>
        <p:nvSpPr>
          <p:cNvPr id="68" name="Google Shape;68;p9"/>
          <p:cNvSpPr/>
          <p:nvPr/>
        </p:nvSpPr>
        <p:spPr>
          <a:xfrm>
            <a:off x="917560" y="1489742"/>
            <a:ext cx="7308900" cy="1656000"/>
          </a:xfrm>
          <a:prstGeom prst="rect">
            <a:avLst/>
          </a:prstGeom>
          <a:noFill/>
          <a:ln>
            <a:noFill/>
          </a:ln>
        </p:spPr>
        <p:txBody>
          <a:bodyPr spcFirstLastPara="1" wrap="square" lIns="36000" tIns="108000" rIns="36000" bIns="36000" anchor="ctr" anchorCtr="0">
            <a:noAutofit/>
          </a:bodyPr>
          <a:lstStyle/>
          <a:p>
            <a:pPr marL="0" marR="0" lvl="0" indent="0" algn="ctr" rtl="0">
              <a:spcBef>
                <a:spcPts val="0"/>
              </a:spcBef>
              <a:spcAft>
                <a:spcPts val="0"/>
              </a:spcAft>
              <a:buNone/>
            </a:pPr>
            <a:r>
              <a:rPr lang="ja-JP" sz="3600" b="0" i="0" u="none" strike="noStrike" cap="none">
                <a:solidFill>
                  <a:srgbClr val="505050"/>
                </a:solidFill>
                <a:latin typeface="Arial"/>
                <a:ea typeface="Arial"/>
                <a:cs typeface="Arial"/>
                <a:sym typeface="Arial"/>
              </a:rPr>
              <a:t>『</a:t>
            </a:r>
            <a:r>
              <a:rPr lang="ja-JP" sz="3600">
                <a:solidFill>
                  <a:srgbClr val="505050"/>
                </a:solidFill>
              </a:rPr>
              <a:t>Policy・Value</a:t>
            </a:r>
            <a:r>
              <a:rPr lang="ja-JP" sz="3600" b="0" i="0" u="none" strike="noStrike" cap="none">
                <a:solidFill>
                  <a:srgbClr val="505050"/>
                </a:solidFill>
                <a:latin typeface="Arial"/>
                <a:ea typeface="Arial"/>
                <a:cs typeface="Arial"/>
                <a:sym typeface="Arial"/>
              </a:rPr>
              <a:t>』</a:t>
            </a:r>
            <a:br>
              <a:rPr lang="ja-JP" sz="2200">
                <a:solidFill>
                  <a:srgbClr val="4D4D4D"/>
                </a:solidFill>
              </a:rPr>
            </a:br>
            <a:r>
              <a:rPr lang="ja-JP" sz="2200">
                <a:solidFill>
                  <a:srgbClr val="4D4D4D"/>
                </a:solidFill>
              </a:rPr>
              <a:t>活動指針・価値観</a:t>
            </a:r>
            <a:endParaRPr sz="2200" b="0" i="0" u="none" strike="noStrike" cap="none">
              <a:solidFill>
                <a:srgbClr val="4D4D4D"/>
              </a:solidFill>
              <a:latin typeface="Arial"/>
              <a:ea typeface="Arial"/>
              <a:cs typeface="Arial"/>
              <a:sym typeface="Arial"/>
            </a:endParaRPr>
          </a:p>
        </p:txBody>
      </p:sp>
      <p:sp>
        <p:nvSpPr>
          <p:cNvPr id="69" name="Google Shape;69;p9"/>
          <p:cNvSpPr/>
          <p:nvPr/>
        </p:nvSpPr>
        <p:spPr>
          <a:xfrm>
            <a:off x="635000" y="3145750"/>
            <a:ext cx="3467100" cy="8637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just" rtl="0">
              <a:spcBef>
                <a:spcPts val="0"/>
              </a:spcBef>
              <a:spcAft>
                <a:spcPts val="0"/>
              </a:spcAft>
              <a:buNone/>
            </a:pPr>
            <a:r>
              <a:rPr lang="ja-JP" sz="1100">
                <a:solidFill>
                  <a:schemeClr val="dk1"/>
                </a:solidFill>
              </a:rPr>
              <a:t>１．共創・連携の推進    </a:t>
            </a:r>
            <a:endParaRPr sz="1100">
              <a:solidFill>
                <a:schemeClr val="dk1"/>
              </a:solidFill>
            </a:endParaRPr>
          </a:p>
          <a:p>
            <a:pPr marL="0" lvl="0" indent="0" algn="just" rtl="0">
              <a:spcBef>
                <a:spcPts val="0"/>
              </a:spcBef>
              <a:spcAft>
                <a:spcPts val="0"/>
              </a:spcAft>
              <a:buNone/>
            </a:pPr>
            <a:endParaRPr sz="1100">
              <a:solidFill>
                <a:schemeClr val="dk1"/>
              </a:solidFill>
            </a:endParaRPr>
          </a:p>
          <a:p>
            <a:pPr marL="0" lvl="0" indent="0" algn="ctr" rtl="0">
              <a:spcBef>
                <a:spcPts val="0"/>
              </a:spcBef>
              <a:spcAft>
                <a:spcPts val="0"/>
              </a:spcAft>
              <a:buClr>
                <a:schemeClr val="dk1"/>
              </a:buClr>
              <a:buSzPts val="1100"/>
              <a:buFont typeface="Arial"/>
              <a:buNone/>
            </a:pPr>
            <a:r>
              <a:rPr lang="ja-JP" sz="1200" b="1">
                <a:solidFill>
                  <a:schemeClr val="dk1"/>
                </a:solidFill>
              </a:rPr>
              <a:t>共創で地域ICTを前へ</a:t>
            </a:r>
            <a:endParaRPr sz="1200" b="1">
              <a:solidFill>
                <a:schemeClr val="dk1"/>
              </a:solidFill>
            </a:endParaRPr>
          </a:p>
        </p:txBody>
      </p:sp>
      <p:sp>
        <p:nvSpPr>
          <p:cNvPr id="70" name="Google Shape;70;p9"/>
          <p:cNvSpPr/>
          <p:nvPr/>
        </p:nvSpPr>
        <p:spPr>
          <a:xfrm>
            <a:off x="635000" y="4149050"/>
            <a:ext cx="3467100" cy="8637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just" rtl="0">
              <a:spcBef>
                <a:spcPts val="0"/>
              </a:spcBef>
              <a:spcAft>
                <a:spcPts val="0"/>
              </a:spcAft>
              <a:buNone/>
            </a:pPr>
            <a:r>
              <a:rPr lang="ja-JP" sz="1100">
                <a:solidFill>
                  <a:schemeClr val="dk1"/>
                </a:solidFill>
              </a:rPr>
              <a:t>２．公平性と開かれた機会の提供    </a:t>
            </a:r>
            <a:endParaRPr sz="1100">
              <a:solidFill>
                <a:schemeClr val="dk1"/>
              </a:solidFill>
            </a:endParaRPr>
          </a:p>
          <a:p>
            <a:pPr marL="0" lvl="0" indent="0" algn="just" rtl="0">
              <a:spcBef>
                <a:spcPts val="0"/>
              </a:spcBef>
              <a:spcAft>
                <a:spcPts val="0"/>
              </a:spcAft>
              <a:buNone/>
            </a:pPr>
            <a:endParaRPr sz="1100">
              <a:solidFill>
                <a:schemeClr val="dk1"/>
              </a:solidFill>
            </a:endParaRPr>
          </a:p>
          <a:p>
            <a:pPr marL="0" lvl="0" indent="0" algn="ctr" rtl="0">
              <a:spcBef>
                <a:spcPts val="0"/>
              </a:spcBef>
              <a:spcAft>
                <a:spcPts val="0"/>
              </a:spcAft>
              <a:buNone/>
            </a:pPr>
            <a:r>
              <a:rPr lang="ja-JP" sz="1200" b="1">
                <a:solidFill>
                  <a:schemeClr val="dk1"/>
                </a:solidFill>
              </a:rPr>
              <a:t>誰もが参加できる開かれた協会へ</a:t>
            </a:r>
            <a:endParaRPr sz="1200" b="1">
              <a:solidFill>
                <a:schemeClr val="dk1"/>
              </a:solidFill>
            </a:endParaRPr>
          </a:p>
          <a:p>
            <a:pPr marL="0" lvl="0" indent="0" algn="just" rtl="0">
              <a:spcBef>
                <a:spcPts val="0"/>
              </a:spcBef>
              <a:spcAft>
                <a:spcPts val="0"/>
              </a:spcAft>
              <a:buNone/>
            </a:pPr>
            <a:endParaRPr sz="1100">
              <a:solidFill>
                <a:schemeClr val="dk1"/>
              </a:solidFill>
            </a:endParaRPr>
          </a:p>
        </p:txBody>
      </p:sp>
      <p:sp>
        <p:nvSpPr>
          <p:cNvPr id="71" name="Google Shape;71;p9"/>
          <p:cNvSpPr/>
          <p:nvPr/>
        </p:nvSpPr>
        <p:spPr>
          <a:xfrm>
            <a:off x="635000" y="5152350"/>
            <a:ext cx="3467100" cy="8637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just" rtl="0">
              <a:spcBef>
                <a:spcPts val="0"/>
              </a:spcBef>
              <a:spcAft>
                <a:spcPts val="0"/>
              </a:spcAft>
              <a:buNone/>
            </a:pPr>
            <a:r>
              <a:rPr lang="ja-JP" sz="1100">
                <a:solidFill>
                  <a:schemeClr val="dk1"/>
                </a:solidFill>
              </a:rPr>
              <a:t>３．透明性と双方向の情報受発信</a:t>
            </a:r>
            <a:endParaRPr sz="1100">
              <a:solidFill>
                <a:schemeClr val="dk1"/>
              </a:solidFill>
            </a:endParaRPr>
          </a:p>
          <a:p>
            <a:pPr marL="0" lvl="0" indent="0" algn="just" rtl="0">
              <a:spcBef>
                <a:spcPts val="0"/>
              </a:spcBef>
              <a:spcAft>
                <a:spcPts val="0"/>
              </a:spcAft>
              <a:buNone/>
            </a:pPr>
            <a:r>
              <a:rPr lang="ja-JP" sz="1100">
                <a:solidFill>
                  <a:schemeClr val="dk1"/>
                </a:solidFill>
              </a:rPr>
              <a:t>  </a:t>
            </a:r>
            <a:endParaRPr sz="1100">
              <a:solidFill>
                <a:schemeClr val="dk1"/>
              </a:solidFill>
            </a:endParaRPr>
          </a:p>
          <a:p>
            <a:pPr marL="0" lvl="0" indent="0" algn="ctr" rtl="0">
              <a:spcBef>
                <a:spcPts val="0"/>
              </a:spcBef>
              <a:spcAft>
                <a:spcPts val="0"/>
              </a:spcAft>
              <a:buNone/>
            </a:pPr>
            <a:r>
              <a:rPr lang="ja-JP" sz="1100" b="1">
                <a:solidFill>
                  <a:schemeClr val="dk1"/>
                </a:solidFill>
              </a:rPr>
              <a:t>透明で双方向の情報受発信を貫く</a:t>
            </a:r>
            <a:endParaRPr sz="1100" b="1">
              <a:solidFill>
                <a:schemeClr val="dk1"/>
              </a:solidFill>
            </a:endParaRPr>
          </a:p>
          <a:p>
            <a:pPr marL="0" lvl="0" indent="0" algn="just" rtl="0">
              <a:spcBef>
                <a:spcPts val="0"/>
              </a:spcBef>
              <a:spcAft>
                <a:spcPts val="0"/>
              </a:spcAft>
              <a:buClr>
                <a:schemeClr val="dk1"/>
              </a:buClr>
              <a:buSzPts val="1100"/>
              <a:buFont typeface="Arial"/>
              <a:buNone/>
            </a:pPr>
            <a:endParaRPr sz="1100">
              <a:solidFill>
                <a:schemeClr val="dk1"/>
              </a:solidFill>
            </a:endParaRPr>
          </a:p>
        </p:txBody>
      </p:sp>
      <p:sp>
        <p:nvSpPr>
          <p:cNvPr id="72" name="Google Shape;72;p9"/>
          <p:cNvSpPr/>
          <p:nvPr/>
        </p:nvSpPr>
        <p:spPr>
          <a:xfrm>
            <a:off x="5003800" y="3086100"/>
            <a:ext cx="3467100" cy="8637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just" rtl="0">
              <a:spcBef>
                <a:spcPts val="0"/>
              </a:spcBef>
              <a:spcAft>
                <a:spcPts val="0"/>
              </a:spcAft>
              <a:buNone/>
            </a:pPr>
            <a:r>
              <a:rPr lang="ja-JP" sz="1100">
                <a:solidFill>
                  <a:schemeClr val="dk1"/>
                </a:solidFill>
              </a:rPr>
              <a:t>４．主体性を尊重した参加型コミュニティの形成</a:t>
            </a:r>
            <a:endParaRPr sz="1100">
              <a:solidFill>
                <a:schemeClr val="dk1"/>
              </a:solidFill>
            </a:endParaRPr>
          </a:p>
          <a:p>
            <a:pPr marL="0" lvl="0" indent="0" algn="just" rtl="0">
              <a:spcBef>
                <a:spcPts val="0"/>
              </a:spcBef>
              <a:spcAft>
                <a:spcPts val="0"/>
              </a:spcAft>
              <a:buNone/>
            </a:pPr>
            <a:endParaRPr sz="1100">
              <a:solidFill>
                <a:schemeClr val="dk1"/>
              </a:solidFill>
            </a:endParaRPr>
          </a:p>
          <a:p>
            <a:pPr marL="0" lvl="0" indent="0" algn="ctr" rtl="0">
              <a:spcBef>
                <a:spcPts val="0"/>
              </a:spcBef>
              <a:spcAft>
                <a:spcPts val="0"/>
              </a:spcAft>
              <a:buNone/>
            </a:pPr>
            <a:r>
              <a:rPr lang="ja-JP" sz="1200" b="1">
                <a:solidFill>
                  <a:schemeClr val="dk1"/>
                </a:solidFill>
              </a:rPr>
              <a:t>主体性が育つ参加型コミュニティづくり</a:t>
            </a:r>
            <a:r>
              <a:rPr lang="ja-JP" sz="1200">
                <a:solidFill>
                  <a:schemeClr val="dk1"/>
                </a:solidFill>
              </a:rPr>
              <a:t>   </a:t>
            </a:r>
            <a:endParaRPr sz="1200"/>
          </a:p>
        </p:txBody>
      </p:sp>
      <p:sp>
        <p:nvSpPr>
          <p:cNvPr id="73" name="Google Shape;73;p9"/>
          <p:cNvSpPr/>
          <p:nvPr/>
        </p:nvSpPr>
        <p:spPr>
          <a:xfrm>
            <a:off x="5003800" y="4089400"/>
            <a:ext cx="3467100" cy="8637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just" rtl="0">
              <a:spcBef>
                <a:spcPts val="0"/>
              </a:spcBef>
              <a:spcAft>
                <a:spcPts val="0"/>
              </a:spcAft>
              <a:buNone/>
            </a:pPr>
            <a:r>
              <a:rPr lang="ja-JP" sz="1100">
                <a:solidFill>
                  <a:schemeClr val="dk1"/>
                </a:solidFill>
              </a:rPr>
              <a:t>５．変化を機会と捉える姿勢と経営力強化    </a:t>
            </a:r>
            <a:endParaRPr sz="1100">
              <a:solidFill>
                <a:schemeClr val="dk1"/>
              </a:solidFill>
            </a:endParaRPr>
          </a:p>
          <a:p>
            <a:pPr marL="0" lvl="0" indent="0" algn="just" rtl="0">
              <a:spcBef>
                <a:spcPts val="0"/>
              </a:spcBef>
              <a:spcAft>
                <a:spcPts val="0"/>
              </a:spcAft>
              <a:buNone/>
            </a:pPr>
            <a:endParaRPr sz="1100">
              <a:solidFill>
                <a:schemeClr val="dk1"/>
              </a:solidFill>
            </a:endParaRPr>
          </a:p>
          <a:p>
            <a:pPr marL="0" lvl="0" indent="0" algn="ctr" rtl="0">
              <a:spcBef>
                <a:spcPts val="0"/>
              </a:spcBef>
              <a:spcAft>
                <a:spcPts val="0"/>
              </a:spcAft>
              <a:buNone/>
            </a:pPr>
            <a:r>
              <a:rPr lang="ja-JP" sz="1100" b="1">
                <a:solidFill>
                  <a:schemeClr val="dk1"/>
                </a:solidFill>
              </a:rPr>
              <a:t>変化を機会に変え、成長を加速する</a:t>
            </a:r>
            <a:endParaRPr sz="1100" b="1">
              <a:solidFill>
                <a:schemeClr val="dk1"/>
              </a:solidFill>
            </a:endParaRPr>
          </a:p>
        </p:txBody>
      </p:sp>
      <p:sp>
        <p:nvSpPr>
          <p:cNvPr id="74" name="Google Shape;74;p9"/>
          <p:cNvSpPr/>
          <p:nvPr/>
        </p:nvSpPr>
        <p:spPr>
          <a:xfrm>
            <a:off x="5003800" y="5092700"/>
            <a:ext cx="3467100" cy="8637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just" rtl="0">
              <a:spcBef>
                <a:spcPts val="0"/>
              </a:spcBef>
              <a:spcAft>
                <a:spcPts val="0"/>
              </a:spcAft>
              <a:buNone/>
            </a:pPr>
            <a:r>
              <a:rPr lang="ja-JP" sz="1100">
                <a:solidFill>
                  <a:schemeClr val="dk1"/>
                </a:solidFill>
              </a:rPr>
              <a:t>６．地域ICT利活用の推進と産業発展への貢献</a:t>
            </a:r>
            <a:endParaRPr sz="1100">
              <a:solidFill>
                <a:schemeClr val="dk1"/>
              </a:solidFill>
            </a:endParaRPr>
          </a:p>
          <a:p>
            <a:pPr marL="0" lvl="0" indent="0" algn="just" rtl="0">
              <a:spcBef>
                <a:spcPts val="0"/>
              </a:spcBef>
              <a:spcAft>
                <a:spcPts val="0"/>
              </a:spcAft>
              <a:buNone/>
            </a:pPr>
            <a:r>
              <a:rPr lang="ja-JP" sz="1100">
                <a:solidFill>
                  <a:schemeClr val="dk1"/>
                </a:solidFill>
              </a:rPr>
              <a:t>  </a:t>
            </a:r>
            <a:endParaRPr sz="1100">
              <a:solidFill>
                <a:schemeClr val="dk1"/>
              </a:solidFill>
            </a:endParaRPr>
          </a:p>
          <a:p>
            <a:pPr marL="0" lvl="0" indent="0" algn="ctr" rtl="0">
              <a:spcBef>
                <a:spcPts val="0"/>
              </a:spcBef>
              <a:spcAft>
                <a:spcPts val="0"/>
              </a:spcAft>
              <a:buNone/>
            </a:pPr>
            <a:r>
              <a:rPr lang="ja-JP" sz="1100" b="1">
                <a:solidFill>
                  <a:schemeClr val="dk1"/>
                </a:solidFill>
              </a:rPr>
              <a:t>ICT利活用で地域と産業を強くする</a:t>
            </a:r>
            <a:endParaRPr sz="1100" b="1">
              <a:solidFill>
                <a:schemeClr val="dk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p10"/>
          <p:cNvSpPr txBox="1"/>
          <p:nvPr/>
        </p:nvSpPr>
        <p:spPr>
          <a:xfrm>
            <a:off x="165100" y="0"/>
            <a:ext cx="7607400" cy="457200"/>
          </a:xfrm>
          <a:prstGeom prst="rect">
            <a:avLst/>
          </a:prstGeom>
          <a:noFill/>
          <a:ln>
            <a:noFill/>
          </a:ln>
        </p:spPr>
        <p:txBody>
          <a:bodyPr spcFirstLastPara="1" wrap="square" lIns="72000" tIns="72000" rIns="0" bIns="0" anchor="ctr" anchorCtr="0">
            <a:normAutofit/>
          </a:bodyPr>
          <a:lstStyle/>
          <a:p>
            <a:pPr marL="0" marR="0" lvl="0" indent="0" algn="l" rtl="0">
              <a:lnSpc>
                <a:spcPct val="100000"/>
              </a:lnSpc>
              <a:spcBef>
                <a:spcPts val="0"/>
              </a:spcBef>
              <a:spcAft>
                <a:spcPts val="0"/>
              </a:spcAft>
              <a:buClr>
                <a:srgbClr val="000000"/>
              </a:buClr>
              <a:buSzPts val="2400"/>
              <a:buFont typeface="Arial"/>
              <a:buNone/>
            </a:pPr>
            <a:r>
              <a:rPr lang="ja-JP" sz="2400" b="1">
                <a:solidFill>
                  <a:srgbClr val="4D4D4D"/>
                </a:solidFill>
                <a:latin typeface="Meiryo"/>
                <a:ea typeface="Meiryo"/>
                <a:cs typeface="Meiryo"/>
                <a:sym typeface="Meiryo"/>
              </a:rPr>
              <a:t>３</a:t>
            </a:r>
            <a:r>
              <a:rPr lang="ja-JP" sz="2400" b="1" i="0" u="none" strike="noStrike" cap="none">
                <a:solidFill>
                  <a:srgbClr val="4D4D4D"/>
                </a:solidFill>
                <a:latin typeface="Meiryo"/>
                <a:ea typeface="Meiryo"/>
                <a:cs typeface="Meiryo"/>
                <a:sym typeface="Meiryo"/>
              </a:rPr>
              <a:t>. </a:t>
            </a:r>
            <a:r>
              <a:rPr lang="ja-JP" sz="2400" b="1">
                <a:solidFill>
                  <a:srgbClr val="4D4D4D"/>
                </a:solidFill>
                <a:latin typeface="Meiryo"/>
                <a:ea typeface="Meiryo"/>
                <a:cs typeface="Meiryo"/>
                <a:sym typeface="Meiryo"/>
              </a:rPr>
              <a:t>Policy・Value（</a:t>
            </a:r>
            <a:r>
              <a:rPr lang="ja-JP" sz="2400" b="1" i="0" u="none" strike="noStrike" cap="none">
                <a:solidFill>
                  <a:srgbClr val="4D4D4D"/>
                </a:solidFill>
                <a:latin typeface="Meiryo"/>
                <a:ea typeface="Meiryo"/>
                <a:cs typeface="Meiryo"/>
                <a:sym typeface="Meiryo"/>
              </a:rPr>
              <a:t>活動指針・価値観</a:t>
            </a:r>
            <a:r>
              <a:rPr lang="ja-JP" sz="2400" b="1">
                <a:solidFill>
                  <a:srgbClr val="4D4D4D"/>
                </a:solidFill>
                <a:latin typeface="Meiryo"/>
                <a:ea typeface="Meiryo"/>
                <a:cs typeface="Meiryo"/>
                <a:sym typeface="Meiryo"/>
              </a:rPr>
              <a:t>）の説明</a:t>
            </a:r>
            <a:endParaRPr sz="1400" b="0" i="0" u="none" strike="noStrike" cap="none">
              <a:solidFill>
                <a:srgbClr val="FF0000"/>
              </a:solidFill>
              <a:latin typeface="Arial"/>
              <a:ea typeface="Arial"/>
              <a:cs typeface="Arial"/>
              <a:sym typeface="Arial"/>
            </a:endParaRPr>
          </a:p>
        </p:txBody>
      </p:sp>
      <p:sp>
        <p:nvSpPr>
          <p:cNvPr id="80" name="Google Shape;80;p10"/>
          <p:cNvSpPr/>
          <p:nvPr/>
        </p:nvSpPr>
        <p:spPr>
          <a:xfrm>
            <a:off x="442090" y="728699"/>
            <a:ext cx="8244600" cy="5505900"/>
          </a:xfrm>
          <a:prstGeom prst="rect">
            <a:avLst/>
          </a:prstGeom>
          <a:noFill/>
          <a:ln>
            <a:noFill/>
          </a:ln>
        </p:spPr>
        <p:txBody>
          <a:bodyPr spcFirstLastPara="1" wrap="square" lIns="36000" tIns="36000" rIns="36000" bIns="36000" anchor="t" anchorCtr="0">
            <a:noAutofit/>
          </a:bodyPr>
          <a:lstStyle/>
          <a:p>
            <a:pPr marL="0" marR="0" lvl="0" indent="0" algn="just" rtl="0">
              <a:lnSpc>
                <a:spcPct val="100000"/>
              </a:lnSpc>
              <a:spcBef>
                <a:spcPts val="0"/>
              </a:spcBef>
              <a:spcAft>
                <a:spcPts val="0"/>
              </a:spcAft>
              <a:buNone/>
            </a:pPr>
            <a:r>
              <a:rPr lang="ja-JP" sz="1500" b="1">
                <a:solidFill>
                  <a:srgbClr val="000000"/>
                </a:solidFill>
              </a:rPr>
              <a:t>１．共創・連携の推進</a:t>
            </a:r>
            <a:r>
              <a:rPr lang="ja-JP" sz="1500">
                <a:solidFill>
                  <a:srgbClr val="000000"/>
                </a:solidFill>
              </a:rPr>
              <a:t>  </a:t>
            </a:r>
            <a:endParaRPr sz="1500">
              <a:solidFill>
                <a:srgbClr val="000000"/>
              </a:solidFill>
            </a:endParaRPr>
          </a:p>
          <a:p>
            <a:pPr marL="0" marR="0" lvl="0" indent="0" algn="just" rtl="0">
              <a:lnSpc>
                <a:spcPct val="100000"/>
              </a:lnSpc>
              <a:spcBef>
                <a:spcPts val="0"/>
              </a:spcBef>
              <a:spcAft>
                <a:spcPts val="0"/>
              </a:spcAft>
              <a:buNone/>
            </a:pPr>
            <a:r>
              <a:rPr lang="ja-JP" sz="1300">
                <a:solidFill>
                  <a:srgbClr val="000000"/>
                </a:solidFill>
              </a:rPr>
              <a:t>　会員企業・行政・教育機関・他産業との連携を重視し、地域ICT利活用と産業振興を支える。</a:t>
            </a:r>
            <a:endParaRPr sz="1300">
              <a:solidFill>
                <a:srgbClr val="000000"/>
              </a:solidFill>
            </a:endParaRPr>
          </a:p>
          <a:p>
            <a:pPr marL="0" lvl="0" indent="0" algn="just" rtl="0">
              <a:spcBef>
                <a:spcPts val="0"/>
              </a:spcBef>
              <a:spcAft>
                <a:spcPts val="0"/>
              </a:spcAft>
              <a:buNone/>
            </a:pPr>
            <a:r>
              <a:rPr lang="ja-JP" sz="1300">
                <a:solidFill>
                  <a:srgbClr val="000000"/>
                </a:solidFill>
              </a:rPr>
              <a:t>　MISAは地域ICTのハブとして、協働・共創の場を提供する。</a:t>
            </a:r>
            <a:endParaRPr sz="1300">
              <a:solidFill>
                <a:srgbClr val="000000"/>
              </a:solidFill>
            </a:endParaRPr>
          </a:p>
          <a:p>
            <a:pPr marL="0" lvl="0" indent="0" algn="just" rtl="0">
              <a:spcBef>
                <a:spcPts val="0"/>
              </a:spcBef>
              <a:spcAft>
                <a:spcPts val="0"/>
              </a:spcAft>
              <a:buClr>
                <a:srgbClr val="000000"/>
              </a:buClr>
              <a:buSzPts val="1100"/>
              <a:buFont typeface="Arial"/>
              <a:buNone/>
            </a:pPr>
            <a:endParaRPr sz="1300">
              <a:solidFill>
                <a:srgbClr val="000000"/>
              </a:solidFill>
            </a:endParaRPr>
          </a:p>
          <a:p>
            <a:pPr marL="0" marR="0" lvl="0" indent="0" algn="just" rtl="0">
              <a:lnSpc>
                <a:spcPct val="100000"/>
              </a:lnSpc>
              <a:spcBef>
                <a:spcPts val="0"/>
              </a:spcBef>
              <a:spcAft>
                <a:spcPts val="0"/>
              </a:spcAft>
              <a:buNone/>
            </a:pPr>
            <a:r>
              <a:rPr lang="ja-JP" sz="1500" b="1">
                <a:solidFill>
                  <a:srgbClr val="000000"/>
                </a:solidFill>
              </a:rPr>
              <a:t>２．公平性と開かれた機会の提供</a:t>
            </a:r>
            <a:r>
              <a:rPr lang="ja-JP" sz="1500">
                <a:solidFill>
                  <a:srgbClr val="000000"/>
                </a:solidFill>
              </a:rPr>
              <a:t>  </a:t>
            </a:r>
            <a:endParaRPr sz="1500">
              <a:solidFill>
                <a:srgbClr val="000000"/>
              </a:solidFill>
            </a:endParaRPr>
          </a:p>
          <a:p>
            <a:pPr marL="0" marR="0" lvl="0" indent="0" algn="just" rtl="0">
              <a:lnSpc>
                <a:spcPct val="100000"/>
              </a:lnSpc>
              <a:spcBef>
                <a:spcPts val="0"/>
              </a:spcBef>
              <a:spcAft>
                <a:spcPts val="0"/>
              </a:spcAft>
              <a:buNone/>
            </a:pPr>
            <a:r>
              <a:rPr lang="ja-JP" sz="1300">
                <a:solidFill>
                  <a:srgbClr val="000000"/>
                </a:solidFill>
              </a:rPr>
              <a:t>　会員企業の規模や事業内容の違いを踏まえ、誰もが参加しやすい多様な事業を展開する。</a:t>
            </a:r>
            <a:endParaRPr sz="1300">
              <a:solidFill>
                <a:srgbClr val="000000"/>
              </a:solidFill>
            </a:endParaRPr>
          </a:p>
          <a:p>
            <a:pPr marL="0" lvl="0" indent="0" algn="just" rtl="0">
              <a:spcBef>
                <a:spcPts val="0"/>
              </a:spcBef>
              <a:spcAft>
                <a:spcPts val="0"/>
              </a:spcAft>
              <a:buClr>
                <a:srgbClr val="000000"/>
              </a:buClr>
              <a:buSzPts val="1100"/>
              <a:buFont typeface="Arial"/>
              <a:buNone/>
            </a:pPr>
            <a:r>
              <a:rPr lang="ja-JP" sz="1300">
                <a:solidFill>
                  <a:srgbClr val="000000"/>
                </a:solidFill>
              </a:rPr>
              <a:t>　若手から経営層まで、成長段階に応じた学びと交流の機会を公平に提供する。高い有効性が期待できる</a:t>
            </a:r>
            <a:br>
              <a:rPr lang="ja-JP" sz="1300">
                <a:solidFill>
                  <a:srgbClr val="000000"/>
                </a:solidFill>
              </a:rPr>
            </a:br>
            <a:r>
              <a:rPr lang="ja-JP" sz="1300">
                <a:solidFill>
                  <a:srgbClr val="000000"/>
                </a:solidFill>
              </a:rPr>
              <a:t>　事業も行う。</a:t>
            </a:r>
            <a:endParaRPr sz="1300">
              <a:solidFill>
                <a:srgbClr val="000000"/>
              </a:solidFill>
            </a:endParaRPr>
          </a:p>
          <a:p>
            <a:pPr marL="0" marR="0" lvl="0" indent="0" algn="just" rtl="0">
              <a:lnSpc>
                <a:spcPct val="100000"/>
              </a:lnSpc>
              <a:spcBef>
                <a:spcPts val="0"/>
              </a:spcBef>
              <a:spcAft>
                <a:spcPts val="0"/>
              </a:spcAft>
              <a:buNone/>
            </a:pPr>
            <a:endParaRPr sz="1300" b="1">
              <a:solidFill>
                <a:srgbClr val="000000"/>
              </a:solidFill>
            </a:endParaRPr>
          </a:p>
          <a:p>
            <a:pPr marL="0" marR="0" lvl="0" indent="0" algn="just" rtl="0">
              <a:lnSpc>
                <a:spcPct val="100000"/>
              </a:lnSpc>
              <a:spcBef>
                <a:spcPts val="0"/>
              </a:spcBef>
              <a:spcAft>
                <a:spcPts val="0"/>
              </a:spcAft>
              <a:buNone/>
            </a:pPr>
            <a:r>
              <a:rPr lang="ja-JP" sz="1500" b="1">
                <a:solidFill>
                  <a:srgbClr val="000000"/>
                </a:solidFill>
              </a:rPr>
              <a:t>３．透明性と双方向の情報受発信</a:t>
            </a:r>
            <a:r>
              <a:rPr lang="ja-JP" sz="1500">
                <a:solidFill>
                  <a:srgbClr val="000000"/>
                </a:solidFill>
              </a:rPr>
              <a:t>  </a:t>
            </a:r>
            <a:endParaRPr sz="1500">
              <a:solidFill>
                <a:srgbClr val="000000"/>
              </a:solidFill>
            </a:endParaRPr>
          </a:p>
          <a:p>
            <a:pPr marL="0" marR="0" lvl="0" indent="0" algn="just" rtl="0">
              <a:lnSpc>
                <a:spcPct val="100000"/>
              </a:lnSpc>
              <a:spcBef>
                <a:spcPts val="0"/>
              </a:spcBef>
              <a:spcAft>
                <a:spcPts val="0"/>
              </a:spcAft>
              <a:buNone/>
            </a:pPr>
            <a:r>
              <a:rPr lang="ja-JP" sz="1300">
                <a:solidFill>
                  <a:srgbClr val="000000"/>
                </a:solidFill>
              </a:rPr>
              <a:t>　会員企業に対し、タイムリーで公平・公正な情報発信を行い、会員企業の声を積極的に受け止める。</a:t>
            </a:r>
            <a:endParaRPr sz="1300">
              <a:solidFill>
                <a:srgbClr val="000000"/>
              </a:solidFill>
            </a:endParaRPr>
          </a:p>
          <a:p>
            <a:pPr marL="0" lvl="0" indent="0" algn="just" rtl="0">
              <a:spcBef>
                <a:spcPts val="0"/>
              </a:spcBef>
              <a:spcAft>
                <a:spcPts val="0"/>
              </a:spcAft>
              <a:buClr>
                <a:srgbClr val="000000"/>
              </a:buClr>
              <a:buSzPts val="1100"/>
              <a:buFont typeface="Arial"/>
              <a:buNone/>
            </a:pPr>
            <a:r>
              <a:rPr lang="ja-JP" sz="1300">
                <a:solidFill>
                  <a:srgbClr val="000000"/>
                </a:solidFill>
              </a:rPr>
              <a:t>　多様な媒体を活用し、外部への認知向上と共感形成を図る。</a:t>
            </a:r>
            <a:endParaRPr sz="1300">
              <a:solidFill>
                <a:srgbClr val="000000"/>
              </a:solidFill>
            </a:endParaRPr>
          </a:p>
          <a:p>
            <a:pPr marL="0" marR="0" lvl="0" indent="0" algn="just" rtl="0">
              <a:lnSpc>
                <a:spcPct val="100000"/>
              </a:lnSpc>
              <a:spcBef>
                <a:spcPts val="0"/>
              </a:spcBef>
              <a:spcAft>
                <a:spcPts val="0"/>
              </a:spcAft>
              <a:buNone/>
            </a:pPr>
            <a:endParaRPr sz="1300" b="1">
              <a:solidFill>
                <a:srgbClr val="000000"/>
              </a:solidFill>
            </a:endParaRPr>
          </a:p>
          <a:p>
            <a:pPr marL="0" marR="0" lvl="0" indent="0" algn="just" rtl="0">
              <a:lnSpc>
                <a:spcPct val="100000"/>
              </a:lnSpc>
              <a:spcBef>
                <a:spcPts val="0"/>
              </a:spcBef>
              <a:spcAft>
                <a:spcPts val="0"/>
              </a:spcAft>
              <a:buNone/>
            </a:pPr>
            <a:r>
              <a:rPr lang="ja-JP" sz="1500" b="1">
                <a:solidFill>
                  <a:srgbClr val="000000"/>
                </a:solidFill>
              </a:rPr>
              <a:t>４．主体性を尊重した参加型コミュニティの形成</a:t>
            </a:r>
            <a:r>
              <a:rPr lang="ja-JP" sz="1500">
                <a:solidFill>
                  <a:srgbClr val="000000"/>
                </a:solidFill>
              </a:rPr>
              <a:t>  </a:t>
            </a:r>
            <a:endParaRPr sz="1500">
              <a:solidFill>
                <a:srgbClr val="000000"/>
              </a:solidFill>
            </a:endParaRPr>
          </a:p>
          <a:p>
            <a:pPr marL="0" marR="0" lvl="0" indent="0" algn="just" rtl="0">
              <a:lnSpc>
                <a:spcPct val="100000"/>
              </a:lnSpc>
              <a:spcBef>
                <a:spcPts val="0"/>
              </a:spcBef>
              <a:spcAft>
                <a:spcPts val="0"/>
              </a:spcAft>
              <a:buNone/>
            </a:pPr>
            <a:r>
              <a:rPr lang="ja-JP" sz="1300">
                <a:solidFill>
                  <a:srgbClr val="000000"/>
                </a:solidFill>
              </a:rPr>
              <a:t>　委員会やイベントへの積極的な参加を奨励し、会員企業が主体的に活動を創り出す文化を育む。</a:t>
            </a:r>
            <a:endParaRPr sz="1300">
              <a:solidFill>
                <a:srgbClr val="000000"/>
              </a:solidFill>
            </a:endParaRPr>
          </a:p>
          <a:p>
            <a:pPr marL="0" lvl="0" indent="0" algn="just" rtl="0">
              <a:spcBef>
                <a:spcPts val="0"/>
              </a:spcBef>
              <a:spcAft>
                <a:spcPts val="0"/>
              </a:spcAft>
              <a:buClr>
                <a:srgbClr val="000000"/>
              </a:buClr>
              <a:buSzPts val="1100"/>
              <a:buFont typeface="Arial"/>
              <a:buNone/>
            </a:pPr>
            <a:r>
              <a:rPr lang="ja-JP" sz="1300">
                <a:solidFill>
                  <a:srgbClr val="000000"/>
                </a:solidFill>
              </a:rPr>
              <a:t>　会員企業は自らの判断で活力あるコミュニティを形成する。</a:t>
            </a:r>
            <a:endParaRPr sz="1300">
              <a:solidFill>
                <a:srgbClr val="000000"/>
              </a:solidFill>
            </a:endParaRPr>
          </a:p>
          <a:p>
            <a:pPr marL="0" marR="0" lvl="0" indent="0" algn="just" rtl="0">
              <a:lnSpc>
                <a:spcPct val="100000"/>
              </a:lnSpc>
              <a:spcBef>
                <a:spcPts val="0"/>
              </a:spcBef>
              <a:spcAft>
                <a:spcPts val="0"/>
              </a:spcAft>
              <a:buNone/>
            </a:pPr>
            <a:endParaRPr sz="1300" b="1">
              <a:solidFill>
                <a:srgbClr val="000000"/>
              </a:solidFill>
            </a:endParaRPr>
          </a:p>
          <a:p>
            <a:pPr marL="0" marR="0" lvl="0" indent="0" algn="just" rtl="0">
              <a:lnSpc>
                <a:spcPct val="100000"/>
              </a:lnSpc>
              <a:spcBef>
                <a:spcPts val="0"/>
              </a:spcBef>
              <a:spcAft>
                <a:spcPts val="0"/>
              </a:spcAft>
              <a:buNone/>
            </a:pPr>
            <a:r>
              <a:rPr lang="ja-JP" sz="1500" b="1">
                <a:solidFill>
                  <a:srgbClr val="000000"/>
                </a:solidFill>
              </a:rPr>
              <a:t>５．変化を機会と捉える姿勢と経営力強化</a:t>
            </a:r>
            <a:r>
              <a:rPr lang="ja-JP" sz="1500">
                <a:solidFill>
                  <a:srgbClr val="000000"/>
                </a:solidFill>
              </a:rPr>
              <a:t>  </a:t>
            </a:r>
            <a:endParaRPr sz="1500">
              <a:solidFill>
                <a:srgbClr val="000000"/>
              </a:solidFill>
            </a:endParaRPr>
          </a:p>
          <a:p>
            <a:pPr marL="0" marR="0" lvl="0" indent="0" algn="just" rtl="0">
              <a:lnSpc>
                <a:spcPct val="100000"/>
              </a:lnSpc>
              <a:spcBef>
                <a:spcPts val="0"/>
              </a:spcBef>
              <a:spcAft>
                <a:spcPts val="0"/>
              </a:spcAft>
              <a:buNone/>
            </a:pPr>
            <a:r>
              <a:rPr lang="ja-JP" sz="1300">
                <a:solidFill>
                  <a:srgbClr val="000000"/>
                </a:solidFill>
              </a:rPr>
              <a:t>　社会環境・顧客ニーズ・技術革新の変化を成長機会と捉え、迅速に対応する。</a:t>
            </a:r>
            <a:endParaRPr sz="1300">
              <a:solidFill>
                <a:srgbClr val="000000"/>
              </a:solidFill>
            </a:endParaRPr>
          </a:p>
          <a:p>
            <a:pPr marL="0" lvl="0" indent="0" algn="just" rtl="0">
              <a:spcBef>
                <a:spcPts val="0"/>
              </a:spcBef>
              <a:spcAft>
                <a:spcPts val="0"/>
              </a:spcAft>
              <a:buClr>
                <a:srgbClr val="000000"/>
              </a:buClr>
              <a:buSzPts val="1100"/>
              <a:buFont typeface="Arial"/>
              <a:buNone/>
            </a:pPr>
            <a:r>
              <a:rPr lang="ja-JP" sz="1300">
                <a:solidFill>
                  <a:srgbClr val="000000"/>
                </a:solidFill>
              </a:rPr>
              <a:t>　先端技術の活用を促し、地域ICT産業の競争力を高める。</a:t>
            </a:r>
            <a:endParaRPr sz="1300">
              <a:solidFill>
                <a:srgbClr val="000000"/>
              </a:solidFill>
            </a:endParaRPr>
          </a:p>
          <a:p>
            <a:pPr marL="0" marR="0" lvl="0" indent="0" algn="just" rtl="0">
              <a:lnSpc>
                <a:spcPct val="100000"/>
              </a:lnSpc>
              <a:spcBef>
                <a:spcPts val="0"/>
              </a:spcBef>
              <a:spcAft>
                <a:spcPts val="0"/>
              </a:spcAft>
              <a:buNone/>
            </a:pPr>
            <a:endParaRPr sz="1300" b="1">
              <a:solidFill>
                <a:srgbClr val="000000"/>
              </a:solidFill>
            </a:endParaRPr>
          </a:p>
          <a:p>
            <a:pPr marL="0" marR="0" lvl="0" indent="0" algn="just" rtl="0">
              <a:lnSpc>
                <a:spcPct val="100000"/>
              </a:lnSpc>
              <a:spcBef>
                <a:spcPts val="0"/>
              </a:spcBef>
              <a:spcAft>
                <a:spcPts val="0"/>
              </a:spcAft>
              <a:buNone/>
            </a:pPr>
            <a:r>
              <a:rPr lang="ja-JP" sz="1500" b="1">
                <a:solidFill>
                  <a:srgbClr val="000000"/>
                </a:solidFill>
              </a:rPr>
              <a:t>６．地域ICT利活用の推進と産業発展への貢献</a:t>
            </a:r>
            <a:r>
              <a:rPr lang="ja-JP" sz="1500">
                <a:solidFill>
                  <a:srgbClr val="000000"/>
                </a:solidFill>
              </a:rPr>
              <a:t>  </a:t>
            </a:r>
            <a:endParaRPr sz="1500">
              <a:solidFill>
                <a:srgbClr val="000000"/>
              </a:solidFill>
            </a:endParaRPr>
          </a:p>
          <a:p>
            <a:pPr marL="0" marR="0" lvl="0" indent="0" algn="just" rtl="0">
              <a:lnSpc>
                <a:spcPct val="100000"/>
              </a:lnSpc>
              <a:spcBef>
                <a:spcPts val="0"/>
              </a:spcBef>
              <a:spcAft>
                <a:spcPts val="0"/>
              </a:spcAft>
              <a:buNone/>
            </a:pPr>
            <a:r>
              <a:rPr lang="ja-JP" sz="1300">
                <a:solidFill>
                  <a:srgbClr val="000000"/>
                </a:solidFill>
              </a:rPr>
              <a:t>　行政機関との連携を深め、ICT利活用による地域発展と産業振興の両立を目指す。</a:t>
            </a:r>
            <a:endParaRPr sz="1300">
              <a:solidFill>
                <a:srgbClr val="000000"/>
              </a:solidFill>
            </a:endParaRPr>
          </a:p>
          <a:p>
            <a:pPr marL="0" lvl="0" indent="0" algn="just" rtl="0">
              <a:spcBef>
                <a:spcPts val="0"/>
              </a:spcBef>
              <a:spcAft>
                <a:spcPts val="0"/>
              </a:spcAft>
              <a:buClr>
                <a:srgbClr val="000000"/>
              </a:buClr>
              <a:buSzPts val="1100"/>
              <a:buFont typeface="Arial"/>
              <a:buNone/>
            </a:pPr>
            <a:r>
              <a:rPr lang="ja-JP" sz="1300">
                <a:solidFill>
                  <a:srgbClr val="000000"/>
                </a:solidFill>
              </a:rPr>
              <a:t>　外部機関や他産業との協業機会を創出し、地域全体のICT活用を促進する。</a:t>
            </a:r>
            <a:endParaRPr sz="1300">
              <a:solidFill>
                <a:srgbClr val="000000"/>
              </a:solidFill>
            </a:endParaRPr>
          </a:p>
          <a:p>
            <a:pPr marL="0" marR="0" lvl="0" indent="0" algn="just" rtl="0">
              <a:lnSpc>
                <a:spcPct val="100000"/>
              </a:lnSpc>
              <a:spcBef>
                <a:spcPts val="0"/>
              </a:spcBef>
              <a:spcAft>
                <a:spcPts val="0"/>
              </a:spcAft>
              <a:buNone/>
            </a:pPr>
            <a:endParaRPr>
              <a:solidFill>
                <a:srgbClr val="1C1C1C"/>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11"/>
          <p:cNvSpPr txBox="1"/>
          <p:nvPr/>
        </p:nvSpPr>
        <p:spPr>
          <a:xfrm>
            <a:off x="177800" y="0"/>
            <a:ext cx="7429500" cy="457200"/>
          </a:xfrm>
          <a:prstGeom prst="rect">
            <a:avLst/>
          </a:prstGeom>
          <a:noFill/>
          <a:ln>
            <a:noFill/>
          </a:ln>
        </p:spPr>
        <p:txBody>
          <a:bodyPr spcFirstLastPara="1" wrap="square" lIns="72000" tIns="72000" rIns="0" bIns="0" anchor="ctr" anchorCtr="0">
            <a:noAutofit/>
          </a:bodyPr>
          <a:lstStyle/>
          <a:p>
            <a:pPr marL="0" marR="0" lvl="0" indent="0" algn="l" rtl="0">
              <a:spcBef>
                <a:spcPts val="0"/>
              </a:spcBef>
              <a:spcAft>
                <a:spcPts val="0"/>
              </a:spcAft>
              <a:buNone/>
            </a:pPr>
            <a:r>
              <a:rPr lang="ja-JP" sz="2400" b="1">
                <a:solidFill>
                  <a:srgbClr val="4D4D4D"/>
                </a:solidFill>
                <a:latin typeface="Meiryo"/>
                <a:ea typeface="Meiryo"/>
                <a:cs typeface="Meiryo"/>
                <a:sym typeface="Meiryo"/>
              </a:rPr>
              <a:t>４</a:t>
            </a:r>
            <a:r>
              <a:rPr lang="ja-JP" sz="2400" b="1" i="0" u="none" strike="noStrike" cap="none">
                <a:solidFill>
                  <a:srgbClr val="4D4D4D"/>
                </a:solidFill>
                <a:latin typeface="Meiryo"/>
                <a:ea typeface="Meiryo"/>
                <a:cs typeface="Meiryo"/>
                <a:sym typeface="Meiryo"/>
              </a:rPr>
              <a:t>. 環境認識（</a:t>
            </a:r>
            <a:r>
              <a:rPr lang="ja-JP" sz="2400" b="1">
                <a:solidFill>
                  <a:srgbClr val="4D4D4D"/>
                </a:solidFill>
                <a:latin typeface="Meiryo"/>
                <a:ea typeface="Meiryo"/>
                <a:cs typeface="Meiryo"/>
                <a:sym typeface="Meiryo"/>
              </a:rPr>
              <a:t>１</a:t>
            </a:r>
            <a:r>
              <a:rPr lang="ja-JP" sz="2400" b="1" i="0" u="none" strike="noStrike" cap="none">
                <a:solidFill>
                  <a:srgbClr val="4D4D4D"/>
                </a:solidFill>
                <a:latin typeface="Meiryo"/>
                <a:ea typeface="Meiryo"/>
                <a:cs typeface="Meiryo"/>
                <a:sym typeface="Meiryo"/>
              </a:rPr>
              <a:t>/</a:t>
            </a:r>
            <a:r>
              <a:rPr lang="ja-JP" sz="2400" b="1">
                <a:solidFill>
                  <a:srgbClr val="4D4D4D"/>
                </a:solidFill>
                <a:latin typeface="Meiryo"/>
                <a:ea typeface="Meiryo"/>
                <a:cs typeface="Meiryo"/>
                <a:sym typeface="Meiryo"/>
              </a:rPr>
              <a:t>４</a:t>
            </a:r>
            <a:r>
              <a:rPr lang="ja-JP" sz="2400" b="1" i="0" u="none" strike="noStrike" cap="none">
                <a:solidFill>
                  <a:srgbClr val="4D4D4D"/>
                </a:solidFill>
                <a:latin typeface="Meiryo"/>
                <a:ea typeface="Meiryo"/>
                <a:cs typeface="Meiryo"/>
                <a:sym typeface="Meiryo"/>
              </a:rPr>
              <a:t>）</a:t>
            </a:r>
            <a:endParaRPr sz="2400" b="1">
              <a:solidFill>
                <a:srgbClr val="4D4D4D"/>
              </a:solidFill>
              <a:latin typeface="Meiryo"/>
              <a:ea typeface="Meiryo"/>
              <a:cs typeface="Meiryo"/>
              <a:sym typeface="Meiryo"/>
            </a:endParaRPr>
          </a:p>
        </p:txBody>
      </p:sp>
      <p:sp>
        <p:nvSpPr>
          <p:cNvPr id="86" name="Google Shape;86;p11"/>
          <p:cNvSpPr/>
          <p:nvPr/>
        </p:nvSpPr>
        <p:spPr>
          <a:xfrm>
            <a:off x="684000" y="1037476"/>
            <a:ext cx="7776000" cy="5446200"/>
          </a:xfrm>
          <a:prstGeom prst="rect">
            <a:avLst/>
          </a:prstGeom>
          <a:noFill/>
          <a:ln>
            <a:noFill/>
          </a:ln>
        </p:spPr>
        <p:txBody>
          <a:bodyPr spcFirstLastPara="1" wrap="square" lIns="36000" tIns="36000" rIns="36000" bIns="36000" anchor="t" anchorCtr="0">
            <a:noAutofit/>
          </a:bodyPr>
          <a:lstStyle/>
          <a:p>
            <a:pPr marL="0" lvl="0" indent="0" algn="l" rtl="0">
              <a:spcBef>
                <a:spcPts val="1200"/>
              </a:spcBef>
              <a:spcAft>
                <a:spcPts val="0"/>
              </a:spcAft>
              <a:buClr>
                <a:schemeClr val="dk1"/>
              </a:buClr>
              <a:buSzPts val="1100"/>
              <a:buFont typeface="Arial"/>
              <a:buNone/>
            </a:pPr>
            <a:r>
              <a:rPr lang="ja-JP" sz="1500" b="1">
                <a:solidFill>
                  <a:srgbClr val="1C1C1C"/>
                </a:solidFill>
              </a:rPr>
              <a:t>デジタルシフトによる産業構造変革と生成ＡＩのさらなる進化</a:t>
            </a:r>
            <a:br>
              <a:rPr lang="ja-JP" sz="1300" b="1">
                <a:solidFill>
                  <a:srgbClr val="1C1C1C"/>
                </a:solidFill>
              </a:rPr>
            </a:br>
            <a:r>
              <a:rPr lang="ja-JP" sz="1300">
                <a:solidFill>
                  <a:srgbClr val="1C1C1C"/>
                </a:solidFill>
              </a:rPr>
              <a:t>産業界全体では、人手不足への対応や働き方改革の推進もありデジタル技術の利活用が急速に進んでいる。また、新たなデジタル技術（ＡＩ、ＩｏＴなど）の発展により新たな価値を生み出すデジタルトランスフォーメーション（Digital Transformation）による産業構造の変革も進んでいる。特に、生成ＡＩのさらなる進化は、業務支援ツールとしてますます活用されることが予想され、ＡＩエージェントの普及やソフトエンジニアの利用増加を通じて、従来の業務プロセスを劇的に効率化している。この自動化が進む中で、当業界には、技術適用による効率化とクオリティを下げないための新たなマネジメント手法や、イノベーションを創出するモノ・コトが強く求められている。</a:t>
            </a:r>
            <a:endParaRPr sz="1300">
              <a:solidFill>
                <a:srgbClr val="1C1C1C"/>
              </a:solidFill>
            </a:endParaRPr>
          </a:p>
          <a:p>
            <a:pPr marL="0" lvl="0" indent="0" algn="l" rtl="0">
              <a:spcBef>
                <a:spcPts val="1200"/>
              </a:spcBef>
              <a:spcAft>
                <a:spcPts val="0"/>
              </a:spcAft>
              <a:buClr>
                <a:schemeClr val="dk1"/>
              </a:buClr>
              <a:buSzPts val="1100"/>
              <a:buFont typeface="Arial"/>
              <a:buNone/>
            </a:pPr>
            <a:r>
              <a:rPr lang="ja-JP" sz="1500" b="1">
                <a:solidFill>
                  <a:srgbClr val="1C1C1C"/>
                </a:solidFill>
              </a:rPr>
              <a:t>ますます深刻化する人材不足と外国人技術者の増加</a:t>
            </a:r>
            <a:br>
              <a:rPr lang="ja-JP" sz="1300" b="1">
                <a:solidFill>
                  <a:srgbClr val="1C1C1C"/>
                </a:solidFill>
              </a:rPr>
            </a:br>
            <a:r>
              <a:rPr lang="ja-JP" sz="1300">
                <a:solidFill>
                  <a:srgbClr val="1C1C1C"/>
                </a:solidFill>
              </a:rPr>
              <a:t>経済産業省の調査によると、ＩＣＴ人材供給は2019年をピークに減少に転じており、この傾向は本中期計画（令和8年～令和11年） の期間中も続くと見込まれている。2030年問題が迫る中、ＩＣＴ人材不足はますます深刻化することが予測される。労働人口自体も減少が深刻化しつつあり、政府主導のグローバルな人材活用が推進されている中で、今後はＩＣＴ業界においても活用を考えていかなければならない。特に、外国人技術者がますます増えることが見込まれており、単なる人手不足解消の視点だけでなく、いかに高度人材として彼らを活かすかが、競争力強化の鍵となる。一方で、リモートワークの普及により首都圏や遠隔との仕事が容易となり、県内のICT人材の流出による人材不足にも一層拍車がかかっている。</a:t>
            </a:r>
            <a:endParaRPr sz="1300">
              <a:solidFill>
                <a:srgbClr val="1C1C1C"/>
              </a:solidFill>
            </a:endParaRPr>
          </a:p>
          <a:p>
            <a:pPr marL="0" lvl="0" indent="0" algn="l" rtl="0">
              <a:spcBef>
                <a:spcPts val="1200"/>
              </a:spcBef>
              <a:spcAft>
                <a:spcPts val="0"/>
              </a:spcAft>
              <a:buClr>
                <a:schemeClr val="dk1"/>
              </a:buClr>
              <a:buSzPts val="1100"/>
              <a:buFont typeface="Arial"/>
              <a:buNone/>
            </a:pPr>
            <a:r>
              <a:rPr lang="ja-JP" sz="1500" b="1">
                <a:solidFill>
                  <a:srgbClr val="1C1C1C"/>
                </a:solidFill>
              </a:rPr>
              <a:t>求められるIT人材の変化と人材の需要構造の変化</a:t>
            </a:r>
            <a:br>
              <a:rPr lang="ja-JP" sz="1300" b="1">
                <a:solidFill>
                  <a:srgbClr val="1C1C1C"/>
                </a:solidFill>
              </a:rPr>
            </a:br>
            <a:r>
              <a:rPr lang="ja-JP" sz="1300">
                <a:solidFill>
                  <a:srgbClr val="1C1C1C"/>
                </a:solidFill>
              </a:rPr>
              <a:t>人材が不足していくのは事実だが、単に人月が足りないのでは無く、求める人材の質が変化している。求める人材とはAI技術者などの先端的高度な人材であり、経営的視点を持つヒューマンスキルに長けた人材であり、レガシーな資産をも継承できる広範な知識と技術を保有する人材である。人材の需要構造の変化は顕著であり、従来の知識や技能だけでは対応しきれず、常に最新の情報や知識を学び続ける必要がある。逆に所謂コードが単に書けるだけの人材はノーコードツールや生成ＡＩ等に代替されていき、国内プログラマーの需要低下に繋がり淘汰されていく可能性がある。</a:t>
            </a:r>
            <a:endParaRPr sz="1300">
              <a:solidFill>
                <a:srgbClr val="1C1C1C"/>
              </a:solidFill>
            </a:endParaRPr>
          </a:p>
        </p:txBody>
      </p:sp>
      <p:sp>
        <p:nvSpPr>
          <p:cNvPr id="87" name="Google Shape;87;p11"/>
          <p:cNvSpPr/>
          <p:nvPr/>
        </p:nvSpPr>
        <p:spPr>
          <a:xfrm>
            <a:off x="354231" y="584684"/>
            <a:ext cx="6610200" cy="419700"/>
          </a:xfrm>
          <a:prstGeom prst="rect">
            <a:avLst/>
          </a:prstGeom>
          <a:noFill/>
          <a:ln>
            <a:noFill/>
          </a:ln>
        </p:spPr>
        <p:txBody>
          <a:bodyPr spcFirstLastPara="1" wrap="square" lIns="36000" tIns="36000" rIns="36000" bIns="0" anchor="t" anchorCtr="0">
            <a:noAutofit/>
          </a:bodyPr>
          <a:lstStyle/>
          <a:p>
            <a:pPr marL="0" marR="0" lvl="0" indent="0" algn="l" rtl="0">
              <a:spcBef>
                <a:spcPts val="0"/>
              </a:spcBef>
              <a:spcAft>
                <a:spcPts val="0"/>
              </a:spcAft>
              <a:buClr>
                <a:schemeClr val="dk1"/>
              </a:buClr>
              <a:buSzPts val="2000"/>
              <a:buFont typeface="Noto Sans Symbols"/>
              <a:buNone/>
            </a:pPr>
            <a:r>
              <a:rPr lang="ja-JP" sz="2000" b="0" i="0" u="none" strike="noStrike" cap="none">
                <a:solidFill>
                  <a:srgbClr val="333333"/>
                </a:solidFill>
                <a:latin typeface="Arial"/>
                <a:ea typeface="Arial"/>
                <a:cs typeface="Arial"/>
                <a:sym typeface="Arial"/>
              </a:rPr>
              <a:t>（１）　当地域に関する環境認識とＩＣＴ業界</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12"/>
          <p:cNvSpPr txBox="1"/>
          <p:nvPr/>
        </p:nvSpPr>
        <p:spPr>
          <a:xfrm>
            <a:off x="177800" y="0"/>
            <a:ext cx="7429500" cy="457200"/>
          </a:xfrm>
          <a:prstGeom prst="rect">
            <a:avLst/>
          </a:prstGeom>
          <a:noFill/>
          <a:ln>
            <a:noFill/>
          </a:ln>
        </p:spPr>
        <p:txBody>
          <a:bodyPr spcFirstLastPara="1" wrap="square" lIns="72000" tIns="72000" rIns="0" bIns="0" anchor="ctr" anchorCtr="0">
            <a:noAutofit/>
          </a:bodyPr>
          <a:lstStyle/>
          <a:p>
            <a:pPr marL="0" marR="0" lvl="0" indent="0" algn="l" rtl="0">
              <a:spcBef>
                <a:spcPts val="0"/>
              </a:spcBef>
              <a:spcAft>
                <a:spcPts val="0"/>
              </a:spcAft>
              <a:buNone/>
            </a:pPr>
            <a:r>
              <a:rPr lang="ja-JP" sz="2400" b="1">
                <a:solidFill>
                  <a:srgbClr val="4D4D4D"/>
                </a:solidFill>
                <a:latin typeface="Meiryo"/>
                <a:ea typeface="Meiryo"/>
                <a:cs typeface="Meiryo"/>
                <a:sym typeface="Meiryo"/>
              </a:rPr>
              <a:t>４</a:t>
            </a:r>
            <a:r>
              <a:rPr lang="ja-JP" sz="2400" b="1" i="0" u="none" strike="noStrike" cap="none">
                <a:solidFill>
                  <a:srgbClr val="4D4D4D"/>
                </a:solidFill>
                <a:latin typeface="Meiryo"/>
                <a:ea typeface="Meiryo"/>
                <a:cs typeface="Meiryo"/>
                <a:sym typeface="Meiryo"/>
              </a:rPr>
              <a:t>. 環境認識（</a:t>
            </a:r>
            <a:r>
              <a:rPr lang="ja-JP" sz="2400" b="1">
                <a:solidFill>
                  <a:srgbClr val="4D4D4D"/>
                </a:solidFill>
                <a:latin typeface="Meiryo"/>
                <a:ea typeface="Meiryo"/>
                <a:cs typeface="Meiryo"/>
                <a:sym typeface="Meiryo"/>
              </a:rPr>
              <a:t>２</a:t>
            </a:r>
            <a:r>
              <a:rPr lang="ja-JP" sz="2400" b="1" i="0" u="none" strike="noStrike" cap="none">
                <a:solidFill>
                  <a:srgbClr val="4D4D4D"/>
                </a:solidFill>
                <a:latin typeface="Meiryo"/>
                <a:ea typeface="Meiryo"/>
                <a:cs typeface="Meiryo"/>
                <a:sym typeface="Meiryo"/>
              </a:rPr>
              <a:t>/</a:t>
            </a:r>
            <a:r>
              <a:rPr lang="ja-JP" sz="2400" b="1">
                <a:solidFill>
                  <a:srgbClr val="4D4D4D"/>
                </a:solidFill>
                <a:latin typeface="Meiryo"/>
                <a:ea typeface="Meiryo"/>
                <a:cs typeface="Meiryo"/>
                <a:sym typeface="Meiryo"/>
              </a:rPr>
              <a:t>４</a:t>
            </a:r>
            <a:r>
              <a:rPr lang="ja-JP" sz="2400" b="1" i="0" u="none" strike="noStrike" cap="none">
                <a:solidFill>
                  <a:srgbClr val="4D4D4D"/>
                </a:solidFill>
                <a:latin typeface="Meiryo"/>
                <a:ea typeface="Meiryo"/>
                <a:cs typeface="Meiryo"/>
                <a:sym typeface="Meiryo"/>
              </a:rPr>
              <a:t>）</a:t>
            </a:r>
            <a:endParaRPr sz="2400" b="1">
              <a:solidFill>
                <a:srgbClr val="4D4D4D"/>
              </a:solidFill>
              <a:latin typeface="Meiryo"/>
              <a:ea typeface="Meiryo"/>
              <a:cs typeface="Meiryo"/>
              <a:sym typeface="Meiryo"/>
            </a:endParaRPr>
          </a:p>
        </p:txBody>
      </p:sp>
      <p:sp>
        <p:nvSpPr>
          <p:cNvPr id="93" name="Google Shape;93;p12"/>
          <p:cNvSpPr/>
          <p:nvPr/>
        </p:nvSpPr>
        <p:spPr>
          <a:xfrm>
            <a:off x="684000" y="1037477"/>
            <a:ext cx="7776000" cy="5434200"/>
          </a:xfrm>
          <a:prstGeom prst="rect">
            <a:avLst/>
          </a:prstGeom>
          <a:noFill/>
          <a:ln>
            <a:noFill/>
          </a:ln>
        </p:spPr>
        <p:txBody>
          <a:bodyPr spcFirstLastPara="1" wrap="square" lIns="36000" tIns="36000" rIns="36000" bIns="36000" anchor="t" anchorCtr="0">
            <a:noAutofit/>
          </a:bodyPr>
          <a:lstStyle/>
          <a:p>
            <a:pPr marL="0" lvl="0" indent="0" algn="l" rtl="0">
              <a:spcBef>
                <a:spcPts val="1200"/>
              </a:spcBef>
              <a:spcAft>
                <a:spcPts val="0"/>
              </a:spcAft>
              <a:buClr>
                <a:schemeClr val="dk1"/>
              </a:buClr>
              <a:buSzPts val="1100"/>
              <a:buFont typeface="Arial"/>
              <a:buNone/>
            </a:pPr>
            <a:r>
              <a:rPr lang="ja-JP" sz="1500" b="1">
                <a:solidFill>
                  <a:srgbClr val="1C1C1C"/>
                </a:solidFill>
              </a:rPr>
              <a:t>経営視点をもつ人材不足と女性の流出</a:t>
            </a:r>
            <a:br>
              <a:rPr lang="ja-JP" sz="1500" b="1">
                <a:solidFill>
                  <a:srgbClr val="1C1C1C"/>
                </a:solidFill>
              </a:rPr>
            </a:br>
            <a:r>
              <a:rPr lang="ja-JP" sz="1300">
                <a:solidFill>
                  <a:srgbClr val="1C1C1C"/>
                </a:solidFill>
              </a:rPr>
              <a:t>MISA企業ではリーダや経営視点をもつ人材の不足感が企業成長を鈍化させている要因の１つでもあり、そのため、新卒採用で最も重要視しているのがコミュケーション能力、リーダシップ能力、主体性というものが上位に入っている。この能力は入社から時間経過とともに重要視され、中堅以降はこの能力が求められる。女性の流出率が高いとの報道もあり、MISAとしても多様な人材の定着と育成について再認識が必要である。この能力を入社後に効果的かつ成果があがる育成方法を見いださなければならない。</a:t>
            </a:r>
            <a:endParaRPr sz="1300">
              <a:solidFill>
                <a:srgbClr val="1C1C1C"/>
              </a:solidFill>
            </a:endParaRPr>
          </a:p>
          <a:p>
            <a:pPr marL="0" lvl="0" indent="0" algn="l" rtl="0">
              <a:spcBef>
                <a:spcPts val="1200"/>
              </a:spcBef>
              <a:spcAft>
                <a:spcPts val="0"/>
              </a:spcAft>
              <a:buClr>
                <a:schemeClr val="dk1"/>
              </a:buClr>
              <a:buSzPts val="1100"/>
              <a:buFont typeface="Arial"/>
              <a:buNone/>
            </a:pPr>
            <a:r>
              <a:rPr lang="ja-JP" sz="1500" b="1">
                <a:solidFill>
                  <a:srgbClr val="1C1C1C"/>
                </a:solidFill>
              </a:rPr>
              <a:t>ICT業界以外のユーザ企業でのICT内製化</a:t>
            </a:r>
            <a:br>
              <a:rPr lang="ja-JP" sz="1300" b="1">
                <a:solidFill>
                  <a:srgbClr val="1C1C1C"/>
                </a:solidFill>
              </a:rPr>
            </a:br>
            <a:r>
              <a:rPr lang="ja-JP" sz="1300">
                <a:solidFill>
                  <a:srgbClr val="1C1C1C"/>
                </a:solidFill>
              </a:rPr>
              <a:t>ICT業界に加えて、ユーザー企業でのICT内製化が進んでいることも、人材の争奪戦を激化させる要因となっている。また、他地域から進出した企業の多数採用も、地場企業の採用に大きな影響を与えている。このため、MISAとしては、業界全体で魅力を高め、人材不足の中で効率とクオリティを下げないために、求められる人材像・スキルの変化に対応した戦略が必須となる。</a:t>
            </a:r>
            <a:endParaRPr sz="1300">
              <a:solidFill>
                <a:srgbClr val="1C1C1C"/>
              </a:solidFill>
            </a:endParaRPr>
          </a:p>
          <a:p>
            <a:pPr marL="0" lvl="0" indent="0" algn="l" rtl="0">
              <a:spcBef>
                <a:spcPts val="1200"/>
              </a:spcBef>
              <a:spcAft>
                <a:spcPts val="0"/>
              </a:spcAft>
              <a:buClr>
                <a:schemeClr val="dk1"/>
              </a:buClr>
              <a:buSzPts val="1100"/>
              <a:buFont typeface="Arial"/>
              <a:buNone/>
            </a:pPr>
            <a:r>
              <a:rPr lang="ja-JP" sz="1500" b="1">
                <a:solidFill>
                  <a:srgbClr val="1C1C1C"/>
                </a:solidFill>
              </a:rPr>
              <a:t>採用手段の多様化と学生の就職戦線の長期化</a:t>
            </a:r>
            <a:br>
              <a:rPr lang="ja-JP" sz="1300" b="1">
                <a:solidFill>
                  <a:srgbClr val="1C1C1C"/>
                </a:solidFill>
              </a:rPr>
            </a:br>
            <a:r>
              <a:rPr lang="ja-JP" sz="1300">
                <a:solidFill>
                  <a:srgbClr val="1C1C1C"/>
                </a:solidFill>
              </a:rPr>
              <a:t>近年、グローバル化や働き方の多様化、少子高齢化による労働人口の減少などを背景に、通年採用を導入する企業が増えてきています。しかし、依然として新卒一括採用が主流であり、企業は両者のメリット・デメリットを考慮しながら、自社の採用戦略を構築している。加えて、就職活動の開始時期が早期化する一方で、学生優位の「売り手市場」のため、遅れて活動を始める学生も多く、結果として就職戦線が長期化している。このため、前年度の振り返りを十分に行う間もなく、次年度の対策を始めなければならない状況に翻弄されている。どのタイミングで、どのような施策を打つべきか、戦略の策定が非常に難しい局面にたっている。</a:t>
            </a:r>
            <a:endParaRPr sz="1300">
              <a:solidFill>
                <a:srgbClr val="1C1C1C"/>
              </a:solidFill>
            </a:endParaRPr>
          </a:p>
        </p:txBody>
      </p:sp>
      <p:sp>
        <p:nvSpPr>
          <p:cNvPr id="94" name="Google Shape;94;p12"/>
          <p:cNvSpPr/>
          <p:nvPr/>
        </p:nvSpPr>
        <p:spPr>
          <a:xfrm>
            <a:off x="354231" y="584684"/>
            <a:ext cx="6610200" cy="419700"/>
          </a:xfrm>
          <a:prstGeom prst="rect">
            <a:avLst/>
          </a:prstGeom>
          <a:noFill/>
          <a:ln>
            <a:noFill/>
          </a:ln>
        </p:spPr>
        <p:txBody>
          <a:bodyPr spcFirstLastPara="1" wrap="square" lIns="36000" tIns="36000" rIns="36000" bIns="0" anchor="t" anchorCtr="0">
            <a:noAutofit/>
          </a:bodyPr>
          <a:lstStyle/>
          <a:p>
            <a:pPr marL="0" marR="0" lvl="0" indent="0" algn="l" rtl="0">
              <a:spcBef>
                <a:spcPts val="0"/>
              </a:spcBef>
              <a:spcAft>
                <a:spcPts val="0"/>
              </a:spcAft>
              <a:buClr>
                <a:schemeClr val="dk1"/>
              </a:buClr>
              <a:buSzPts val="2000"/>
              <a:buFont typeface="Noto Sans Symbols"/>
              <a:buNone/>
            </a:pPr>
            <a:r>
              <a:rPr lang="ja-JP" sz="2000" b="0" i="0" u="none" strike="noStrike" cap="none">
                <a:solidFill>
                  <a:srgbClr val="333333"/>
                </a:solidFill>
                <a:latin typeface="Arial"/>
                <a:ea typeface="Arial"/>
                <a:cs typeface="Arial"/>
                <a:sym typeface="Arial"/>
              </a:rPr>
              <a:t>（１）　当地域に関する環境認識とＩＣＴ業界</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13"/>
          <p:cNvSpPr txBox="1"/>
          <p:nvPr/>
        </p:nvSpPr>
        <p:spPr>
          <a:xfrm>
            <a:off x="177800" y="0"/>
            <a:ext cx="7429500" cy="457200"/>
          </a:xfrm>
          <a:prstGeom prst="rect">
            <a:avLst/>
          </a:prstGeom>
          <a:noFill/>
          <a:ln>
            <a:noFill/>
          </a:ln>
        </p:spPr>
        <p:txBody>
          <a:bodyPr spcFirstLastPara="1" wrap="square" lIns="72000" tIns="72000" rIns="0" bIns="0" anchor="ctr" anchorCtr="0">
            <a:noAutofit/>
          </a:bodyPr>
          <a:lstStyle/>
          <a:p>
            <a:pPr marL="0" marR="0" lvl="0" indent="0" algn="l" rtl="0">
              <a:spcBef>
                <a:spcPts val="0"/>
              </a:spcBef>
              <a:spcAft>
                <a:spcPts val="0"/>
              </a:spcAft>
              <a:buNone/>
            </a:pPr>
            <a:r>
              <a:rPr lang="ja-JP" sz="2400" b="1">
                <a:solidFill>
                  <a:srgbClr val="4D4D4D"/>
                </a:solidFill>
                <a:latin typeface="Meiryo"/>
                <a:ea typeface="Meiryo"/>
                <a:cs typeface="Meiryo"/>
                <a:sym typeface="Meiryo"/>
              </a:rPr>
              <a:t>４</a:t>
            </a:r>
            <a:r>
              <a:rPr lang="ja-JP" sz="2400" b="1" i="0" u="none" strike="noStrike" cap="none">
                <a:solidFill>
                  <a:srgbClr val="4D4D4D"/>
                </a:solidFill>
                <a:latin typeface="Meiryo"/>
                <a:ea typeface="Meiryo"/>
                <a:cs typeface="Meiryo"/>
                <a:sym typeface="Meiryo"/>
              </a:rPr>
              <a:t>. 環境認識（</a:t>
            </a:r>
            <a:r>
              <a:rPr lang="ja-JP" sz="2400" b="1">
                <a:solidFill>
                  <a:srgbClr val="4D4D4D"/>
                </a:solidFill>
                <a:latin typeface="Meiryo"/>
                <a:ea typeface="Meiryo"/>
                <a:cs typeface="Meiryo"/>
                <a:sym typeface="Meiryo"/>
              </a:rPr>
              <a:t>３</a:t>
            </a:r>
            <a:r>
              <a:rPr lang="ja-JP" sz="2400" b="1" i="0" u="none" strike="noStrike" cap="none">
                <a:solidFill>
                  <a:srgbClr val="4D4D4D"/>
                </a:solidFill>
                <a:latin typeface="Meiryo"/>
                <a:ea typeface="Meiryo"/>
                <a:cs typeface="Meiryo"/>
                <a:sym typeface="Meiryo"/>
              </a:rPr>
              <a:t>/</a:t>
            </a:r>
            <a:r>
              <a:rPr lang="ja-JP" sz="2400" b="1">
                <a:solidFill>
                  <a:srgbClr val="4D4D4D"/>
                </a:solidFill>
                <a:latin typeface="Meiryo"/>
                <a:ea typeface="Meiryo"/>
                <a:cs typeface="Meiryo"/>
                <a:sym typeface="Meiryo"/>
              </a:rPr>
              <a:t>４</a:t>
            </a:r>
            <a:r>
              <a:rPr lang="ja-JP" sz="2400" b="1" i="0" u="none" strike="noStrike" cap="none">
                <a:solidFill>
                  <a:srgbClr val="4D4D4D"/>
                </a:solidFill>
                <a:latin typeface="Meiryo"/>
                <a:ea typeface="Meiryo"/>
                <a:cs typeface="Meiryo"/>
                <a:sym typeface="Meiryo"/>
              </a:rPr>
              <a:t>）</a:t>
            </a:r>
            <a:endParaRPr/>
          </a:p>
        </p:txBody>
      </p:sp>
      <p:sp>
        <p:nvSpPr>
          <p:cNvPr id="100" name="Google Shape;100;p13"/>
          <p:cNvSpPr/>
          <p:nvPr/>
        </p:nvSpPr>
        <p:spPr>
          <a:xfrm>
            <a:off x="723014" y="1065532"/>
            <a:ext cx="7776000" cy="5349300"/>
          </a:xfrm>
          <a:prstGeom prst="rect">
            <a:avLst/>
          </a:prstGeom>
          <a:noFill/>
          <a:ln>
            <a:noFill/>
          </a:ln>
        </p:spPr>
        <p:txBody>
          <a:bodyPr spcFirstLastPara="1" wrap="square" lIns="36000" tIns="36000" rIns="36000" bIns="36000" anchor="t" anchorCtr="0">
            <a:noAutofit/>
          </a:bodyPr>
          <a:lstStyle/>
          <a:p>
            <a:pPr marL="0" lvl="0" indent="0" algn="l" rtl="0">
              <a:spcBef>
                <a:spcPts val="1200"/>
              </a:spcBef>
              <a:spcAft>
                <a:spcPts val="0"/>
              </a:spcAft>
              <a:buNone/>
            </a:pPr>
            <a:r>
              <a:rPr lang="ja-JP" sz="1500" b="1">
                <a:solidFill>
                  <a:srgbClr val="1C1C1C"/>
                </a:solidFill>
              </a:rPr>
              <a:t>MISAプレゼンス向上と地域振興</a:t>
            </a:r>
            <a:br>
              <a:rPr lang="ja-JP" b="1">
                <a:solidFill>
                  <a:srgbClr val="1C1C1C"/>
                </a:solidFill>
              </a:rPr>
            </a:br>
            <a:r>
              <a:rPr lang="ja-JP">
                <a:solidFill>
                  <a:srgbClr val="1C1C1C"/>
                </a:solidFill>
              </a:rPr>
              <a:t>各方面にMISAの存在が認知されつつあり、当地域への進出を支援している宮城県や仙台市との連携・協力も進んでいる。また、県外から進出してきた企業を含めてMISAの新規会員も増傾向にある。今後も地域ICT業界団体として、東北経済産業局、東北総合通信局、宮城県、仙台市の関係当局と良好な協力関係を構築し、MISAから地方行政に対して積極的に政策提言や協同企画提案を働きかけ、より地域振興に貢献出来るように努力が必要。</a:t>
            </a:r>
            <a:endParaRPr>
              <a:solidFill>
                <a:srgbClr val="1C1C1C"/>
              </a:solidFill>
            </a:endParaRPr>
          </a:p>
          <a:p>
            <a:pPr marL="0" lvl="0" indent="0" algn="l" rtl="0">
              <a:spcBef>
                <a:spcPts val="1200"/>
              </a:spcBef>
              <a:spcAft>
                <a:spcPts val="0"/>
              </a:spcAft>
              <a:buNone/>
            </a:pPr>
            <a:r>
              <a:rPr lang="ja-JP" sz="1500" b="1">
                <a:solidFill>
                  <a:srgbClr val="1C1C1C"/>
                </a:solidFill>
              </a:rPr>
              <a:t>会員企業の活力向上とMISA会員のメリット</a:t>
            </a:r>
            <a:br>
              <a:rPr lang="ja-JP" b="1">
                <a:solidFill>
                  <a:srgbClr val="1C1C1C"/>
                </a:solidFill>
              </a:rPr>
            </a:br>
            <a:r>
              <a:rPr lang="ja-JP">
                <a:solidFill>
                  <a:srgbClr val="1C1C1C"/>
                </a:solidFill>
              </a:rPr>
              <a:t>会員企業への優良な情報提供と各委員会が企画するサービスやイベント情報に参加を呼びかけ、会員企業の活力向上を図る。MISA会員のメリットとしては、経営基盤強化や自社での取り組みに加えて、会員企業（同業者）間の連携・協同機会を得られる（交流、意見交換、技術・サービス提携）、中小規模の企業でも一定の教育機会や採用活動の場を得られる、MISAを窓口とした行政・外部機関・他産業との提言・連携・協同機会を得られるといった点が挙げられる。特に、若手～中堅層にとって、これらのメリットがどこにあるのかを明確にし、訴求していく必要がある。</a:t>
            </a:r>
            <a:endParaRPr>
              <a:solidFill>
                <a:srgbClr val="1C1C1C"/>
              </a:solidFill>
            </a:endParaRPr>
          </a:p>
          <a:p>
            <a:pPr marL="0" lvl="0" indent="0" algn="l" rtl="0">
              <a:spcBef>
                <a:spcPts val="1200"/>
              </a:spcBef>
              <a:spcAft>
                <a:spcPts val="0"/>
              </a:spcAft>
              <a:buNone/>
            </a:pPr>
            <a:r>
              <a:rPr lang="ja-JP" sz="1500" b="1">
                <a:solidFill>
                  <a:srgbClr val="1C1C1C"/>
                </a:solidFill>
              </a:rPr>
              <a:t>MISA運営基盤の強化と持続可能性の確保</a:t>
            </a:r>
            <a:br>
              <a:rPr lang="ja-JP" b="1">
                <a:solidFill>
                  <a:srgbClr val="1C1C1C"/>
                </a:solidFill>
              </a:rPr>
            </a:br>
            <a:r>
              <a:rPr lang="ja-JP">
                <a:solidFill>
                  <a:srgbClr val="1C1C1C"/>
                </a:solidFill>
              </a:rPr>
              <a:t>東北最大のICT業界団体として、将来にわたって会員企業や地域貢献に積極的に応えていくために、土台となる強固な組織と財政基盤を築いていく。一方、事業運営においては、事務局と各委員会により活発で安定した運営が行われている。これらの事業を円滑に運営できているのは、各委員会に所属する中核メンバーの献身的な協力とチームワークによるところが大きいが、これは事務局・委員会のアクティブメンバーの犠牲的精神に依存しているとも言える。現メンバーが益々高齢化していくにあたって持続可能な形で次世代に引き渡していく為には、人的資源の確保に加えて、各委員の負担と応分な活動とのバランスをとる必要がある。近年では会員向けサービスなど事業内容の拡大や質向上に向けて組織・事務局体制を持続可能な運営体制にする。</a:t>
            </a:r>
            <a:endParaRPr>
              <a:solidFill>
                <a:srgbClr val="1C1C1C"/>
              </a:solidFill>
            </a:endParaRPr>
          </a:p>
        </p:txBody>
      </p:sp>
      <p:sp>
        <p:nvSpPr>
          <p:cNvPr id="101" name="Google Shape;101;p13"/>
          <p:cNvSpPr/>
          <p:nvPr/>
        </p:nvSpPr>
        <p:spPr>
          <a:xfrm>
            <a:off x="354231" y="548680"/>
            <a:ext cx="6610200" cy="419700"/>
          </a:xfrm>
          <a:prstGeom prst="rect">
            <a:avLst/>
          </a:prstGeom>
          <a:noFill/>
          <a:ln>
            <a:noFill/>
          </a:ln>
        </p:spPr>
        <p:txBody>
          <a:bodyPr spcFirstLastPara="1" wrap="square" lIns="36000" tIns="36000" rIns="36000" bIns="0" anchor="t" anchorCtr="0">
            <a:noAutofit/>
          </a:bodyPr>
          <a:lstStyle/>
          <a:p>
            <a:pPr marL="0" marR="0" lvl="0" indent="0" algn="l" rtl="0">
              <a:spcBef>
                <a:spcPts val="0"/>
              </a:spcBef>
              <a:spcAft>
                <a:spcPts val="0"/>
              </a:spcAft>
              <a:buClr>
                <a:schemeClr val="dk1"/>
              </a:buClr>
              <a:buSzPts val="2000"/>
              <a:buFont typeface="Noto Sans Symbols"/>
              <a:buNone/>
            </a:pPr>
            <a:r>
              <a:rPr lang="ja-JP" sz="2000" b="0" i="0" u="none" strike="noStrike" cap="none">
                <a:solidFill>
                  <a:srgbClr val="333333"/>
                </a:solidFill>
                <a:latin typeface="Arial"/>
                <a:ea typeface="Arial"/>
                <a:cs typeface="Arial"/>
                <a:sym typeface="Arial"/>
              </a:rPr>
              <a:t>（</a:t>
            </a:r>
            <a:r>
              <a:rPr lang="ja-JP" sz="2000">
                <a:solidFill>
                  <a:srgbClr val="333333"/>
                </a:solidFill>
              </a:rPr>
              <a:t>２</a:t>
            </a:r>
            <a:r>
              <a:rPr lang="ja-JP" sz="2000" b="0" i="0" u="none" strike="noStrike" cap="none">
                <a:solidFill>
                  <a:srgbClr val="333333"/>
                </a:solidFill>
                <a:latin typeface="Arial"/>
                <a:ea typeface="Arial"/>
                <a:cs typeface="Arial"/>
                <a:sym typeface="Arial"/>
              </a:rPr>
              <a:t>）　ＭＩＳＡに関する現状認識</a:t>
            </a:r>
            <a:endParaRPr/>
          </a:p>
        </p:txBody>
      </p:sp>
    </p:spTree>
  </p:cSld>
  <p:clrMapOvr>
    <a:masterClrMapping/>
  </p:clrMapOvr>
</p:sld>
</file>

<file path=ppt/theme/theme1.xml><?xml version="1.0" encoding="utf-8"?>
<a:theme xmlns:a="http://schemas.openxmlformats.org/drawingml/2006/main" name="デザインの設定">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8523</Words>
  <Application>Microsoft Office PowerPoint</Application>
  <PresentationFormat>画面に合わせる (4:3)</PresentationFormat>
  <Paragraphs>624</Paragraphs>
  <Slides>31</Slides>
  <Notes>31</Notes>
  <HiddenSlides>0</HiddenSlides>
  <MMClips>0</MMClips>
  <ScaleCrop>false</ScaleCrop>
  <HeadingPairs>
    <vt:vector size="6" baseType="variant">
      <vt:variant>
        <vt:lpstr>使用されているフォント</vt:lpstr>
      </vt:variant>
      <vt:variant>
        <vt:i4>6</vt:i4>
      </vt:variant>
      <vt:variant>
        <vt:lpstr>テーマ</vt:lpstr>
      </vt:variant>
      <vt:variant>
        <vt:i4>2</vt:i4>
      </vt:variant>
      <vt:variant>
        <vt:lpstr>スライド タイトル</vt:lpstr>
      </vt:variant>
      <vt:variant>
        <vt:i4>31</vt:i4>
      </vt:variant>
    </vt:vector>
  </HeadingPairs>
  <TitlesOfParts>
    <vt:vector size="39" baseType="lpstr">
      <vt:lpstr>Noto Sans Symbols</vt:lpstr>
      <vt:lpstr>Meiryo</vt:lpstr>
      <vt:lpstr>Arial</vt:lpstr>
      <vt:lpstr>Calibri</vt:lpstr>
      <vt:lpstr>Century</vt:lpstr>
      <vt:lpstr>Times New Roman</vt:lpstr>
      <vt:lpstr>デザインの設定</vt:lpstr>
      <vt:lpstr>Office テーマ</vt:lpstr>
      <vt:lpstr>PowerPoint プレゼンテーション</vt:lpstr>
      <vt:lpstr>PowerPoint プレゼンテーション</vt:lpstr>
      <vt:lpstr>1. MISAの目的</vt:lpstr>
      <vt:lpstr>２. 目指す姿（Vision）</vt:lpstr>
      <vt:lpstr>２. 目指す姿（Vision）</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７. 目指す姿（Vision）の実現に向けて</vt:lpstr>
      <vt:lpstr>８. Vision実現イメージ</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白渡小百合</dc:creator>
  <cp:lastModifiedBy>小百合 白渡</cp:lastModifiedBy>
  <cp:revision>1</cp:revision>
  <dcterms:modified xsi:type="dcterms:W3CDTF">2026-07-01T04:51:54Z</dcterms:modified>
</cp:coreProperties>
</file>